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microsoft.com/office/2006/relationships/ui/userCustomization" Target="userCustomization/customUI.xml"/><Relationship Id="rId1" Type="http://schemas.openxmlformats.org/officeDocument/2006/relationships/officeDocument" Target="ppt/presentation.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14"/>
  </p:notesMasterIdLst>
  <p:sldIdLst>
    <p:sldId id="469" r:id="rId2"/>
    <p:sldId id="470" r:id="rId3"/>
    <p:sldId id="471" r:id="rId4"/>
    <p:sldId id="472" r:id="rId5"/>
    <p:sldId id="474" r:id="rId6"/>
    <p:sldId id="257" r:id="rId7"/>
    <p:sldId id="258" r:id="rId8"/>
    <p:sldId id="259" r:id="rId9"/>
    <p:sldId id="261" r:id="rId10"/>
    <p:sldId id="263" r:id="rId11"/>
    <p:sldId id="260" r:id="rId12"/>
    <p:sldId id="262" r:id="rId13"/>
    <p:sldId id="267" r:id="rId14"/>
    <p:sldId id="264" r:id="rId15"/>
    <p:sldId id="265" r:id="rId16"/>
    <p:sldId id="266" r:id="rId17"/>
    <p:sldId id="268" r:id="rId18"/>
    <p:sldId id="271" r:id="rId19"/>
    <p:sldId id="272" r:id="rId20"/>
    <p:sldId id="269" r:id="rId21"/>
    <p:sldId id="270" r:id="rId22"/>
    <p:sldId id="273" r:id="rId23"/>
    <p:sldId id="274" r:id="rId24"/>
    <p:sldId id="275" r:id="rId25"/>
    <p:sldId id="276" r:id="rId26"/>
    <p:sldId id="277" r:id="rId27"/>
    <p:sldId id="279" r:id="rId28"/>
    <p:sldId id="280" r:id="rId29"/>
    <p:sldId id="282" r:id="rId30"/>
    <p:sldId id="281" r:id="rId31"/>
    <p:sldId id="283" r:id="rId32"/>
    <p:sldId id="278" r:id="rId33"/>
    <p:sldId id="284" r:id="rId34"/>
    <p:sldId id="285" r:id="rId35"/>
    <p:sldId id="286" r:id="rId36"/>
    <p:sldId id="287" r:id="rId37"/>
    <p:sldId id="289" r:id="rId38"/>
    <p:sldId id="290" r:id="rId39"/>
    <p:sldId id="291" r:id="rId40"/>
    <p:sldId id="293" r:id="rId41"/>
    <p:sldId id="292" r:id="rId42"/>
    <p:sldId id="294" r:id="rId43"/>
    <p:sldId id="295" r:id="rId44"/>
    <p:sldId id="336" r:id="rId45"/>
    <p:sldId id="308" r:id="rId46"/>
    <p:sldId id="309" r:id="rId47"/>
    <p:sldId id="310" r:id="rId48"/>
    <p:sldId id="311" r:id="rId49"/>
    <p:sldId id="312" r:id="rId50"/>
    <p:sldId id="313" r:id="rId51"/>
    <p:sldId id="314" r:id="rId52"/>
    <p:sldId id="315" r:id="rId53"/>
    <p:sldId id="316" r:id="rId54"/>
    <p:sldId id="317" r:id="rId55"/>
    <p:sldId id="318" r:id="rId56"/>
    <p:sldId id="319" r:id="rId57"/>
    <p:sldId id="320" r:id="rId58"/>
    <p:sldId id="321" r:id="rId59"/>
    <p:sldId id="322" r:id="rId60"/>
    <p:sldId id="323" r:id="rId61"/>
    <p:sldId id="324" r:id="rId62"/>
    <p:sldId id="325" r:id="rId63"/>
    <p:sldId id="326" r:id="rId64"/>
    <p:sldId id="327" r:id="rId65"/>
    <p:sldId id="328" r:id="rId66"/>
    <p:sldId id="329" r:id="rId67"/>
    <p:sldId id="330" r:id="rId68"/>
    <p:sldId id="331" r:id="rId69"/>
    <p:sldId id="332" r:id="rId70"/>
    <p:sldId id="333" r:id="rId71"/>
    <p:sldId id="334" r:id="rId72"/>
    <p:sldId id="296" r:id="rId73"/>
    <p:sldId id="297" r:id="rId74"/>
    <p:sldId id="298" r:id="rId75"/>
    <p:sldId id="299" r:id="rId76"/>
    <p:sldId id="300" r:id="rId77"/>
    <p:sldId id="301" r:id="rId78"/>
    <p:sldId id="302" r:id="rId79"/>
    <p:sldId id="303" r:id="rId80"/>
    <p:sldId id="304" r:id="rId81"/>
    <p:sldId id="305" r:id="rId82"/>
    <p:sldId id="306" r:id="rId83"/>
    <p:sldId id="307" r:id="rId84"/>
    <p:sldId id="342" r:id="rId85"/>
    <p:sldId id="343" r:id="rId86"/>
    <p:sldId id="344" r:id="rId87"/>
    <p:sldId id="345" r:id="rId88"/>
    <p:sldId id="341" r:id="rId89"/>
    <p:sldId id="337" r:id="rId90"/>
    <p:sldId id="338" r:id="rId91"/>
    <p:sldId id="339" r:id="rId92"/>
    <p:sldId id="340" r:id="rId93"/>
    <p:sldId id="346" r:id="rId94"/>
    <p:sldId id="347" r:id="rId95"/>
    <p:sldId id="348" r:id="rId96"/>
    <p:sldId id="350" r:id="rId97"/>
    <p:sldId id="352" r:id="rId98"/>
    <p:sldId id="351" r:id="rId99"/>
    <p:sldId id="353" r:id="rId100"/>
    <p:sldId id="349" r:id="rId101"/>
    <p:sldId id="354" r:id="rId102"/>
    <p:sldId id="355" r:id="rId103"/>
    <p:sldId id="356" r:id="rId104"/>
    <p:sldId id="357" r:id="rId105"/>
    <p:sldId id="358" r:id="rId106"/>
    <p:sldId id="409" r:id="rId107"/>
    <p:sldId id="410" r:id="rId108"/>
    <p:sldId id="436" r:id="rId109"/>
    <p:sldId id="411" r:id="rId110"/>
    <p:sldId id="437" r:id="rId111"/>
    <p:sldId id="413" r:id="rId112"/>
    <p:sldId id="435" r:id="rId113"/>
    <p:sldId id="438" r:id="rId114"/>
    <p:sldId id="439" r:id="rId115"/>
    <p:sldId id="434" r:id="rId116"/>
    <p:sldId id="412" r:id="rId117"/>
    <p:sldId id="417" r:id="rId118"/>
    <p:sldId id="420" r:id="rId119"/>
    <p:sldId id="419" r:id="rId120"/>
    <p:sldId id="418" r:id="rId121"/>
    <p:sldId id="421" r:id="rId122"/>
    <p:sldId id="422" r:id="rId123"/>
    <p:sldId id="423" r:id="rId124"/>
    <p:sldId id="425" r:id="rId125"/>
    <p:sldId id="424" r:id="rId126"/>
    <p:sldId id="426" r:id="rId127"/>
    <p:sldId id="427" r:id="rId128"/>
    <p:sldId id="428" r:id="rId129"/>
    <p:sldId id="441" r:id="rId130"/>
    <p:sldId id="440" r:id="rId131"/>
    <p:sldId id="443" r:id="rId132"/>
    <p:sldId id="442" r:id="rId133"/>
    <p:sldId id="429" r:id="rId134"/>
    <p:sldId id="444" r:id="rId135"/>
    <p:sldId id="445" r:id="rId136"/>
    <p:sldId id="430" r:id="rId137"/>
    <p:sldId id="448" r:id="rId138"/>
    <p:sldId id="449" r:id="rId139"/>
    <p:sldId id="450" r:id="rId140"/>
    <p:sldId id="447" r:id="rId141"/>
    <p:sldId id="451" r:id="rId142"/>
    <p:sldId id="452" r:id="rId143"/>
    <p:sldId id="453" r:id="rId144"/>
    <p:sldId id="446" r:id="rId145"/>
    <p:sldId id="454" r:id="rId146"/>
    <p:sldId id="455" r:id="rId147"/>
    <p:sldId id="457" r:id="rId148"/>
    <p:sldId id="456" r:id="rId149"/>
    <p:sldId id="458" r:id="rId150"/>
    <p:sldId id="459" r:id="rId151"/>
    <p:sldId id="432" r:id="rId152"/>
    <p:sldId id="415" r:id="rId153"/>
    <p:sldId id="416" r:id="rId154"/>
    <p:sldId id="414" r:id="rId155"/>
    <p:sldId id="431" r:id="rId156"/>
    <p:sldId id="462" r:id="rId157"/>
    <p:sldId id="461" r:id="rId158"/>
    <p:sldId id="460" r:id="rId159"/>
    <p:sldId id="433" r:id="rId160"/>
    <p:sldId id="463" r:id="rId161"/>
    <p:sldId id="467" r:id="rId162"/>
    <p:sldId id="468" r:id="rId163"/>
    <p:sldId id="464" r:id="rId164"/>
    <p:sldId id="465" r:id="rId165"/>
    <p:sldId id="466" r:id="rId166"/>
    <p:sldId id="364" r:id="rId167"/>
    <p:sldId id="365" r:id="rId168"/>
    <p:sldId id="366" r:id="rId169"/>
    <p:sldId id="367" r:id="rId170"/>
    <p:sldId id="368" r:id="rId171"/>
    <p:sldId id="369" r:id="rId172"/>
    <p:sldId id="370" r:id="rId173"/>
    <p:sldId id="371" r:id="rId174"/>
    <p:sldId id="372" r:id="rId175"/>
    <p:sldId id="373" r:id="rId176"/>
    <p:sldId id="374" r:id="rId177"/>
    <p:sldId id="375" r:id="rId178"/>
    <p:sldId id="376" r:id="rId179"/>
    <p:sldId id="377" r:id="rId180"/>
    <p:sldId id="378" r:id="rId181"/>
    <p:sldId id="379" r:id="rId182"/>
    <p:sldId id="380" r:id="rId183"/>
    <p:sldId id="381" r:id="rId184"/>
    <p:sldId id="382" r:id="rId185"/>
    <p:sldId id="383" r:id="rId186"/>
    <p:sldId id="384" r:id="rId187"/>
    <p:sldId id="385" r:id="rId188"/>
    <p:sldId id="386" r:id="rId189"/>
    <p:sldId id="387" r:id="rId190"/>
    <p:sldId id="388" r:id="rId191"/>
    <p:sldId id="389" r:id="rId192"/>
    <p:sldId id="390" r:id="rId193"/>
    <p:sldId id="391" r:id="rId194"/>
    <p:sldId id="392" r:id="rId195"/>
    <p:sldId id="393" r:id="rId196"/>
    <p:sldId id="394" r:id="rId197"/>
    <p:sldId id="395" r:id="rId198"/>
    <p:sldId id="396" r:id="rId199"/>
    <p:sldId id="397" r:id="rId200"/>
    <p:sldId id="398" r:id="rId201"/>
    <p:sldId id="399" r:id="rId202"/>
    <p:sldId id="400" r:id="rId203"/>
    <p:sldId id="401" r:id="rId204"/>
    <p:sldId id="402" r:id="rId205"/>
    <p:sldId id="403" r:id="rId206"/>
    <p:sldId id="404" r:id="rId207"/>
    <p:sldId id="405" r:id="rId208"/>
    <p:sldId id="406" r:id="rId209"/>
    <p:sldId id="407" r:id="rId210"/>
    <p:sldId id="408" r:id="rId211"/>
    <p:sldId id="473" r:id="rId212"/>
    <p:sldId id="475" r:id="rId2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FF00FF"/>
    <a:srgbClr val="DDDDDD"/>
    <a:srgbClr val="EAEAEA"/>
    <a:srgbClr val="0033CC"/>
    <a:srgbClr val="3399FF"/>
    <a:srgbClr val="990033"/>
    <a:srgbClr val="7CAC2E"/>
    <a:srgbClr val="FF99FF"/>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Помір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238" autoAdjust="0"/>
    <p:restoredTop sz="94816" autoAdjust="0"/>
  </p:normalViewPr>
  <p:slideViewPr>
    <p:cSldViewPr snapToGrid="0">
      <p:cViewPr varScale="1">
        <p:scale>
          <a:sx n="76" d="100"/>
          <a:sy n="76" d="100"/>
        </p:scale>
        <p:origin x="67"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viewProps" Target="view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theme" Target="theme/theme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tableStyles" Target="tableStyles.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notesMaster" Target="notesMasters/notesMaster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presProps" Target="pres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Місце для дати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248B79-7A58-449A-8789-176C9AB725EF}" type="datetimeFigureOut">
              <a:rPr lang="uk-UA" smtClean="0"/>
              <a:t>03.07.2024</a:t>
            </a:fld>
            <a:endParaRPr lang="uk-UA"/>
          </a:p>
        </p:txBody>
      </p:sp>
      <p:sp>
        <p:nvSpPr>
          <p:cNvPr id="4" name="Місце для зображення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Місце для нотаток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uk-UA"/>
              <a:t>Відредагуйте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6" name="Місце для нижнього колонтитула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Місце для номера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9E35D6-C65B-45CE-9FBC-86BC0118426A}" type="slidenum">
              <a:rPr lang="uk-UA" smtClean="0"/>
              <a:t>‹№›</a:t>
            </a:fld>
            <a:endParaRPr lang="uk-UA"/>
          </a:p>
        </p:txBody>
      </p:sp>
    </p:spTree>
    <p:extLst>
      <p:ext uri="{BB962C8B-B14F-4D97-AF65-F5344CB8AC3E}">
        <p14:creationId xmlns:p14="http://schemas.microsoft.com/office/powerpoint/2010/main" val="2900540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0D9E35D6-C65B-45CE-9FBC-86BC0118426A}" type="slidenum">
              <a:rPr lang="uk-UA" smtClean="0"/>
              <a:t>99</a:t>
            </a:fld>
            <a:endParaRPr lang="uk-UA"/>
          </a:p>
        </p:txBody>
      </p:sp>
    </p:spTree>
    <p:extLst>
      <p:ext uri="{BB962C8B-B14F-4D97-AF65-F5344CB8AC3E}">
        <p14:creationId xmlns:p14="http://schemas.microsoft.com/office/powerpoint/2010/main" val="493352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493105" y="802298"/>
            <a:ext cx="8561747" cy="2541431"/>
          </a:xfrm>
        </p:spPr>
        <p:txBody>
          <a:bodyPr bIns="0" anchor="b">
            <a:normAutofit/>
          </a:bodyPr>
          <a:lstStyle>
            <a:lvl1pPr algn="l">
              <a:defRPr sz="6600"/>
            </a:lvl1pPr>
          </a:lstStyle>
          <a:p>
            <a:r>
              <a:rPr lang="uk-UA"/>
              <a:t>Клацніть, щоб редагувати стиль зразка заголовка</a:t>
            </a:r>
            <a:endParaRPr lang="en-US" dirty="0"/>
          </a:p>
        </p:txBody>
      </p:sp>
      <p:sp>
        <p:nvSpPr>
          <p:cNvPr id="3" name="Subtitle 2"/>
          <p:cNvSpPr>
            <a:spLocks noGrp="1"/>
          </p:cNvSpPr>
          <p:nvPr>
            <p:ph type="subTitle" idx="1"/>
          </p:nvPr>
        </p:nvSpPr>
        <p:spPr>
          <a:xfrm>
            <a:off x="2493106" y="3531204"/>
            <a:ext cx="8561746"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uk-UA"/>
              <a:t>Клацніть, щоб редагувати стиль зразка підзаголовка</a:t>
            </a:r>
            <a:endParaRPr lang="en-US" dirty="0"/>
          </a:p>
        </p:txBody>
      </p:sp>
      <p:sp>
        <p:nvSpPr>
          <p:cNvPr id="4" name="Date Placeholder 3"/>
          <p:cNvSpPr>
            <a:spLocks noGrp="1"/>
          </p:cNvSpPr>
          <p:nvPr>
            <p:ph type="dt" sz="half" idx="10"/>
          </p:nvPr>
        </p:nvSpPr>
        <p:spPr/>
        <p:txBody>
          <a:bodyPr/>
          <a:lstStyle/>
          <a:p>
            <a:fld id="{A423BF71-38B7-8642-BFCE-EDAE9BD0CBAF}" type="datetimeFigureOut">
              <a:rPr lang="en-US" dirty="0"/>
              <a:t>7/3/2024</a:t>
            </a:fld>
            <a:endParaRPr lang="en-US" dirty="0"/>
          </a:p>
        </p:txBody>
      </p:sp>
      <p:sp>
        <p:nvSpPr>
          <p:cNvPr id="5" name="Footer Placeholder 4"/>
          <p:cNvSpPr>
            <a:spLocks noGrp="1"/>
          </p:cNvSpPr>
          <p:nvPr>
            <p:ph type="ftr" sz="quarter" idx="11"/>
          </p:nvPr>
        </p:nvSpPr>
        <p:spPr>
          <a:xfrm>
            <a:off x="2493105" y="329307"/>
            <a:ext cx="4897310"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8" name="Straight Connector 7"/>
          <p:cNvCxnSpPr/>
          <p:nvPr/>
        </p:nvCxnSpPr>
        <p:spPr>
          <a:xfrm>
            <a:off x="2334637" y="798973"/>
            <a:ext cx="0" cy="2544756"/>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Vertical Text Placeholder 2"/>
          <p:cNvSpPr>
            <a:spLocks noGrp="1"/>
          </p:cNvSpPr>
          <p:nvPr>
            <p:ph type="body" orient="vert" idx="1"/>
          </p:nvPr>
        </p:nvSpPr>
        <p:spPr/>
        <p:txBody>
          <a:bodyPr vert="eaVert"/>
          <a:lstStyle/>
          <a:p>
            <a:pPr lvl="0"/>
            <a:r>
              <a:rPr lang="uk-UA"/>
              <a:t>Відредагуйте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73B025CB-9D18-264E-A945-2D020344C9DA}" type="datetimeFigureOut">
              <a:rPr lang="en-US" dirty="0"/>
              <a:t>7/3/2024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8" name="Straight Connector 7"/>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883863"/>
            <a:ext cx="1615742" cy="4574999"/>
          </a:xfrm>
        </p:spPr>
        <p:txBody>
          <a:bodyPr vert="eaVert"/>
          <a:lstStyle>
            <a:lvl1pPr algn="l">
              <a:defRPr/>
            </a:lvl1pPr>
          </a:lstStyle>
          <a:p>
            <a:r>
              <a:rPr lang="uk-UA"/>
              <a:t>Клацніть, щоб редагувати стиль зразка заголовка</a:t>
            </a:r>
            <a:endParaRPr lang="en-US" dirty="0"/>
          </a:p>
        </p:txBody>
      </p:sp>
      <p:sp>
        <p:nvSpPr>
          <p:cNvPr id="3" name="Vertical Text Placeholder 2"/>
          <p:cNvSpPr>
            <a:spLocks noGrp="1"/>
          </p:cNvSpPr>
          <p:nvPr>
            <p:ph type="body" orient="vert" idx="1"/>
          </p:nvPr>
        </p:nvSpPr>
        <p:spPr>
          <a:xfrm>
            <a:off x="1534694" y="883863"/>
            <a:ext cx="7738807" cy="4574999"/>
          </a:xfrm>
        </p:spPr>
        <p:txBody>
          <a:bodyPr vert="eaVert"/>
          <a:lstStyle/>
          <a:p>
            <a:pPr lvl="0"/>
            <a:r>
              <a:rPr lang="uk-UA"/>
              <a:t>Відредагуйте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507EFB6C-7E96-8F41-8872-189CA1C59F84}" type="datetimeFigureOut">
              <a:rPr lang="en-US" dirty="0"/>
              <a:t>7/3/2024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8" name="Straight Connector 7"/>
          <p:cNvCxnSpPr/>
          <p:nvPr/>
        </p:nvCxnSpPr>
        <p:spPr>
          <a:xfrm flipH="1">
            <a:off x="9439111" y="719272"/>
            <a:ext cx="1615742" cy="0"/>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Назва та вмі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Content Placeholder 2"/>
          <p:cNvSpPr>
            <a:spLocks noGrp="1"/>
          </p:cNvSpPr>
          <p:nvPr>
            <p:ph idx="1"/>
          </p:nvPr>
        </p:nvSpPr>
        <p:spPr/>
        <p:txBody>
          <a:bodyPr anchor="t"/>
          <a:lstStyle/>
          <a:p>
            <a:pPr lvl="0"/>
            <a:r>
              <a:rPr lang="uk-UA"/>
              <a:t>Відредагуйте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B6981CDE-9BE7-C544-8ACB-7077DFC4270F}" type="datetimeFigureOut">
              <a:rPr lang="en-US" dirty="0"/>
              <a:t>7/3/2024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8" name="Straight Connector 7"/>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Назва розділу">
    <p:spTree>
      <p:nvGrpSpPr>
        <p:cNvPr id="1" name=""/>
        <p:cNvGrpSpPr/>
        <p:nvPr/>
      </p:nvGrpSpPr>
      <p:grpSpPr>
        <a:xfrm>
          <a:off x="0" y="0"/>
          <a:ext cx="0" cy="0"/>
          <a:chOff x="0" y="0"/>
          <a:chExt cx="0" cy="0"/>
        </a:xfrm>
      </p:grpSpPr>
      <p:sp>
        <p:nvSpPr>
          <p:cNvPr id="2" name="Title 1"/>
          <p:cNvSpPr>
            <a:spLocks noGrp="1"/>
          </p:cNvSpPr>
          <p:nvPr>
            <p:ph type="title"/>
          </p:nvPr>
        </p:nvSpPr>
        <p:spPr>
          <a:xfrm>
            <a:off x="1534813" y="1756130"/>
            <a:ext cx="8562580" cy="1887950"/>
          </a:xfrm>
        </p:spPr>
        <p:txBody>
          <a:bodyPr anchor="b">
            <a:normAutofit/>
          </a:bodyPr>
          <a:lstStyle>
            <a:lvl1pPr algn="l">
              <a:defRPr sz="3600"/>
            </a:lvl1p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1534695" y="3806195"/>
            <a:ext cx="8549990"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uk-UA"/>
              <a:t>Відредагуйте стиль зразка тексту</a:t>
            </a:r>
          </a:p>
        </p:txBody>
      </p:sp>
      <p:sp>
        <p:nvSpPr>
          <p:cNvPr id="4" name="Date Placeholder 3"/>
          <p:cNvSpPr>
            <a:spLocks noGrp="1"/>
          </p:cNvSpPr>
          <p:nvPr>
            <p:ph type="dt" sz="half" idx="10"/>
          </p:nvPr>
        </p:nvSpPr>
        <p:spPr/>
        <p:txBody>
          <a:bodyPr/>
          <a:lstStyle/>
          <a:p>
            <a:fld id="{B55BA285-9698-1B45-8319-D90A8C63F150}" type="datetimeFigureOut">
              <a:rPr lang="en-US" dirty="0"/>
              <a:t>7/3/2024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8" name="Straight Connector 7"/>
          <p:cNvCxnSpPr/>
          <p:nvPr/>
        </p:nvCxnSpPr>
        <p:spPr>
          <a:xfrm>
            <a:off x="1371687" y="798973"/>
            <a:ext cx="0" cy="2845107"/>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Title 1"/>
          <p:cNvSpPr>
            <a:spLocks noGrp="1"/>
          </p:cNvSpPr>
          <p:nvPr>
            <p:ph type="title"/>
          </p:nvPr>
        </p:nvSpPr>
        <p:spPr>
          <a:xfrm>
            <a:off x="1534695" y="804889"/>
            <a:ext cx="9520157" cy="1059305"/>
          </a:xfrm>
        </p:spPr>
        <p:txBody>
          <a:bodyPr/>
          <a:lstStyle/>
          <a:p>
            <a:r>
              <a:rPr lang="uk-UA"/>
              <a:t>Клацніть, щоб редагувати стиль зразка заголовка</a:t>
            </a:r>
            <a:endParaRPr lang="en-US" dirty="0"/>
          </a:p>
        </p:txBody>
      </p:sp>
      <p:sp>
        <p:nvSpPr>
          <p:cNvPr id="3" name="Content Placeholder 2"/>
          <p:cNvSpPr>
            <a:spLocks noGrp="1"/>
          </p:cNvSpPr>
          <p:nvPr>
            <p:ph sz="half" idx="1"/>
          </p:nvPr>
        </p:nvSpPr>
        <p:spPr>
          <a:xfrm>
            <a:off x="1534695" y="2010878"/>
            <a:ext cx="4608576" cy="3438144"/>
          </a:xfrm>
        </p:spPr>
        <p:txBody>
          <a:bodyPr/>
          <a:lstStyle/>
          <a:p>
            <a:pPr lvl="0"/>
            <a:r>
              <a:rPr lang="uk-UA"/>
              <a:t>Відредагуйте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Content Placeholder 3"/>
          <p:cNvSpPr>
            <a:spLocks noGrp="1"/>
          </p:cNvSpPr>
          <p:nvPr>
            <p:ph sz="half" idx="2"/>
          </p:nvPr>
        </p:nvSpPr>
        <p:spPr>
          <a:xfrm>
            <a:off x="6454793" y="2017343"/>
            <a:ext cx="4604130" cy="3441520"/>
          </a:xfrm>
        </p:spPr>
        <p:txBody>
          <a:bodyPr/>
          <a:lstStyle/>
          <a:p>
            <a:pPr lvl="0"/>
            <a:r>
              <a:rPr lang="uk-UA"/>
              <a:t>Відредагуйте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5" name="Date Placeholder 4"/>
          <p:cNvSpPr>
            <a:spLocks noGrp="1"/>
          </p:cNvSpPr>
          <p:nvPr>
            <p:ph type="dt" sz="half" idx="10"/>
          </p:nvPr>
        </p:nvSpPr>
        <p:spPr/>
        <p:txBody>
          <a:bodyPr/>
          <a:lstStyle/>
          <a:p>
            <a:fld id="{0A86CD42-43FF-B740-998F-DCC3802C4CE3}" type="datetimeFigureOut">
              <a:rPr lang="en-US" dirty="0"/>
              <a:t>7/3/2024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9" name="Straight Connector 8"/>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Title 1"/>
          <p:cNvSpPr>
            <a:spLocks noGrp="1"/>
          </p:cNvSpPr>
          <p:nvPr>
            <p:ph type="title"/>
          </p:nvPr>
        </p:nvSpPr>
        <p:spPr>
          <a:xfrm>
            <a:off x="1534695" y="804163"/>
            <a:ext cx="9520157" cy="1056319"/>
          </a:xfrm>
        </p:spPr>
        <p:txBody>
          <a:body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1534695" y="2019549"/>
            <a:ext cx="4608576"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Відредагуйте стиль зразка тексту</a:t>
            </a:r>
          </a:p>
        </p:txBody>
      </p:sp>
      <p:sp>
        <p:nvSpPr>
          <p:cNvPr id="4" name="Content Placeholder 3"/>
          <p:cNvSpPr>
            <a:spLocks noGrp="1"/>
          </p:cNvSpPr>
          <p:nvPr>
            <p:ph sz="half" idx="2"/>
          </p:nvPr>
        </p:nvSpPr>
        <p:spPr>
          <a:xfrm>
            <a:off x="1534695" y="2824269"/>
            <a:ext cx="4608576" cy="2644457"/>
          </a:xfrm>
        </p:spPr>
        <p:txBody>
          <a:bodyPr/>
          <a:lstStyle/>
          <a:p>
            <a:pPr lvl="0"/>
            <a:r>
              <a:rPr lang="uk-UA"/>
              <a:t>Відредагуйте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5" name="Text Placeholder 4"/>
          <p:cNvSpPr>
            <a:spLocks noGrp="1"/>
          </p:cNvSpPr>
          <p:nvPr>
            <p:ph type="body" sz="quarter" idx="3"/>
          </p:nvPr>
        </p:nvSpPr>
        <p:spPr>
          <a:xfrm>
            <a:off x="6454791" y="2023003"/>
            <a:ext cx="4608576"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Відредагуйте стиль зразка тексту</a:t>
            </a:r>
          </a:p>
        </p:txBody>
      </p:sp>
      <p:sp>
        <p:nvSpPr>
          <p:cNvPr id="6" name="Content Placeholder 5"/>
          <p:cNvSpPr>
            <a:spLocks noGrp="1"/>
          </p:cNvSpPr>
          <p:nvPr>
            <p:ph sz="quarter" idx="4"/>
          </p:nvPr>
        </p:nvSpPr>
        <p:spPr>
          <a:xfrm>
            <a:off x="6454792" y="2821491"/>
            <a:ext cx="4608576" cy="2637371"/>
          </a:xfrm>
        </p:spPr>
        <p:txBody>
          <a:bodyPr/>
          <a:lstStyle/>
          <a:p>
            <a:pPr lvl="0"/>
            <a:r>
              <a:rPr lang="uk-UA"/>
              <a:t>Відредагуйте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7" name="Date Placeholder 6"/>
          <p:cNvSpPr>
            <a:spLocks noGrp="1"/>
          </p:cNvSpPr>
          <p:nvPr>
            <p:ph type="dt" sz="half" idx="10"/>
          </p:nvPr>
        </p:nvSpPr>
        <p:spPr/>
        <p:txBody>
          <a:bodyPr/>
          <a:lstStyle/>
          <a:p>
            <a:fld id="{CEA0FFBD-2EE4-8547-BBAE-A1AC91C8D77E}" type="datetimeFigureOut">
              <a:rPr lang="en-US" dirty="0"/>
              <a:t>7/3/2024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11" name="Straight Connector 10"/>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Date Placeholder 2"/>
          <p:cNvSpPr>
            <a:spLocks noGrp="1"/>
          </p:cNvSpPr>
          <p:nvPr>
            <p:ph type="dt" sz="half" idx="10"/>
          </p:nvPr>
        </p:nvSpPr>
        <p:spPr/>
        <p:txBody>
          <a:bodyPr/>
          <a:lstStyle/>
          <a:p>
            <a:fld id="{955A2352-D7AC-F242-9256-A4477BCBF354}" type="datetimeFigureOut">
              <a:rPr lang="en-US" dirty="0"/>
              <a:t>7/3/2024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7" name="Straight Connector 6"/>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FCFC6A-9AE6-404D-9FDD-168B477B9C90}" type="datetimeFigureOut">
              <a:rPr lang="en-US" dirty="0"/>
              <a:t>7/3/2024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 підпис">
    <p:spTree>
      <p:nvGrpSpPr>
        <p:cNvPr id="1" name=""/>
        <p:cNvGrpSpPr/>
        <p:nvPr/>
      </p:nvGrpSpPr>
      <p:grpSpPr>
        <a:xfrm>
          <a:off x="0" y="0"/>
          <a:ext cx="0" cy="0"/>
          <a:chOff x="0" y="0"/>
          <a:chExt cx="0" cy="0"/>
        </a:xfrm>
      </p:grpSpPr>
      <p:sp>
        <p:nvSpPr>
          <p:cNvPr id="2" name="Title 1"/>
          <p:cNvSpPr>
            <a:spLocks noGrp="1"/>
          </p:cNvSpPr>
          <p:nvPr>
            <p:ph type="title"/>
          </p:nvPr>
        </p:nvSpPr>
        <p:spPr>
          <a:xfrm>
            <a:off x="1534642" y="798973"/>
            <a:ext cx="3183128" cy="2247117"/>
          </a:xfrm>
        </p:spPr>
        <p:txBody>
          <a:bodyPr anchor="b">
            <a:normAutofit/>
          </a:bodyPr>
          <a:lstStyle>
            <a:lvl1pPr algn="l">
              <a:defRPr sz="2400"/>
            </a:lvl1pPr>
          </a:lstStyle>
          <a:p>
            <a:r>
              <a:rPr lang="uk-UA"/>
              <a:t>Клацніть, щоб редагувати стиль зразка заголовка</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uk-UA"/>
              <a:t>Відредагуйте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Text Placeholder 3"/>
          <p:cNvSpPr>
            <a:spLocks noGrp="1"/>
          </p:cNvSpPr>
          <p:nvPr>
            <p:ph type="body" sz="half" idx="2"/>
          </p:nvPr>
        </p:nvSpPr>
        <p:spPr>
          <a:xfrm>
            <a:off x="1534695" y="3205491"/>
            <a:ext cx="3184989"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Відредагуйте стиль зразка тексту</a:t>
            </a:r>
          </a:p>
        </p:txBody>
      </p:sp>
      <p:sp>
        <p:nvSpPr>
          <p:cNvPr id="5" name="Date Placeholder 4"/>
          <p:cNvSpPr>
            <a:spLocks noGrp="1"/>
          </p:cNvSpPr>
          <p:nvPr>
            <p:ph type="dt" sz="half" idx="10"/>
          </p:nvPr>
        </p:nvSpPr>
        <p:spPr/>
        <p:txBody>
          <a:bodyPr/>
          <a:lstStyle/>
          <a:p>
            <a:fld id="{61CFCDFD-B4CF-A241-8D71-E814B10BEAF4}" type="datetimeFigureOut">
              <a:rPr lang="en-US" dirty="0"/>
              <a:t>7/3/2024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9" name="Straight Connector 8"/>
          <p:cNvCxnSpPr/>
          <p:nvPr/>
        </p:nvCxnSpPr>
        <p:spPr>
          <a:xfrm>
            <a:off x="1371687" y="798973"/>
            <a:ext cx="0" cy="2247117"/>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і підпис">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gradFill>
              <a:gsLst>
                <a:gs pos="0">
                  <a:schemeClr val="bg2">
                    <a:lumMod val="10000"/>
                  </a:schemeClr>
                </a:gs>
                <a:gs pos="100000">
                  <a:schemeClr val="bg2">
                    <a:lumMod val="10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prstMaterial="matte">
              <a:bevelT w="133350" h="50800" prst="divot"/>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535694" y="1129513"/>
            <a:ext cx="5447840" cy="1830584"/>
          </a:xfrm>
        </p:spPr>
        <p:txBody>
          <a:bodyPr anchor="b">
            <a:normAutofit/>
          </a:bodyPr>
          <a:lstStyle>
            <a:lvl1pPr>
              <a:defRPr sz="3200"/>
            </a:lvl1pPr>
          </a:lstStyle>
          <a:p>
            <a:r>
              <a:rPr lang="uk-UA"/>
              <a:t>Клацніть, щоб редагувати стиль зразка заголовка</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uk-UA"/>
              <a:t>Клацніть піктограму, щоб додати зображення</a:t>
            </a:r>
            <a:endParaRPr lang="en-US" dirty="0"/>
          </a:p>
        </p:txBody>
      </p:sp>
      <p:sp>
        <p:nvSpPr>
          <p:cNvPr id="4" name="Text Placeholder 3"/>
          <p:cNvSpPr>
            <a:spLocks noGrp="1"/>
          </p:cNvSpPr>
          <p:nvPr>
            <p:ph type="body" sz="half" idx="2"/>
          </p:nvPr>
        </p:nvSpPr>
        <p:spPr>
          <a:xfrm>
            <a:off x="1534695" y="3145992"/>
            <a:ext cx="5440037"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Відредагуйте стиль зразка тексту</a:t>
            </a:r>
          </a:p>
        </p:txBody>
      </p:sp>
      <p:sp>
        <p:nvSpPr>
          <p:cNvPr id="5" name="Date Placeholder 4"/>
          <p:cNvSpPr>
            <a:spLocks noGrp="1"/>
          </p:cNvSpPr>
          <p:nvPr>
            <p:ph type="dt" sz="half" idx="10"/>
          </p:nvPr>
        </p:nvSpPr>
        <p:spPr>
          <a:xfrm>
            <a:off x="1534695" y="5469856"/>
            <a:ext cx="5440038" cy="320123"/>
          </a:xfrm>
        </p:spPr>
        <p:txBody>
          <a:bodyPr/>
          <a:lstStyle>
            <a:lvl1pPr algn="l">
              <a:defRPr/>
            </a:lvl1pPr>
          </a:lstStyle>
          <a:p>
            <a:fld id="{26A7B589-FD4B-7E46-869A-CBADC5FC564E}" type="datetimeFigureOut">
              <a:rPr lang="en-US" dirty="0"/>
              <a:t>7/3/2024</a:t>
            </a:fld>
            <a:endParaRPr lang="en-US" dirty="0"/>
          </a:p>
        </p:txBody>
      </p:sp>
      <p:sp>
        <p:nvSpPr>
          <p:cNvPr id="6" name="Footer Placeholder 5"/>
          <p:cNvSpPr>
            <a:spLocks noGrp="1"/>
          </p:cNvSpPr>
          <p:nvPr>
            <p:ph type="ftr" sz="quarter" idx="11"/>
          </p:nvPr>
        </p:nvSpPr>
        <p:spPr>
          <a:xfrm>
            <a:off x="1534910" y="318640"/>
            <a:ext cx="5453475"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4" name="Straight Connector 13"/>
          <p:cNvCxnSpPr/>
          <p:nvPr/>
        </p:nvCxnSpPr>
        <p:spPr>
          <a:xfrm>
            <a:off x="1371687" y="798973"/>
            <a:ext cx="0" cy="2161124"/>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Rectangle 8"/>
          <p:cNvSpPr/>
          <p:nvPr/>
        </p:nvSpPr>
        <p:spPr>
          <a:xfrm>
            <a:off x="0" y="2015732"/>
            <a:ext cx="12192000" cy="4118829"/>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srcRect t="2769" b="-2769"/>
          <a:stretch/>
        </p:blipFill>
        <p:spPr>
          <a:xfrm>
            <a:off x="0" y="6135624"/>
            <a:ext cx="12192000" cy="742950"/>
          </a:xfrm>
          <a:prstGeom prst="rect">
            <a:avLst/>
          </a:prstGeom>
        </p:spPr>
      </p:pic>
      <p:sp>
        <p:nvSpPr>
          <p:cNvPr id="2" name="Title Placeholder 1"/>
          <p:cNvSpPr>
            <a:spLocks noGrp="1"/>
          </p:cNvSpPr>
          <p:nvPr>
            <p:ph type="title"/>
          </p:nvPr>
        </p:nvSpPr>
        <p:spPr>
          <a:xfrm>
            <a:off x="1534696" y="804519"/>
            <a:ext cx="9520158" cy="1049235"/>
          </a:xfrm>
          <a:prstGeom prst="rect">
            <a:avLst/>
          </a:prstGeom>
        </p:spPr>
        <p:txBody>
          <a:bodyPr vert="horz" lIns="91440" tIns="45720" rIns="91440" bIns="45720" rtlCol="0" anchor="b">
            <a:normAutofit/>
          </a:body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1534696" y="2015732"/>
            <a:ext cx="9520158"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CD8A92E-5FF9-8143-81B3-CCB531513398}" type="datetimeFigureOut">
              <a:rPr lang="en-US" dirty="0"/>
              <a:t>7/3/2024</a:t>
            </a:fld>
            <a:endParaRPr lang="en-US" dirty="0"/>
          </a:p>
        </p:txBody>
      </p:sp>
      <p:sp>
        <p:nvSpPr>
          <p:cNvPr id="5" name="Footer Placeholder 4"/>
          <p:cNvSpPr>
            <a:spLocks noGrp="1"/>
          </p:cNvSpPr>
          <p:nvPr>
            <p:ph type="ftr" sz="quarter" idx="3"/>
          </p:nvPr>
        </p:nvSpPr>
        <p:spPr>
          <a:xfrm>
            <a:off x="1534695" y="329307"/>
            <a:ext cx="5855719"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2" name="Straight Connector 11"/>
          <p:cNvCxnSpPr/>
          <p:nvPr/>
        </p:nvCxnSpPr>
        <p:spPr>
          <a:xfrm>
            <a:off x="0" y="6141705"/>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7.xml"/><Relationship Id="rId4" Type="http://schemas.openxmlformats.org/officeDocument/2006/relationships/image" Target="../media/image45.jp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83.png"/><Relationship Id="rId5" Type="http://schemas.openxmlformats.org/officeDocument/2006/relationships/hyperlink" Target="https://finacademy.net/ua/materials/article/vidy-byudzhetov" TargetMode="External"/><Relationship Id="rId4" Type="http://schemas.openxmlformats.org/officeDocument/2006/relationships/image" Target="../media/image82.wmf"/></Relationships>
</file>

<file path=ppt/slides/_rels/slide159.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3" Type="http://schemas.openxmlformats.org/officeDocument/2006/relationships/hyperlink" Target="https://ep3.nuwm.edu.ua/23602/1/06-03-300%D0%9C.pdf" TargetMode="External"/><Relationship Id="rId2" Type="http://schemas.openxmlformats.org/officeDocument/2006/relationships/hyperlink" Target="http://repository.dnu.dp.ua:1100/?page=inner_material&amp;id=9021" TargetMode="External"/><Relationship Id="rId1" Type="http://schemas.openxmlformats.org/officeDocument/2006/relationships/slideLayout" Target="../slideLayouts/slideLayout7.xml"/><Relationship Id="rId5" Type="http://schemas.openxmlformats.org/officeDocument/2006/relationships/hyperlink" Target="http://surl.li/vbyrkg" TargetMode="External"/><Relationship Id="rId4" Type="http://schemas.openxmlformats.org/officeDocument/2006/relationships/hyperlink" Target="https://reposit.nupp.edu.ua/handle/PoltNTU/13112" TargetMode="Externa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4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hyperlink" Target="https://ips.ligazakon.net/document/view/t112938?ed=2011_01_13&amp;an=7" TargetMode="External"/><Relationship Id="rId2" Type="http://schemas.openxmlformats.org/officeDocument/2006/relationships/hyperlink" Target="https://ips.ligazakon.net/document/view/t112938?ed=2011_01_13&amp;an=6" TargetMode="External"/><Relationship Id="rId1" Type="http://schemas.openxmlformats.org/officeDocument/2006/relationships/slideLayout" Target="../slideLayouts/slideLayout7.xml"/><Relationship Id="rId4" Type="http://schemas.openxmlformats.org/officeDocument/2006/relationships/hyperlink" Target="https://ips.ligazakon.net/document/view/t112938?ed=2011_01_13&amp;an=14" TargetMode="External"/></Relationships>
</file>

<file path=ppt/slides/_rels/slide58.xml.rels><?xml version="1.0" encoding="UTF-8" standalone="yes"?>
<Relationships xmlns="http://schemas.openxmlformats.org/package/2006/relationships"><Relationship Id="rId8" Type="http://schemas.openxmlformats.org/officeDocument/2006/relationships/hyperlink" Target="https://ips.ligazakon.net/document/view/t112938?ed=2011_01_13&amp;an=69" TargetMode="External"/><Relationship Id="rId13" Type="http://schemas.openxmlformats.org/officeDocument/2006/relationships/hyperlink" Target="https://ips.ligazakon.net/document/view/t112938?ed=2011_01_13&amp;an=74" TargetMode="External"/><Relationship Id="rId3" Type="http://schemas.openxmlformats.org/officeDocument/2006/relationships/hyperlink" Target="https://ips.ligazakon.net/document/view/t112938?ed=2011_01_13&amp;an=7" TargetMode="External"/><Relationship Id="rId7" Type="http://schemas.openxmlformats.org/officeDocument/2006/relationships/hyperlink" Target="https://ips.ligazakon.net/document/view/t112938?ed=2011_01_13&amp;an=68" TargetMode="External"/><Relationship Id="rId12" Type="http://schemas.openxmlformats.org/officeDocument/2006/relationships/hyperlink" Target="https://ips.ligazakon.net/document/view/t112938?ed=2011_01_13&amp;an=73" TargetMode="External"/><Relationship Id="rId2" Type="http://schemas.openxmlformats.org/officeDocument/2006/relationships/hyperlink" Target="https://ips.ligazakon.net/document/view/t112938?ed=2011_01_13&amp;an=6" TargetMode="External"/><Relationship Id="rId1" Type="http://schemas.openxmlformats.org/officeDocument/2006/relationships/slideLayout" Target="../slideLayouts/slideLayout7.xml"/><Relationship Id="rId6" Type="http://schemas.openxmlformats.org/officeDocument/2006/relationships/hyperlink" Target="https://ips.ligazakon.net/document/view/t112938?ed=2011_01_13&amp;an=67" TargetMode="External"/><Relationship Id="rId11" Type="http://schemas.openxmlformats.org/officeDocument/2006/relationships/hyperlink" Target="https://ips.ligazakon.net/document/view/t112938?ed=2011_01_13&amp;an=72" TargetMode="External"/><Relationship Id="rId5" Type="http://schemas.openxmlformats.org/officeDocument/2006/relationships/hyperlink" Target="https://ips.ligazakon.net/document/view/t112938?ed=2011_01_13&amp;an=66" TargetMode="External"/><Relationship Id="rId15" Type="http://schemas.openxmlformats.org/officeDocument/2006/relationships/hyperlink" Target="https://ips.ligazakon.net/document/view/t112938?ed=2011_01_13&amp;an=75" TargetMode="External"/><Relationship Id="rId10" Type="http://schemas.openxmlformats.org/officeDocument/2006/relationships/hyperlink" Target="https://ips.ligazakon.net/document/view/t112938?ed=2011_01_13&amp;an=71" TargetMode="External"/><Relationship Id="rId4" Type="http://schemas.openxmlformats.org/officeDocument/2006/relationships/hyperlink" Target="https://ips.ligazakon.net/document/view/t112938?ed=2011_01_13&amp;an=65" TargetMode="External"/><Relationship Id="rId9" Type="http://schemas.openxmlformats.org/officeDocument/2006/relationships/hyperlink" Target="https://ips.ligazakon.net/document/view/t112938?ed=2011_01_13&amp;an=70" TargetMode="External"/><Relationship Id="rId14" Type="http://schemas.openxmlformats.org/officeDocument/2006/relationships/hyperlink" Target="https://ips.ligazakon.net/document/view/t211882?ed=2021_11_16&amp;an=407"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ips.ligazakon.net/document/view/t112938?ed=2011_01_13&amp;an=7" TargetMode="External"/><Relationship Id="rId7" Type="http://schemas.openxmlformats.org/officeDocument/2006/relationships/hyperlink" Target="https://ips.ligazakon.net/document/view/t112938?ed=2011_01_13&amp;an=119" TargetMode="External"/><Relationship Id="rId2" Type="http://schemas.openxmlformats.org/officeDocument/2006/relationships/hyperlink" Target="https://ips.ligazakon.net/document/view/t112938?ed=2011_01_13&amp;an=6" TargetMode="External"/><Relationship Id="rId1" Type="http://schemas.openxmlformats.org/officeDocument/2006/relationships/slideLayout" Target="../slideLayouts/slideLayout7.xml"/><Relationship Id="rId6" Type="http://schemas.openxmlformats.org/officeDocument/2006/relationships/hyperlink" Target="https://ips.ligazakon.net/document/view/t112938?ed=2011_01_13&amp;an=117" TargetMode="External"/><Relationship Id="rId5" Type="http://schemas.openxmlformats.org/officeDocument/2006/relationships/hyperlink" Target="https://ips.ligazakon.net/document/view/t112938?ed=2011_01_13&amp;an=116" TargetMode="External"/><Relationship Id="rId4" Type="http://schemas.openxmlformats.org/officeDocument/2006/relationships/hyperlink" Target="https://ips.ligazakon.net/document/view/t112938?ed=2011_01_13&amp;an=65"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gif"/><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кутник 3">
            <a:extLst>
              <a:ext uri="{FF2B5EF4-FFF2-40B4-BE49-F238E27FC236}">
                <a16:creationId xmlns:a16="http://schemas.microsoft.com/office/drawing/2014/main" id="{EF69B211-773F-4826-B82E-A401B0ABDBE7}"/>
              </a:ext>
            </a:extLst>
          </p:cNvPr>
          <p:cNvSpPr/>
          <p:nvPr/>
        </p:nvSpPr>
        <p:spPr>
          <a:xfrm>
            <a:off x="1079326" y="656127"/>
            <a:ext cx="10033347" cy="5078313"/>
          </a:xfrm>
          <a:prstGeom prst="rect">
            <a:avLst/>
          </a:prstGeom>
        </p:spPr>
        <p:txBody>
          <a:bodyPr wrap="square">
            <a:spAutoFit/>
          </a:bodyPr>
          <a:lstStyle/>
          <a:p>
            <a:pPr algn="ctr"/>
            <a:r>
              <a:rPr lang="uk-UA" b="1" dirty="0"/>
              <a:t>МІНІСТЕРСТВО ОСВІТИ І НАУКИ УКРАЇНИ</a:t>
            </a:r>
          </a:p>
          <a:p>
            <a:pPr algn="ctr"/>
            <a:r>
              <a:rPr lang="uk-UA" b="1" dirty="0"/>
              <a:t>ДЕРЖАВНИЙ ВИЩИЙ НАВЧАЛЬНИЙ ЗАКЛАД</a:t>
            </a:r>
          </a:p>
          <a:p>
            <a:pPr algn="ctr"/>
            <a:r>
              <a:rPr lang="uk-UA" b="1" dirty="0"/>
              <a:t>ДОНЕЦЬКИЙ НАЦІОНАЛЬНИЙ ТЕХНІЧНИЙ УНІВЕРСИТЕТ</a:t>
            </a:r>
          </a:p>
          <a:p>
            <a:pPr algn="ctr"/>
            <a:r>
              <a:rPr lang="uk-UA" b="1" dirty="0"/>
              <a:t>КАФЕДРА УПРАВЛІННЯ І ФІНАНСОВО-ЕКОНОМІЧНОЇ БЕЗПЕКИ</a:t>
            </a:r>
          </a:p>
          <a:p>
            <a:pPr algn="ctr"/>
            <a:endParaRPr lang="uk-UA" dirty="0"/>
          </a:p>
          <a:p>
            <a:pPr algn="ctr"/>
            <a:endParaRPr lang="uk-UA" dirty="0"/>
          </a:p>
          <a:p>
            <a:pPr algn="ctr"/>
            <a:endParaRPr lang="uk-UA" dirty="0"/>
          </a:p>
          <a:p>
            <a:pPr algn="ctr"/>
            <a:endParaRPr lang="uk-UA" dirty="0"/>
          </a:p>
          <a:p>
            <a:pPr algn="ctr"/>
            <a:r>
              <a:rPr lang="uk-UA" b="1" dirty="0"/>
              <a:t>СХЕМОКОНСПЕКТ ЛЕКЦІЙ</a:t>
            </a:r>
          </a:p>
          <a:p>
            <a:pPr algn="ctr"/>
            <a:r>
              <a:rPr lang="uk-UA" b="1" dirty="0"/>
              <a:t>з навчальної дисципліни</a:t>
            </a:r>
          </a:p>
          <a:p>
            <a:pPr algn="ctr"/>
            <a:r>
              <a:rPr lang="uk-UA" b="1" dirty="0">
                <a:solidFill>
                  <a:srgbClr val="FF0000"/>
                </a:solidFill>
              </a:rPr>
              <a:t>«ФІНАНСОВИЙ КОНТРОЛІНГ ТА УПРАВЛІННЯ ФІНАНСОВИМИ РИЗИКАМИ»</a:t>
            </a:r>
          </a:p>
          <a:p>
            <a:pPr algn="ctr"/>
            <a:r>
              <a:rPr lang="uk-UA" b="1" dirty="0"/>
              <a:t>(частина 1)</a:t>
            </a:r>
          </a:p>
          <a:p>
            <a:pPr algn="ctr"/>
            <a:r>
              <a:rPr lang="uk-UA" b="1" dirty="0"/>
              <a:t>для студентів всіх форм навчання</a:t>
            </a:r>
          </a:p>
          <a:p>
            <a:pPr algn="ctr"/>
            <a:r>
              <a:rPr lang="uk-UA" b="1" dirty="0"/>
              <a:t>галузі знань 07 Управління та адміністрування</a:t>
            </a:r>
          </a:p>
          <a:p>
            <a:pPr algn="ctr"/>
            <a:endParaRPr lang="uk-UA" dirty="0"/>
          </a:p>
          <a:p>
            <a:pPr algn="ctr"/>
            <a:endParaRPr lang="uk-UA" dirty="0"/>
          </a:p>
          <a:p>
            <a:pPr algn="ctr"/>
            <a:endParaRPr lang="uk-UA" dirty="0"/>
          </a:p>
          <a:p>
            <a:pPr algn="ctr"/>
            <a:r>
              <a:rPr lang="uk-UA" dirty="0"/>
              <a:t>Луцьк, 2024</a:t>
            </a:r>
          </a:p>
        </p:txBody>
      </p:sp>
    </p:spTree>
    <p:extLst>
      <p:ext uri="{BB962C8B-B14F-4D97-AF65-F5344CB8AC3E}">
        <p14:creationId xmlns:p14="http://schemas.microsoft.com/office/powerpoint/2010/main" val="39125500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833E5525-74DE-479E-A0D0-A9C2A8625734}"/>
              </a:ext>
            </a:extLst>
          </p:cNvPr>
          <p:cNvPicPr>
            <a:picLocks noChangeAspect="1"/>
          </p:cNvPicPr>
          <p:nvPr/>
        </p:nvPicPr>
        <p:blipFill>
          <a:blip r:embed="rId2"/>
          <a:stretch>
            <a:fillRect/>
          </a:stretch>
        </p:blipFill>
        <p:spPr>
          <a:xfrm>
            <a:off x="8098970" y="3088323"/>
            <a:ext cx="3800929" cy="2768600"/>
          </a:xfrm>
          <a:prstGeom prst="rect">
            <a:avLst/>
          </a:prstGeom>
        </p:spPr>
      </p:pic>
      <p:sp>
        <p:nvSpPr>
          <p:cNvPr id="2" name="Заголовок 1">
            <a:extLst>
              <a:ext uri="{FF2B5EF4-FFF2-40B4-BE49-F238E27FC236}">
                <a16:creationId xmlns:a16="http://schemas.microsoft.com/office/drawing/2014/main" id="{03CB001B-01FA-4D9E-839F-E739D2C97393}"/>
              </a:ext>
            </a:extLst>
          </p:cNvPr>
          <p:cNvSpPr>
            <a:spLocks noGrp="1"/>
          </p:cNvSpPr>
          <p:nvPr>
            <p:ph type="title"/>
          </p:nvPr>
        </p:nvSpPr>
        <p:spPr>
          <a:xfrm>
            <a:off x="1534696" y="575919"/>
            <a:ext cx="9520158" cy="1049235"/>
          </a:xfrm>
        </p:spPr>
        <p:txBody>
          <a:bodyPr>
            <a:normAutofit/>
          </a:bodyPr>
          <a:lstStyle/>
          <a:p>
            <a:pPr algn="ctr"/>
            <a:r>
              <a:rPr lang="uk-UA" sz="4400" dirty="0">
                <a:solidFill>
                  <a:srgbClr val="7030A0"/>
                </a:solidFill>
                <a:latin typeface="Bahnschrift SemiBold SemiConden" panose="020B0502040204020203" pitchFamily="34" charset="0"/>
              </a:rPr>
              <a:t>Основні причини розвитку контролінгу:</a:t>
            </a:r>
          </a:p>
        </p:txBody>
      </p:sp>
      <p:sp>
        <p:nvSpPr>
          <p:cNvPr id="3" name="Місце для вмісту 2">
            <a:extLst>
              <a:ext uri="{FF2B5EF4-FFF2-40B4-BE49-F238E27FC236}">
                <a16:creationId xmlns:a16="http://schemas.microsoft.com/office/drawing/2014/main" id="{710ECB53-D0C1-4E8B-92D1-DEDA87F32807}"/>
              </a:ext>
            </a:extLst>
          </p:cNvPr>
          <p:cNvSpPr>
            <a:spLocks noGrp="1"/>
          </p:cNvSpPr>
          <p:nvPr>
            <p:ph idx="1"/>
          </p:nvPr>
        </p:nvSpPr>
        <p:spPr>
          <a:xfrm>
            <a:off x="1016000" y="1901432"/>
            <a:ext cx="10375900" cy="3450613"/>
          </a:xfrm>
        </p:spPr>
        <p:txBody>
          <a:bodyPr>
            <a:noAutofit/>
          </a:bodyPr>
          <a:lstStyle/>
          <a:p>
            <a:pPr>
              <a:lnSpc>
                <a:spcPct val="89000"/>
              </a:lnSpc>
              <a:spcBef>
                <a:spcPts val="1200"/>
              </a:spcBef>
            </a:pPr>
            <a:r>
              <a:rPr lang="uk-UA" sz="3200" b="1" dirty="0">
                <a:latin typeface="Bahnschrift SemiBold SemiConden" panose="020B0502040204020203" pitchFamily="34" charset="0"/>
              </a:rPr>
              <a:t>нестабільність зовнішнього і внутрішнього середовища;</a:t>
            </a:r>
          </a:p>
          <a:p>
            <a:pPr>
              <a:lnSpc>
                <a:spcPct val="89000"/>
              </a:lnSpc>
              <a:spcBef>
                <a:spcPts val="1200"/>
              </a:spcBef>
            </a:pPr>
            <a:r>
              <a:rPr lang="uk-UA" sz="3200" b="1" dirty="0">
                <a:latin typeface="Bahnschrift SemiBold SemiConden" panose="020B0502040204020203" pitchFamily="34" charset="0"/>
              </a:rPr>
              <a:t>необхідність пошуку новіших та вдосконалення наявних систем управління, що забезпечують гнучкість та надійність функціонування підприємства;</a:t>
            </a:r>
          </a:p>
          <a:p>
            <a:pPr>
              <a:lnSpc>
                <a:spcPct val="89000"/>
              </a:lnSpc>
              <a:spcBef>
                <a:spcPts val="1200"/>
              </a:spcBef>
            </a:pPr>
            <a:r>
              <a:rPr lang="uk-UA" sz="3200" b="1" dirty="0">
                <a:latin typeface="Bahnschrift SemiBold SemiConden" panose="020B0502040204020203" pitchFamily="34" charset="0"/>
              </a:rPr>
              <a:t>істотні зміни в організації та методології</a:t>
            </a:r>
          </a:p>
          <a:p>
            <a:pPr marL="0" indent="0">
              <a:lnSpc>
                <a:spcPct val="89000"/>
              </a:lnSpc>
              <a:spcBef>
                <a:spcPts val="0"/>
              </a:spcBef>
              <a:buNone/>
            </a:pPr>
            <a:r>
              <a:rPr lang="uk-UA" sz="3200" b="1" dirty="0">
                <a:latin typeface="Bahnschrift SemiBold SemiConden" panose="020B0502040204020203" pitchFamily="34" charset="0"/>
              </a:rPr>
              <a:t>  системи інформаційного забезпечення.</a:t>
            </a:r>
          </a:p>
        </p:txBody>
      </p:sp>
      <p:sp>
        <p:nvSpPr>
          <p:cNvPr id="6" name="TextBox 5">
            <a:extLst>
              <a:ext uri="{FF2B5EF4-FFF2-40B4-BE49-F238E27FC236}">
                <a16:creationId xmlns:a16="http://schemas.microsoft.com/office/drawing/2014/main" id="{70D9465D-AA5D-4F02-A316-A4F7D65AF7CB}"/>
              </a:ext>
            </a:extLst>
          </p:cNvPr>
          <p:cNvSpPr txBox="1"/>
          <p:nvPr/>
        </p:nvSpPr>
        <p:spPr>
          <a:xfrm>
            <a:off x="11293813" y="421196"/>
            <a:ext cx="463367" cy="369332"/>
          </a:xfrm>
          <a:prstGeom prst="rect">
            <a:avLst/>
          </a:prstGeom>
          <a:noFill/>
        </p:spPr>
        <p:txBody>
          <a:bodyPr wrap="square" rtlCol="0">
            <a:spAutoFit/>
          </a:bodyPr>
          <a:lstStyle/>
          <a:p>
            <a:r>
              <a:rPr lang="uk-UA" dirty="0"/>
              <a:t>10</a:t>
            </a:r>
          </a:p>
        </p:txBody>
      </p:sp>
    </p:spTree>
    <p:extLst>
      <p:ext uri="{BB962C8B-B14F-4D97-AF65-F5344CB8AC3E}">
        <p14:creationId xmlns:p14="http://schemas.microsoft.com/office/powerpoint/2010/main" val="205799566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увати 4">
            <a:extLst>
              <a:ext uri="{FF2B5EF4-FFF2-40B4-BE49-F238E27FC236}">
                <a16:creationId xmlns:a16="http://schemas.microsoft.com/office/drawing/2014/main" id="{D0F48D78-2856-4E1A-A948-77CF36D63A52}"/>
              </a:ext>
            </a:extLst>
          </p:cNvPr>
          <p:cNvGrpSpPr/>
          <p:nvPr/>
        </p:nvGrpSpPr>
        <p:grpSpPr>
          <a:xfrm>
            <a:off x="0" y="440758"/>
            <a:ext cx="12191999" cy="5692563"/>
            <a:chOff x="0" y="440758"/>
            <a:chExt cx="12191999" cy="5692563"/>
          </a:xfrm>
        </p:grpSpPr>
        <p:pic>
          <p:nvPicPr>
            <p:cNvPr id="4" name="Рисунок 3">
              <a:extLst>
                <a:ext uri="{FF2B5EF4-FFF2-40B4-BE49-F238E27FC236}">
                  <a16:creationId xmlns:a16="http://schemas.microsoft.com/office/drawing/2014/main" id="{7C5A854C-81A1-44FE-BFCF-D4BCE1B3571E}"/>
                </a:ext>
              </a:extLst>
            </p:cNvPr>
            <p:cNvPicPr>
              <a:picLocks noChangeAspect="1"/>
            </p:cNvPicPr>
            <p:nvPr/>
          </p:nvPicPr>
          <p:blipFill>
            <a:blip r:embed="rId2"/>
            <a:stretch>
              <a:fillRect/>
            </a:stretch>
          </p:blipFill>
          <p:spPr>
            <a:xfrm>
              <a:off x="7337502" y="2117558"/>
              <a:ext cx="4854497" cy="4015763"/>
            </a:xfrm>
            <a:prstGeom prst="rect">
              <a:avLst/>
            </a:prstGeom>
          </p:spPr>
        </p:pic>
        <mc:AlternateContent xmlns:mc="http://schemas.openxmlformats.org/markup-compatibility/2006" xmlns:a14="http://schemas.microsoft.com/office/drawing/2010/main">
          <mc:Choice Requires="a14">
            <p:sp>
              <p:nvSpPr>
                <p:cNvPr id="12" name="Прямокутник 11">
                  <a:extLst>
                    <a:ext uri="{FF2B5EF4-FFF2-40B4-BE49-F238E27FC236}">
                      <a16:creationId xmlns:a16="http://schemas.microsoft.com/office/drawing/2014/main" id="{A98ECC87-C693-4CA1-95F7-3B0E49CBCFB9}"/>
                    </a:ext>
                  </a:extLst>
                </p:cNvPr>
                <p:cNvSpPr/>
                <p:nvPr/>
              </p:nvSpPr>
              <p:spPr>
                <a:xfrm>
                  <a:off x="348917" y="440758"/>
                  <a:ext cx="11125688" cy="5027787"/>
                </a:xfrm>
                <a:prstGeom prst="rect">
                  <a:avLst/>
                </a:prstGeom>
              </p:spPr>
              <p:txBody>
                <a:bodyPr wrap="square">
                  <a:spAutoFit/>
                </a:bodyPr>
                <a:lstStyle/>
                <a:p>
                  <a:pPr>
                    <a:lnSpc>
                      <a:spcPct val="89000"/>
                    </a:lnSpc>
                    <a:spcAft>
                      <a:spcPts val="1800"/>
                    </a:spcAft>
                  </a:pPr>
                  <a:r>
                    <a:rPr lang="uk-UA" sz="2800" b="1" dirty="0">
                      <a:latin typeface="Arial Narrow" panose="020B0606020202030204" pitchFamily="34" charset="0"/>
                    </a:rPr>
                    <a:t>Загальні витрати</a:t>
                  </a:r>
                  <a:r>
                    <a:rPr lang="en-US" sz="2800" b="1" dirty="0">
                      <a:latin typeface="Arial Narrow" panose="020B0606020202030204" pitchFamily="34" charset="0"/>
                    </a:rPr>
                    <a:t> (L) </a:t>
                  </a:r>
                  <a:r>
                    <a:rPr lang="uk-UA" sz="2800" b="1" dirty="0">
                      <a:latin typeface="Arial Narrow" panose="020B0606020202030204" pitchFamily="34" charset="0"/>
                    </a:rPr>
                    <a:t>= витрати на закупівлю + витрати розміщення</a:t>
                  </a:r>
                  <a:r>
                    <a:rPr lang="en-US" sz="2800" b="1" dirty="0">
                      <a:latin typeface="Arial Narrow" panose="020B0606020202030204" pitchFamily="34" charset="0"/>
                    </a:rPr>
                    <a:t> </a:t>
                  </a:r>
                  <a:r>
                    <a:rPr lang="uk-UA" sz="2800" b="1" dirty="0">
                      <a:latin typeface="Arial Narrow" panose="020B0606020202030204" pitchFamily="34" charset="0"/>
                    </a:rPr>
                    <a:t>замовлення </a:t>
                  </a:r>
                  <a:r>
                    <a:rPr lang="en-US" sz="2800" b="1" dirty="0">
                      <a:latin typeface="Arial Narrow" panose="020B0606020202030204" pitchFamily="34" charset="0"/>
                    </a:rPr>
                    <a:t>(L</a:t>
                  </a:r>
                  <a:r>
                    <a:rPr lang="uk-UA" sz="2800" b="1" dirty="0">
                      <a:latin typeface="Arial Narrow" panose="020B0606020202030204" pitchFamily="34" charset="0"/>
                    </a:rPr>
                    <a:t>зр</a:t>
                  </a:r>
                  <a:r>
                    <a:rPr lang="en-US" sz="2800" b="1" dirty="0">
                      <a:latin typeface="Arial Narrow" panose="020B0606020202030204" pitchFamily="34" charset="0"/>
                    </a:rPr>
                    <a:t>)</a:t>
                  </a:r>
                  <a:r>
                    <a:rPr lang="uk-UA" sz="2800" b="1" dirty="0">
                      <a:latin typeface="Arial Narrow" panose="020B0606020202030204" pitchFamily="34" charset="0"/>
                    </a:rPr>
                    <a:t> + витрати зберігання </a:t>
                  </a:r>
                  <a:r>
                    <a:rPr lang="en-US" sz="2800" b="1" dirty="0">
                      <a:latin typeface="Arial Narrow" panose="020B0606020202030204" pitchFamily="34" charset="0"/>
                    </a:rPr>
                    <a:t>(L</a:t>
                  </a:r>
                  <a:r>
                    <a:rPr lang="uk-UA" sz="2800" b="1" dirty="0">
                      <a:latin typeface="Arial Narrow" panose="020B0606020202030204" pitchFamily="34" charset="0"/>
                    </a:rPr>
                    <a:t>зб</a:t>
                  </a:r>
                  <a:r>
                    <a:rPr lang="en-US" sz="2800" b="1" dirty="0">
                      <a:latin typeface="Arial Narrow" panose="020B0606020202030204" pitchFamily="34" charset="0"/>
                    </a:rPr>
                    <a:t>)</a:t>
                  </a:r>
                  <a:r>
                    <a:rPr lang="uk-UA" sz="2800" b="1" dirty="0">
                      <a:latin typeface="Arial Narrow" panose="020B0606020202030204" pitchFamily="34" charset="0"/>
                    </a:rPr>
                    <a:t>: </a:t>
                  </a:r>
                </a:p>
                <a:p>
                  <a:pPr>
                    <a:lnSpc>
                      <a:spcPct val="89000"/>
                    </a:lnSpc>
                  </a:pPr>
                  <a:r>
                    <a:rPr lang="uk-UA" sz="2800" b="1" dirty="0">
                      <a:latin typeface="Arial Narrow" panose="020B0606020202030204" pitchFamily="34" charset="0"/>
                    </a:rPr>
                    <a:t>                     </a:t>
                  </a:r>
                  <a:r>
                    <a:rPr lang="en-US" sz="2800" b="1" dirty="0">
                      <a:latin typeface="Arial Narrow" panose="020B0606020202030204" pitchFamily="34" charset="0"/>
                    </a:rPr>
                    <a:t>L</a:t>
                  </a:r>
                  <a:r>
                    <a:rPr lang="uk-UA" sz="2800" b="1" dirty="0">
                      <a:latin typeface="Arial Narrow" panose="020B0606020202030204" pitchFamily="34" charset="0"/>
                    </a:rPr>
                    <a:t> = </a:t>
                  </a:r>
                  <a:r>
                    <a:rPr lang="en-US" sz="2800" b="1" dirty="0">
                      <a:latin typeface="Arial Narrow" panose="020B0606020202030204" pitchFamily="34" charset="0"/>
                    </a:rPr>
                    <a:t>L</a:t>
                  </a:r>
                  <a:r>
                    <a:rPr lang="uk-UA" sz="2800" b="1" dirty="0">
                      <a:latin typeface="Arial Narrow" panose="020B0606020202030204" pitchFamily="34" charset="0"/>
                    </a:rPr>
                    <a:t>зр + </a:t>
                  </a:r>
                  <a:r>
                    <a:rPr lang="en-US" sz="2800" b="1" dirty="0">
                      <a:latin typeface="Arial Narrow" panose="020B0606020202030204" pitchFamily="34" charset="0"/>
                    </a:rPr>
                    <a:t>L</a:t>
                  </a:r>
                  <a:r>
                    <a:rPr lang="uk-UA" sz="2800" b="1" dirty="0">
                      <a:latin typeface="Arial Narrow" panose="020B0606020202030204" pitchFamily="34" charset="0"/>
                    </a:rPr>
                    <a:t>зб,         </a:t>
                  </a:r>
                  <a:r>
                    <a:rPr lang="en-US" sz="2800" b="1" dirty="0">
                      <a:latin typeface="Arial Narrow" panose="020B0606020202030204" pitchFamily="34" charset="0"/>
                    </a:rPr>
                    <a:t>L </a:t>
                  </a:r>
                  <a:r>
                    <a:rPr lang="uk-UA" sz="2800" b="1" dirty="0">
                      <a:latin typeface="Arial Narrow" panose="020B0606020202030204" pitchFamily="34" charset="0"/>
                    </a:rPr>
                    <a:t>=</a:t>
                  </a:r>
                  <a:r>
                    <a:rPr lang="en-US" sz="2800" b="1" dirty="0">
                      <a:latin typeface="Arial Narrow" panose="020B0606020202030204" pitchFamily="34" charset="0"/>
                    </a:rPr>
                    <a:t> K </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f>
                        <m:fPr>
                          <m:ctrlPr>
                            <a:rPr lang="en-US" sz="2800" b="1" i="1" smtClean="0">
                              <a:latin typeface="Cambria Math" panose="02040503050406030204" pitchFamily="18" charset="0"/>
                              <a:cs typeface="Times New Roman" panose="02020603050405020304" pitchFamily="18" charset="0"/>
                            </a:rPr>
                          </m:ctrlPr>
                        </m:fPr>
                        <m:num>
                          <m:r>
                            <a:rPr lang="en-US" sz="2800" b="1" i="1" smtClean="0">
                              <a:latin typeface="Cambria Math" panose="02040503050406030204" pitchFamily="18" charset="0"/>
                              <a:cs typeface="Times New Roman" panose="02020603050405020304" pitchFamily="18" charset="0"/>
                            </a:rPr>
                            <m:t>𝑽</m:t>
                          </m:r>
                        </m:num>
                        <m:den>
                          <m:r>
                            <a:rPr lang="en-US" sz="2800" b="1" i="1" smtClean="0">
                              <a:latin typeface="Cambria Math" panose="02040503050406030204" pitchFamily="18" charset="0"/>
                              <a:cs typeface="Times New Roman" panose="02020603050405020304" pitchFamily="18" charset="0"/>
                            </a:rPr>
                            <m:t>𝑸</m:t>
                          </m:r>
                        </m:den>
                      </m:f>
                    </m:oMath>
                  </a14:m>
                  <a:r>
                    <a:rPr lang="en-US" sz="2800" b="1" dirty="0">
                      <a:latin typeface="Arial Narrow" panose="020B0606020202030204" pitchFamily="34" charset="0"/>
                    </a:rPr>
                    <a:t> + S </a:t>
                  </a:r>
                  <a:r>
                    <a:rPr lang="en-US" sz="2800" dirty="0">
                      <a:latin typeface="Arial Narrow" panose="020B0606020202030204" pitchFamily="34" charset="0"/>
                      <a:cs typeface="Times New Roman" panose="02020603050405020304" pitchFamily="18" charset="0"/>
                    </a:rPr>
                    <a:t>• </a:t>
                  </a:r>
                  <a14:m>
                    <m:oMath xmlns:m="http://schemas.openxmlformats.org/officeDocument/2006/math">
                      <m:f>
                        <m:fPr>
                          <m:ctrlPr>
                            <a:rPr lang="en-US" sz="2800" b="1" i="1" smtClean="0">
                              <a:latin typeface="Cambria Math" panose="02040503050406030204" pitchFamily="18" charset="0"/>
                              <a:cs typeface="Times New Roman" panose="02020603050405020304" pitchFamily="18" charset="0"/>
                            </a:rPr>
                          </m:ctrlPr>
                        </m:fPr>
                        <m:num>
                          <m:r>
                            <a:rPr lang="en-US" sz="2800" b="1" i="1" smtClean="0">
                              <a:latin typeface="Cambria Math" panose="02040503050406030204" pitchFamily="18" charset="0"/>
                              <a:cs typeface="Times New Roman" panose="02020603050405020304" pitchFamily="18" charset="0"/>
                            </a:rPr>
                            <m:t>𝑸</m:t>
                          </m:r>
                        </m:num>
                        <m:den>
                          <m:r>
                            <a:rPr lang="en-US" sz="2800" b="1" i="1" smtClean="0">
                              <a:latin typeface="Cambria Math" panose="02040503050406030204" pitchFamily="18" charset="0"/>
                              <a:cs typeface="Times New Roman" panose="02020603050405020304" pitchFamily="18" charset="0"/>
                            </a:rPr>
                            <m:t>𝟐</m:t>
                          </m:r>
                        </m:den>
                      </m:f>
                    </m:oMath>
                  </a14:m>
                  <a:r>
                    <a:rPr lang="en-US" sz="2800" b="1" dirty="0">
                      <a:latin typeface="Arial Narrow" panose="020B0606020202030204" pitchFamily="34" charset="0"/>
                    </a:rPr>
                    <a:t> </a:t>
                  </a:r>
                  <a:r>
                    <a:rPr lang="uk-UA" sz="2800" b="1" dirty="0">
                      <a:latin typeface="Arial Narrow" panose="020B0606020202030204" pitchFamily="34" charset="0"/>
                    </a:rPr>
                    <a:t>,</a:t>
                  </a:r>
                </a:p>
                <a:p>
                  <a:pPr>
                    <a:lnSpc>
                      <a:spcPct val="89000"/>
                    </a:lnSpc>
                  </a:pPr>
                  <a:endParaRPr lang="uk-UA" sz="1200" b="1" dirty="0">
                    <a:latin typeface="Arial Narrow" panose="020B0606020202030204" pitchFamily="34" charset="0"/>
                  </a:endParaRPr>
                </a:p>
                <a:p>
                  <a:pPr>
                    <a:lnSpc>
                      <a:spcPct val="89000"/>
                    </a:lnSpc>
                  </a:pPr>
                  <a:r>
                    <a:rPr lang="uk-UA" sz="2000" b="1" dirty="0">
                      <a:latin typeface="Arial Narrow" panose="020B0606020202030204" pitchFamily="34" charset="0"/>
                    </a:rPr>
                    <a:t>де К - витрати розміщення замовлення (не залежить від</a:t>
                  </a:r>
                </a:p>
                <a:p>
                  <a:pPr>
                    <a:lnSpc>
                      <a:spcPct val="89000"/>
                    </a:lnSpc>
                  </a:pPr>
                  <a:r>
                    <a:rPr lang="uk-UA" sz="2000" b="1" dirty="0">
                      <a:latin typeface="Arial Narrow" panose="020B0606020202030204" pitchFamily="34" charset="0"/>
                    </a:rPr>
                    <a:t>           величини замовлення);</a:t>
                  </a:r>
                </a:p>
                <a:p>
                  <a:pPr>
                    <a:lnSpc>
                      <a:spcPct val="89000"/>
                    </a:lnSpc>
                  </a:pPr>
                  <a:r>
                    <a:rPr lang="uk-UA" sz="2000" b="1" dirty="0">
                      <a:latin typeface="Arial Narrow" panose="020B0606020202030204" pitchFamily="34" charset="0"/>
                    </a:rPr>
                    <a:t>      </a:t>
                  </a:r>
                  <a:r>
                    <a:rPr lang="en-US" sz="2000" b="1" dirty="0">
                      <a:latin typeface="Arial Narrow" panose="020B0606020202030204" pitchFamily="34" charset="0"/>
                    </a:rPr>
                    <a:t>V </a:t>
                  </a:r>
                  <a:r>
                    <a:rPr lang="uk-UA" sz="2000" b="1" dirty="0">
                      <a:latin typeface="Arial Narrow" panose="020B0606020202030204" pitchFamily="34" charset="0"/>
                    </a:rPr>
                    <a:t>-</a:t>
                  </a:r>
                  <a:r>
                    <a:rPr lang="en-US" sz="2000" b="1" dirty="0">
                      <a:latin typeface="Arial Narrow" panose="020B0606020202030204" pitchFamily="34" charset="0"/>
                    </a:rPr>
                    <a:t> </a:t>
                  </a:r>
                  <a:r>
                    <a:rPr lang="uk-UA" sz="2000" b="1" dirty="0">
                      <a:latin typeface="Arial Narrow" panose="020B0606020202030204" pitchFamily="34" charset="0"/>
                    </a:rPr>
                    <a:t>обсяг виробничого споживання запасів у даному періоді;</a:t>
                  </a:r>
                </a:p>
                <a:p>
                  <a:pPr>
                    <a:lnSpc>
                      <a:spcPct val="89000"/>
                    </a:lnSpc>
                  </a:pPr>
                  <a:r>
                    <a:rPr lang="uk-UA" sz="2000" b="1" dirty="0">
                      <a:latin typeface="Arial Narrow" panose="020B0606020202030204" pitchFamily="34" charset="0"/>
                    </a:rPr>
                    <a:t>      </a:t>
                  </a:r>
                  <a:r>
                    <a:rPr lang="en-US" sz="2000" b="1" dirty="0">
                      <a:latin typeface="Arial Narrow" panose="020B0606020202030204" pitchFamily="34" charset="0"/>
                    </a:rPr>
                    <a:t>Q </a:t>
                  </a:r>
                  <a:r>
                    <a:rPr lang="uk-UA" sz="2000" b="1" dirty="0">
                      <a:latin typeface="Arial Narrow" panose="020B0606020202030204" pitchFamily="34" charset="0"/>
                    </a:rPr>
                    <a:t>-</a:t>
                  </a:r>
                  <a:r>
                    <a:rPr lang="en-US" sz="2000" b="1" dirty="0">
                      <a:latin typeface="Arial Narrow" panose="020B0606020202030204" pitchFamily="34" charset="0"/>
                    </a:rPr>
                    <a:t> </a:t>
                  </a:r>
                  <a:r>
                    <a:rPr lang="uk-UA" sz="2000" b="1" dirty="0">
                      <a:latin typeface="Arial Narrow" panose="020B0606020202030204" pitchFamily="34" charset="0"/>
                    </a:rPr>
                    <a:t>розмір партії постачання;</a:t>
                  </a:r>
                  <a:endParaRPr lang="en-US" sz="2000" b="1" dirty="0">
                    <a:latin typeface="Arial Narrow" panose="020B0606020202030204" pitchFamily="34" charset="0"/>
                  </a:endParaRPr>
                </a:p>
                <a:p>
                  <a:pPr>
                    <a:lnSpc>
                      <a:spcPct val="89000"/>
                    </a:lnSpc>
                    <a:spcAft>
                      <a:spcPts val="1200"/>
                    </a:spcAft>
                  </a:pPr>
                  <a:r>
                    <a:rPr lang="en-US" sz="2000" b="1" dirty="0">
                      <a:latin typeface="Arial Narrow" panose="020B0606020202030204" pitchFamily="34" charset="0"/>
                    </a:rPr>
                    <a:t>      S </a:t>
                  </a:r>
                  <a:r>
                    <a:rPr lang="uk-UA" sz="2000" b="1" dirty="0">
                      <a:latin typeface="Arial Narrow" panose="020B0606020202030204" pitchFamily="34" charset="0"/>
                    </a:rPr>
                    <a:t>- вартість утримання одиниці товару в даному періоді</a:t>
                  </a:r>
                  <a:r>
                    <a:rPr lang="ru-RU" sz="2000" b="1" dirty="0">
                      <a:latin typeface="Arial Narrow" panose="020B0606020202030204" pitchFamily="34" charset="0"/>
                    </a:rPr>
                    <a:t>.</a:t>
                  </a:r>
                </a:p>
                <a:p>
                  <a:pPr>
                    <a:lnSpc>
                      <a:spcPct val="89000"/>
                    </a:lnSpc>
                  </a:pPr>
                  <a:endParaRPr lang="uk-UA" sz="2000" b="1" dirty="0">
                    <a:latin typeface="Arial Narrow" panose="020B0606020202030204" pitchFamily="34" charset="0"/>
                  </a:endParaRPr>
                </a:p>
                <a:p>
                  <a:pPr>
                    <a:lnSpc>
                      <a:spcPct val="89000"/>
                    </a:lnSpc>
                  </a:pPr>
                  <a:endParaRPr lang="uk-UA" sz="2000" b="1" dirty="0">
                    <a:latin typeface="Arial Narrow" panose="020B0606020202030204" pitchFamily="34" charset="0"/>
                  </a:endParaRPr>
                </a:p>
                <a:p>
                  <a:pPr>
                    <a:lnSpc>
                      <a:spcPct val="89000"/>
                    </a:lnSpc>
                  </a:pPr>
                  <a:r>
                    <a:rPr lang="uk-UA" sz="2800" b="1" dirty="0">
                      <a:latin typeface="Arial Narrow" panose="020B0606020202030204" pitchFamily="34" charset="0"/>
                    </a:rPr>
                    <a:t>                                          </a:t>
                  </a:r>
                  <a:r>
                    <a:rPr lang="en-US" sz="2800" b="1" dirty="0">
                      <a:latin typeface="Arial Narrow" panose="020B0606020202030204" pitchFamily="34" charset="0"/>
                    </a:rPr>
                    <a:t>Q</a:t>
                  </a:r>
                  <a:r>
                    <a:rPr lang="en-US" sz="2800" b="1" dirty="0">
                      <a:latin typeface="Times New Roman" panose="02020603050405020304" pitchFamily="18" charset="0"/>
                      <a:cs typeface="Times New Roman" panose="02020603050405020304" pitchFamily="18" charset="0"/>
                    </a:rPr>
                    <a:t>*</a:t>
                  </a:r>
                  <a:r>
                    <a:rPr lang="en-US" sz="2800" b="1" dirty="0">
                      <a:latin typeface="Arial Narrow" panose="020B0606020202030204" pitchFamily="34" charset="0"/>
                    </a:rPr>
                    <a:t> </a:t>
                  </a:r>
                  <a:r>
                    <a:rPr lang="uk-UA" sz="2800" b="1" dirty="0">
                      <a:latin typeface="Arial Narrow" panose="020B0606020202030204" pitchFamily="34" charset="0"/>
                    </a:rPr>
                    <a:t>= </a:t>
                  </a:r>
                  <a14:m>
                    <m:oMath xmlns:m="http://schemas.openxmlformats.org/officeDocument/2006/math">
                      <m:rad>
                        <m:radPr>
                          <m:degHide m:val="on"/>
                          <m:ctrlPr>
                            <a:rPr lang="uk-UA" sz="2600" b="1" i="1" smtClean="0">
                              <a:latin typeface="Cambria Math" panose="02040503050406030204" pitchFamily="18" charset="0"/>
                            </a:rPr>
                          </m:ctrlPr>
                        </m:radPr>
                        <m:deg/>
                        <m:e>
                          <m:f>
                            <m:fPr>
                              <m:ctrlPr>
                                <a:rPr lang="uk-UA" sz="2600" b="1" i="1" smtClean="0">
                                  <a:latin typeface="Cambria Math" panose="02040503050406030204" pitchFamily="18" charset="0"/>
                                </a:rPr>
                              </m:ctrlPr>
                            </m:fPr>
                            <m:num>
                              <m:r>
                                <a:rPr lang="uk-UA" sz="2600" b="1" i="1" smtClean="0">
                                  <a:latin typeface="Cambria Math" panose="02040503050406030204" pitchFamily="18" charset="0"/>
                                </a:rPr>
                                <m:t>𝟐</m:t>
                              </m:r>
                              <m:r>
                                <m:rPr>
                                  <m:nor/>
                                </m:rPr>
                                <a:rPr lang="uk-UA" sz="2600" b="0" i="0" smtClean="0">
                                  <a:latin typeface="Arial Narrow" panose="020B0606020202030204" pitchFamily="34" charset="0"/>
                                </a:rPr>
                                <m:t> </m:t>
                              </m:r>
                              <m:r>
                                <m:rPr>
                                  <m:nor/>
                                </m:rPr>
                                <a:rPr lang="en-US" sz="2600" dirty="0" smtClean="0">
                                  <a:latin typeface="Arial Narrow" panose="020B0606020202030204" pitchFamily="34" charset="0"/>
                                </a:rPr>
                                <m:t>‧</m:t>
                              </m:r>
                              <m:r>
                                <m:rPr>
                                  <m:nor/>
                                </m:rPr>
                                <a:rPr lang="en-US" sz="2600" b="1" dirty="0">
                                  <a:latin typeface="Arial Narrow" panose="020B0606020202030204" pitchFamily="34" charset="0"/>
                                </a:rPr>
                                <m:t>V</m:t>
                              </m:r>
                              <m:r>
                                <m:rPr>
                                  <m:nor/>
                                </m:rPr>
                                <a:rPr lang="uk-UA" sz="2600" b="1" i="0" dirty="0" smtClean="0">
                                  <a:latin typeface="Arial Narrow" panose="020B0606020202030204" pitchFamily="34" charset="0"/>
                                </a:rPr>
                                <m:t> </m:t>
                              </m:r>
                              <m:r>
                                <m:rPr>
                                  <m:nor/>
                                </m:rPr>
                                <a:rPr lang="en-US" sz="2600" dirty="0">
                                  <a:latin typeface="Arial Narrow" panose="020B0606020202030204" pitchFamily="34" charset="0"/>
                                </a:rPr>
                                <m:t>‧</m:t>
                              </m:r>
                              <m:r>
                                <m:rPr>
                                  <m:nor/>
                                </m:rPr>
                                <a:rPr lang="uk-UA" sz="2600" b="1" i="0" dirty="0" smtClean="0">
                                  <a:latin typeface="Arial Narrow" panose="020B0606020202030204" pitchFamily="34" charset="0"/>
                                </a:rPr>
                                <m:t> </m:t>
                              </m:r>
                              <m:r>
                                <m:rPr>
                                  <m:nor/>
                                </m:rPr>
                                <a:rPr lang="uk-UA" sz="2600" b="1" dirty="0">
                                  <a:latin typeface="Arial Narrow" panose="020B0606020202030204" pitchFamily="34" charset="0"/>
                                </a:rPr>
                                <m:t>К</m:t>
                              </m:r>
                            </m:num>
                            <m:den>
                              <m:r>
                                <m:rPr>
                                  <m:nor/>
                                </m:rPr>
                                <a:rPr lang="en-US" sz="2600" b="1" dirty="0">
                                  <a:latin typeface="Arial Narrow" panose="020B0606020202030204" pitchFamily="34" charset="0"/>
                                </a:rPr>
                                <m:t>S</m:t>
                              </m:r>
                            </m:den>
                          </m:f>
                        </m:e>
                      </m:rad>
                    </m:oMath>
                  </a14:m>
                  <a:r>
                    <a:rPr lang="uk-UA" sz="2800" b="1" dirty="0">
                      <a:latin typeface="Arial Narrow" panose="020B0606020202030204" pitchFamily="34" charset="0"/>
                    </a:rPr>
                    <a:t> .</a:t>
                  </a:r>
                </a:p>
                <a:p>
                  <a:pPr algn="ctr">
                    <a:lnSpc>
                      <a:spcPct val="89000"/>
                    </a:lnSpc>
                  </a:pPr>
                  <a:endParaRPr lang="uk-UA" sz="2800" b="1" dirty="0">
                    <a:latin typeface="Arial Narrow" panose="020B0606020202030204" pitchFamily="34" charset="0"/>
                  </a:endParaRPr>
                </a:p>
              </p:txBody>
            </p:sp>
          </mc:Choice>
          <mc:Fallback xmlns="">
            <p:sp>
              <p:nvSpPr>
                <p:cNvPr id="12" name="Прямокутник 11">
                  <a:extLst>
                    <a:ext uri="{FF2B5EF4-FFF2-40B4-BE49-F238E27FC236}">
                      <a16:creationId xmlns:a16="http://schemas.microsoft.com/office/drawing/2014/main" id="{A98ECC87-C693-4CA1-95F7-3B0E49CBCFB9}"/>
                    </a:ext>
                  </a:extLst>
                </p:cNvPr>
                <p:cNvSpPr>
                  <a:spLocks noRot="1" noChangeAspect="1" noMove="1" noResize="1" noEditPoints="1" noAdjustHandles="1" noChangeArrowheads="1" noChangeShapeType="1" noTextEdit="1"/>
                </p:cNvSpPr>
                <p:nvPr/>
              </p:nvSpPr>
              <p:spPr>
                <a:xfrm>
                  <a:off x="348917" y="440758"/>
                  <a:ext cx="11125688" cy="5027787"/>
                </a:xfrm>
                <a:prstGeom prst="rect">
                  <a:avLst/>
                </a:prstGeom>
                <a:blipFill>
                  <a:blip r:embed="rId3"/>
                  <a:stretch>
                    <a:fillRect l="-1096" t="-2182"/>
                  </a:stretch>
                </a:blipFill>
              </p:spPr>
              <p:txBody>
                <a:bodyPr/>
                <a:lstStyle/>
                <a:p>
                  <a:r>
                    <a:rPr lang="uk-UA">
                      <a:noFill/>
                    </a:rPr>
                    <a:t> </a:t>
                  </a:r>
                </a:p>
              </p:txBody>
            </p:sp>
          </mc:Fallback>
        </mc:AlternateContent>
        <p:pic>
          <p:nvPicPr>
            <p:cNvPr id="3" name="Рисунок 2">
              <a:extLst>
                <a:ext uri="{FF2B5EF4-FFF2-40B4-BE49-F238E27FC236}">
                  <a16:creationId xmlns:a16="http://schemas.microsoft.com/office/drawing/2014/main" id="{D8D03EC4-D99A-44D4-9E97-AA04015F4846}"/>
                </a:ext>
              </a:extLst>
            </p:cNvPr>
            <p:cNvPicPr>
              <a:picLocks noChangeAspect="1"/>
            </p:cNvPicPr>
            <p:nvPr/>
          </p:nvPicPr>
          <p:blipFill rotWithShape="1">
            <a:blip r:embed="rId4"/>
            <a:srcRect t="1013" r="8549" b="-1013"/>
            <a:stretch/>
          </p:blipFill>
          <p:spPr>
            <a:xfrm>
              <a:off x="0" y="3613483"/>
              <a:ext cx="3347713" cy="2519838"/>
            </a:xfrm>
            <a:prstGeom prst="rect">
              <a:avLst/>
            </a:prstGeom>
          </p:spPr>
        </p:pic>
      </p:grpSp>
      <p:sp>
        <p:nvSpPr>
          <p:cNvPr id="6" name="TextBox 5">
            <a:extLst>
              <a:ext uri="{FF2B5EF4-FFF2-40B4-BE49-F238E27FC236}">
                <a16:creationId xmlns:a16="http://schemas.microsoft.com/office/drawing/2014/main" id="{D1328AC3-0329-4FCA-801E-7BB33E4C29BA}"/>
              </a:ext>
            </a:extLst>
          </p:cNvPr>
          <p:cNvSpPr txBox="1"/>
          <p:nvPr/>
        </p:nvSpPr>
        <p:spPr>
          <a:xfrm>
            <a:off x="11278406" y="256092"/>
            <a:ext cx="599554" cy="369332"/>
          </a:xfrm>
          <a:prstGeom prst="rect">
            <a:avLst/>
          </a:prstGeom>
          <a:noFill/>
        </p:spPr>
        <p:txBody>
          <a:bodyPr wrap="square" rtlCol="0">
            <a:spAutoFit/>
          </a:bodyPr>
          <a:lstStyle/>
          <a:p>
            <a:r>
              <a:rPr lang="uk-UA" dirty="0"/>
              <a:t>100</a:t>
            </a:r>
          </a:p>
        </p:txBody>
      </p:sp>
    </p:spTree>
    <p:extLst>
      <p:ext uri="{BB962C8B-B14F-4D97-AF65-F5344CB8AC3E}">
        <p14:creationId xmlns:p14="http://schemas.microsoft.com/office/powerpoint/2010/main" val="176123348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Групувати 6">
            <a:extLst>
              <a:ext uri="{FF2B5EF4-FFF2-40B4-BE49-F238E27FC236}">
                <a16:creationId xmlns:a16="http://schemas.microsoft.com/office/drawing/2014/main" id="{C45A3E1A-E2C5-424F-8AEE-E724E027A6B2}"/>
              </a:ext>
            </a:extLst>
          </p:cNvPr>
          <p:cNvGrpSpPr/>
          <p:nvPr/>
        </p:nvGrpSpPr>
        <p:grpSpPr>
          <a:xfrm>
            <a:off x="501568" y="357102"/>
            <a:ext cx="11498782" cy="5848102"/>
            <a:chOff x="501568" y="357102"/>
            <a:chExt cx="11498782" cy="5848102"/>
          </a:xfrm>
        </p:grpSpPr>
        <p:grpSp>
          <p:nvGrpSpPr>
            <p:cNvPr id="6" name="Групувати 5">
              <a:extLst>
                <a:ext uri="{FF2B5EF4-FFF2-40B4-BE49-F238E27FC236}">
                  <a16:creationId xmlns:a16="http://schemas.microsoft.com/office/drawing/2014/main" id="{A8B1FADB-900A-4D4F-9935-3AB1CDA8B478}"/>
                </a:ext>
              </a:extLst>
            </p:cNvPr>
            <p:cNvGrpSpPr/>
            <p:nvPr/>
          </p:nvGrpSpPr>
          <p:grpSpPr>
            <a:xfrm>
              <a:off x="501568" y="357102"/>
              <a:ext cx="11188864" cy="5478770"/>
              <a:chOff x="594164" y="652796"/>
              <a:chExt cx="11188864" cy="5478770"/>
            </a:xfrm>
          </p:grpSpPr>
          <p:sp>
            <p:nvSpPr>
              <p:cNvPr id="3" name="Прямокутник 2">
                <a:extLst>
                  <a:ext uri="{FF2B5EF4-FFF2-40B4-BE49-F238E27FC236}">
                    <a16:creationId xmlns:a16="http://schemas.microsoft.com/office/drawing/2014/main" id="{CFBC9B5E-1494-4597-BB55-F213CFBC4342}"/>
                  </a:ext>
                </a:extLst>
              </p:cNvPr>
              <p:cNvSpPr/>
              <p:nvPr/>
            </p:nvSpPr>
            <p:spPr>
              <a:xfrm>
                <a:off x="594164" y="652796"/>
                <a:ext cx="10957370" cy="1338828"/>
              </a:xfrm>
              <a:prstGeom prst="rect">
                <a:avLst/>
              </a:prstGeom>
            </p:spPr>
            <p:txBody>
              <a:bodyPr wrap="square">
                <a:spAutoFit/>
              </a:bodyPr>
              <a:lstStyle/>
              <a:p>
                <a:r>
                  <a:rPr lang="uk-UA" sz="2700" b="1" dirty="0">
                    <a:solidFill>
                      <a:srgbClr val="7030A0"/>
                    </a:solidFill>
                    <a:latin typeface="Arial Narrow" panose="020B0606020202030204" pitchFamily="34" charset="0"/>
                  </a:rPr>
                  <a:t>Знижки </a:t>
                </a:r>
                <a:r>
                  <a:rPr lang="uk-UA" sz="2700" b="1" dirty="0">
                    <a:latin typeface="Arial Narrow" panose="020B0606020202030204" pitchFamily="34" charset="0"/>
                  </a:rPr>
                  <a:t>(</a:t>
                </a:r>
                <a:r>
                  <a:rPr lang="de-DE" sz="2700" b="1" dirty="0">
                    <a:latin typeface="Arial Narrow" panose="020B0606020202030204" pitchFamily="34" charset="0"/>
                  </a:rPr>
                  <a:t>discounts) – </a:t>
                </a:r>
                <a:r>
                  <a:rPr lang="uk-UA" sz="2700" b="1" dirty="0">
                    <a:latin typeface="Arial Narrow" panose="020B0606020202030204" pitchFamily="34" charset="0"/>
                  </a:rPr>
                  <a:t>суми, що поступаються продавцем товару різним покупцям з метою розширення ринку збуту та збільшення обсягів продажу, покриття окремих витрат. </a:t>
                </a:r>
              </a:p>
            </p:txBody>
          </p:sp>
          <p:sp>
            <p:nvSpPr>
              <p:cNvPr id="4" name="Прямокутник 3">
                <a:extLst>
                  <a:ext uri="{FF2B5EF4-FFF2-40B4-BE49-F238E27FC236}">
                    <a16:creationId xmlns:a16="http://schemas.microsoft.com/office/drawing/2014/main" id="{A9ED3162-FEC5-4D37-A3D4-1B224DB0897A}"/>
                  </a:ext>
                </a:extLst>
              </p:cNvPr>
              <p:cNvSpPr/>
              <p:nvPr/>
            </p:nvSpPr>
            <p:spPr>
              <a:xfrm>
                <a:off x="594164" y="2214981"/>
                <a:ext cx="11188864" cy="3916585"/>
              </a:xfrm>
              <a:prstGeom prst="rect">
                <a:avLst/>
              </a:prstGeom>
            </p:spPr>
            <p:txBody>
              <a:bodyPr wrap="square">
                <a:spAutoFit/>
              </a:bodyPr>
              <a:lstStyle/>
              <a:p>
                <a:pPr>
                  <a:spcAft>
                    <a:spcPts val="600"/>
                  </a:spcAft>
                </a:pPr>
                <a:r>
                  <a:rPr lang="uk-UA" sz="2800" b="1" dirty="0">
                    <a:latin typeface="Arial Narrow" panose="020B0606020202030204" pitchFamily="34" charset="0"/>
                  </a:rPr>
                  <a:t>У практиці внутрішньої і міжнародної торгівлі використовується близько 20 видів знижок.</a:t>
                </a:r>
              </a:p>
              <a:p>
                <a:pPr algn="ctr">
                  <a:spcAft>
                    <a:spcPts val="600"/>
                  </a:spcAft>
                </a:pPr>
                <a:r>
                  <a:rPr lang="uk-UA" sz="2800" b="1" dirty="0">
                    <a:latin typeface="Arial Narrow" panose="020B0606020202030204" pitchFamily="34" charset="0"/>
                  </a:rPr>
                  <a:t>Найбільш поширені знижки:</a:t>
                </a:r>
              </a:p>
              <a:p>
                <a:pPr>
                  <a:lnSpc>
                    <a:spcPct val="89000"/>
                  </a:lnSpc>
                  <a:spcAft>
                    <a:spcPts val="600"/>
                  </a:spcAft>
                </a:pPr>
                <a:r>
                  <a:rPr lang="uk-UA" sz="2400" b="1" dirty="0">
                    <a:solidFill>
                      <a:srgbClr val="7030A0"/>
                    </a:solidFill>
                    <a:latin typeface="Arial Narrow" panose="020B0606020202030204" pitchFamily="34" charset="0"/>
                  </a:rPr>
                  <a:t>-  загальна (проста) </a:t>
                </a:r>
                <a:r>
                  <a:rPr lang="uk-UA" sz="2400" b="1" dirty="0">
                    <a:latin typeface="Arial Narrow" panose="020B0606020202030204" pitchFamily="34" charset="0"/>
                  </a:rPr>
                  <a:t>знижка надається з прейскурантної чи довідкової ціни товару (становить 20-30%, а деяких випадках сягає 40%). Такі знижки широко практикуються під час укладання угод на машини та устаткування;</a:t>
                </a:r>
              </a:p>
              <a:p>
                <a:pPr>
                  <a:lnSpc>
                    <a:spcPct val="89000"/>
                  </a:lnSpc>
                  <a:spcAft>
                    <a:spcPts val="600"/>
                  </a:spcAft>
                </a:pPr>
                <a:r>
                  <a:rPr lang="uk-UA" sz="2400" b="1" noProof="1">
                    <a:solidFill>
                      <a:srgbClr val="7030A0"/>
                    </a:solidFill>
                    <a:latin typeface="Arial Narrow" panose="020B0606020202030204" pitchFamily="34" charset="0"/>
                  </a:rPr>
                  <a:t>-  особлива (сконто) </a:t>
                </a:r>
                <a:r>
                  <a:rPr lang="uk-UA" sz="2400" b="1" noProof="1">
                    <a:latin typeface="Arial Narrow" panose="020B0606020202030204" pitchFamily="34" charset="0"/>
                  </a:rPr>
                  <a:t>знижка надається при купівлі товару за розрахунок готівкою. Надається продавцем у випадках, коли довідкова ціна передбачає короткостроковий кредит і покупець згоден сплатити товар готівкою (становить 2-3% довідкової ціни або відповідає розміру позичкового відсотка на грошовому ринку); </a:t>
                </a:r>
              </a:p>
            </p:txBody>
          </p:sp>
        </p:grpSp>
        <p:sp>
          <p:nvSpPr>
            <p:cNvPr id="5" name="Прямокутник 4">
              <a:extLst>
                <a:ext uri="{FF2B5EF4-FFF2-40B4-BE49-F238E27FC236}">
                  <a16:creationId xmlns:a16="http://schemas.microsoft.com/office/drawing/2014/main" id="{1A268779-1E9F-4D30-B489-53C26AC118F8}"/>
                </a:ext>
              </a:extLst>
            </p:cNvPr>
            <p:cNvSpPr/>
            <p:nvPr/>
          </p:nvSpPr>
          <p:spPr>
            <a:xfrm>
              <a:off x="9028061" y="5835872"/>
              <a:ext cx="2972289" cy="369332"/>
            </a:xfrm>
            <a:prstGeom prst="rect">
              <a:avLst/>
            </a:prstGeom>
          </p:spPr>
          <p:txBody>
            <a:bodyPr wrap="none">
              <a:spAutoFit/>
            </a:bodyPr>
            <a:lstStyle/>
            <a:p>
              <a:r>
                <a:rPr lang="uk-UA" sz="1400" b="1" dirty="0">
                  <a:latin typeface="Arial Narrow" panose="020B0606020202030204" pitchFamily="34" charset="0"/>
                </a:rPr>
                <a:t>Джерело: https://livingfo.com/znyzhky</a:t>
              </a:r>
              <a:r>
                <a:rPr lang="uk-UA" dirty="0"/>
                <a:t>/</a:t>
              </a:r>
            </a:p>
          </p:txBody>
        </p:sp>
      </p:grpSp>
      <p:sp>
        <p:nvSpPr>
          <p:cNvPr id="8" name="TextBox 7">
            <a:extLst>
              <a:ext uri="{FF2B5EF4-FFF2-40B4-BE49-F238E27FC236}">
                <a16:creationId xmlns:a16="http://schemas.microsoft.com/office/drawing/2014/main" id="{F3945474-305D-47BE-BE49-F6D60B244211}"/>
              </a:ext>
            </a:extLst>
          </p:cNvPr>
          <p:cNvSpPr txBox="1"/>
          <p:nvPr/>
        </p:nvSpPr>
        <p:spPr>
          <a:xfrm>
            <a:off x="11390655" y="280643"/>
            <a:ext cx="599554" cy="369332"/>
          </a:xfrm>
          <a:prstGeom prst="rect">
            <a:avLst/>
          </a:prstGeom>
          <a:noFill/>
        </p:spPr>
        <p:txBody>
          <a:bodyPr wrap="square" rtlCol="0">
            <a:spAutoFit/>
          </a:bodyPr>
          <a:lstStyle/>
          <a:p>
            <a:r>
              <a:rPr lang="uk-UA" dirty="0"/>
              <a:t>101</a:t>
            </a:r>
          </a:p>
        </p:txBody>
      </p:sp>
    </p:spTree>
    <p:extLst>
      <p:ext uri="{BB962C8B-B14F-4D97-AF65-F5344CB8AC3E}">
        <p14:creationId xmlns:p14="http://schemas.microsoft.com/office/powerpoint/2010/main" val="123924944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увати 1">
            <a:extLst>
              <a:ext uri="{FF2B5EF4-FFF2-40B4-BE49-F238E27FC236}">
                <a16:creationId xmlns:a16="http://schemas.microsoft.com/office/drawing/2014/main" id="{D2840BAB-50DD-4DA3-946C-A2D7943FF8FA}"/>
              </a:ext>
            </a:extLst>
          </p:cNvPr>
          <p:cNvGrpSpPr/>
          <p:nvPr/>
        </p:nvGrpSpPr>
        <p:grpSpPr>
          <a:xfrm>
            <a:off x="524718" y="652796"/>
            <a:ext cx="11475632" cy="5552408"/>
            <a:chOff x="524718" y="652796"/>
            <a:chExt cx="11475632" cy="5552408"/>
          </a:xfrm>
        </p:grpSpPr>
        <p:sp>
          <p:nvSpPr>
            <p:cNvPr id="4" name="Прямокутник 3">
              <a:extLst>
                <a:ext uri="{FF2B5EF4-FFF2-40B4-BE49-F238E27FC236}">
                  <a16:creationId xmlns:a16="http://schemas.microsoft.com/office/drawing/2014/main" id="{A9ED3162-FEC5-4D37-A3D4-1B224DB0897A}"/>
                </a:ext>
              </a:extLst>
            </p:cNvPr>
            <p:cNvSpPr/>
            <p:nvPr/>
          </p:nvSpPr>
          <p:spPr>
            <a:xfrm>
              <a:off x="524718" y="652796"/>
              <a:ext cx="11316184" cy="4736681"/>
            </a:xfrm>
            <a:prstGeom prst="rect">
              <a:avLst/>
            </a:prstGeom>
          </p:spPr>
          <p:txBody>
            <a:bodyPr wrap="square">
              <a:spAutoFit/>
            </a:bodyPr>
            <a:lstStyle/>
            <a:p>
              <a:pPr algn="ctr">
                <a:spcAft>
                  <a:spcPts val="900"/>
                </a:spcAft>
              </a:pPr>
              <a:r>
                <a:rPr lang="uk-UA" sz="2800" b="1" dirty="0">
                  <a:latin typeface="Arial Narrow" panose="020B0606020202030204" pitchFamily="34" charset="0"/>
                </a:rPr>
                <a:t>Найбільш поширені знижки:</a:t>
              </a:r>
            </a:p>
            <a:p>
              <a:pPr>
                <a:lnSpc>
                  <a:spcPct val="89000"/>
                </a:lnSpc>
                <a:spcAft>
                  <a:spcPts val="600"/>
                </a:spcAft>
              </a:pPr>
              <a:r>
                <a:rPr lang="uk-UA" sz="2400" b="1" dirty="0">
                  <a:solidFill>
                    <a:srgbClr val="7030A0"/>
                  </a:solidFill>
                  <a:latin typeface="Arial Narrow" panose="020B0606020202030204" pitchFamily="34" charset="0"/>
                </a:rPr>
                <a:t>-</a:t>
              </a:r>
              <a:r>
                <a:rPr lang="uk-UA" sz="2400" b="1" dirty="0">
                  <a:latin typeface="Arial Narrow" panose="020B0606020202030204" pitchFamily="34" charset="0"/>
                </a:rPr>
                <a:t>  </a:t>
              </a:r>
              <a:r>
                <a:rPr lang="uk-UA" sz="2400" b="1" dirty="0">
                  <a:solidFill>
                    <a:srgbClr val="7030A0"/>
                  </a:solidFill>
                  <a:latin typeface="Arial Narrow" panose="020B0606020202030204" pitchFamily="34" charset="0"/>
                </a:rPr>
                <a:t>знижка за оборот (бонусна) </a:t>
              </a:r>
              <a:r>
                <a:rPr lang="uk-UA" sz="2400" b="1" dirty="0">
                  <a:latin typeface="Arial Narrow" panose="020B0606020202030204" pitchFamily="34" charset="0"/>
                </a:rPr>
                <a:t>надається постійним покупцям на підставі спеціальної домовленості. У контракті встановлюється шкала знижок залежно від досягнутого обороту протягом певного терміну, а також порядок виплат сум на основі цих знижок (за деякими видами обладнання бонусні знижки сягають 15-20% обороту);</a:t>
              </a:r>
            </a:p>
            <a:p>
              <a:pPr>
                <a:lnSpc>
                  <a:spcPct val="89000"/>
                </a:lnSpc>
                <a:spcAft>
                  <a:spcPts val="600"/>
                </a:spcAft>
              </a:pPr>
              <a:r>
                <a:rPr lang="uk-UA" sz="2400" b="1" dirty="0">
                  <a:solidFill>
                    <a:srgbClr val="7030A0"/>
                  </a:solidFill>
                  <a:latin typeface="Arial Narrow" panose="020B0606020202030204" pitchFamily="34" charset="0"/>
                </a:rPr>
                <a:t>-  знижка за кількість або серійність (прогресивна) </a:t>
              </a:r>
              <a:r>
                <a:rPr lang="uk-UA" sz="2400" b="1" dirty="0">
                  <a:latin typeface="Arial Narrow" panose="020B0606020202030204" pitchFamily="34" charset="0"/>
                </a:rPr>
                <a:t>надається покупцеві за умови регулярної купівлі їм наперед визначеного товару. Серійні замовлення вигідні для виробників, тому що під час виготовлення однотипного товару знижуються витрати виробництва;</a:t>
              </a:r>
            </a:p>
            <a:p>
              <a:pPr>
                <a:lnSpc>
                  <a:spcPct val="89000"/>
                </a:lnSpc>
                <a:spcAft>
                  <a:spcPts val="600"/>
                </a:spcAft>
              </a:pPr>
              <a:r>
                <a:rPr lang="uk-UA" sz="2400" b="1" dirty="0">
                  <a:solidFill>
                    <a:srgbClr val="7030A0"/>
                  </a:solidFill>
                  <a:latin typeface="Arial Narrow" panose="020B0606020202030204" pitchFamily="34" charset="0"/>
                </a:rPr>
                <a:t>-  дилерська знижка </a:t>
              </a:r>
              <a:r>
                <a:rPr lang="uk-UA" sz="2400" b="1" dirty="0">
                  <a:latin typeface="Arial Narrow" panose="020B0606020202030204" pitchFamily="34" charset="0"/>
                </a:rPr>
                <a:t>надається виробниками своїм постійним представникам чи посередникам зі збуту, широко поширена під час продажу автомобілів, тракторів, деяких видів стандартного обладнання (дилерські знижки на автомобілі коливаються в залежності від марки машини та становлять у середньому 15-20% роздрібної ціни);</a:t>
              </a:r>
            </a:p>
          </p:txBody>
        </p:sp>
        <p:sp>
          <p:nvSpPr>
            <p:cNvPr id="5" name="Прямокутник 4">
              <a:extLst>
                <a:ext uri="{FF2B5EF4-FFF2-40B4-BE49-F238E27FC236}">
                  <a16:creationId xmlns:a16="http://schemas.microsoft.com/office/drawing/2014/main" id="{1A268779-1E9F-4D30-B489-53C26AC118F8}"/>
                </a:ext>
              </a:extLst>
            </p:cNvPr>
            <p:cNvSpPr/>
            <p:nvPr/>
          </p:nvSpPr>
          <p:spPr>
            <a:xfrm>
              <a:off x="9028061" y="5835872"/>
              <a:ext cx="2972289" cy="369332"/>
            </a:xfrm>
            <a:prstGeom prst="rect">
              <a:avLst/>
            </a:prstGeom>
          </p:spPr>
          <p:txBody>
            <a:bodyPr wrap="none">
              <a:spAutoFit/>
            </a:bodyPr>
            <a:lstStyle/>
            <a:p>
              <a:r>
                <a:rPr lang="uk-UA" sz="1400" b="1" dirty="0">
                  <a:latin typeface="Arial Narrow" panose="020B0606020202030204" pitchFamily="34" charset="0"/>
                </a:rPr>
                <a:t>Джерело: https://livingfo.com/znyzhky</a:t>
              </a:r>
              <a:r>
                <a:rPr lang="uk-UA" dirty="0"/>
                <a:t>/</a:t>
              </a:r>
            </a:p>
          </p:txBody>
        </p:sp>
      </p:grpSp>
      <p:sp>
        <p:nvSpPr>
          <p:cNvPr id="6" name="TextBox 5">
            <a:extLst>
              <a:ext uri="{FF2B5EF4-FFF2-40B4-BE49-F238E27FC236}">
                <a16:creationId xmlns:a16="http://schemas.microsoft.com/office/drawing/2014/main" id="{34250593-F2A6-4291-B419-16C3FC0AF063}"/>
              </a:ext>
            </a:extLst>
          </p:cNvPr>
          <p:cNvSpPr txBox="1"/>
          <p:nvPr/>
        </p:nvSpPr>
        <p:spPr>
          <a:xfrm>
            <a:off x="11367505" y="283464"/>
            <a:ext cx="599554" cy="369332"/>
          </a:xfrm>
          <a:prstGeom prst="rect">
            <a:avLst/>
          </a:prstGeom>
          <a:noFill/>
        </p:spPr>
        <p:txBody>
          <a:bodyPr wrap="square" rtlCol="0">
            <a:spAutoFit/>
          </a:bodyPr>
          <a:lstStyle/>
          <a:p>
            <a:r>
              <a:rPr lang="uk-UA" dirty="0"/>
              <a:t>102</a:t>
            </a:r>
          </a:p>
        </p:txBody>
      </p:sp>
    </p:spTree>
    <p:extLst>
      <p:ext uri="{BB962C8B-B14F-4D97-AF65-F5344CB8AC3E}">
        <p14:creationId xmlns:p14="http://schemas.microsoft.com/office/powerpoint/2010/main" val="281932318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увати 1">
            <a:extLst>
              <a:ext uri="{FF2B5EF4-FFF2-40B4-BE49-F238E27FC236}">
                <a16:creationId xmlns:a16="http://schemas.microsoft.com/office/drawing/2014/main" id="{429A6D32-F721-47AC-97CC-DB47667C0DA2}"/>
              </a:ext>
            </a:extLst>
          </p:cNvPr>
          <p:cNvGrpSpPr/>
          <p:nvPr/>
        </p:nvGrpSpPr>
        <p:grpSpPr>
          <a:xfrm>
            <a:off x="437908" y="440167"/>
            <a:ext cx="11562442" cy="5765037"/>
            <a:chOff x="437908" y="440167"/>
            <a:chExt cx="11562442" cy="5765037"/>
          </a:xfrm>
        </p:grpSpPr>
        <p:sp>
          <p:nvSpPr>
            <p:cNvPr id="4" name="Прямокутник 3">
              <a:extLst>
                <a:ext uri="{FF2B5EF4-FFF2-40B4-BE49-F238E27FC236}">
                  <a16:creationId xmlns:a16="http://schemas.microsoft.com/office/drawing/2014/main" id="{A9ED3162-FEC5-4D37-A3D4-1B224DB0897A}"/>
                </a:ext>
              </a:extLst>
            </p:cNvPr>
            <p:cNvSpPr/>
            <p:nvPr/>
          </p:nvSpPr>
          <p:spPr>
            <a:xfrm>
              <a:off x="437908" y="440167"/>
              <a:ext cx="11316184" cy="5470985"/>
            </a:xfrm>
            <a:prstGeom prst="rect">
              <a:avLst/>
            </a:prstGeom>
          </p:spPr>
          <p:txBody>
            <a:bodyPr wrap="square">
              <a:spAutoFit/>
            </a:bodyPr>
            <a:lstStyle/>
            <a:p>
              <a:pPr algn="ctr">
                <a:spcAft>
                  <a:spcPts val="900"/>
                </a:spcAft>
              </a:pPr>
              <a:r>
                <a:rPr lang="uk-UA" sz="2800" b="1" dirty="0">
                  <a:latin typeface="Arial Narrow" panose="020B0606020202030204" pitchFamily="34" charset="0"/>
                </a:rPr>
                <a:t>Найбільш поширені знижки:</a:t>
              </a:r>
            </a:p>
            <a:p>
              <a:pPr>
                <a:lnSpc>
                  <a:spcPct val="89000"/>
                </a:lnSpc>
                <a:spcAft>
                  <a:spcPts val="600"/>
                </a:spcAft>
              </a:pPr>
              <a:r>
                <a:rPr lang="uk-UA" sz="2400" b="1" dirty="0">
                  <a:solidFill>
                    <a:srgbClr val="7030A0"/>
                  </a:solidFill>
                  <a:latin typeface="Arial Narrow" panose="020B0606020202030204" pitchFamily="34" charset="0"/>
                </a:rPr>
                <a:t>-  спеціальні знижки </a:t>
              </a:r>
              <a:r>
                <a:rPr lang="uk-UA" sz="2400" b="1" dirty="0">
                  <a:latin typeface="Arial Narrow" panose="020B0606020202030204" pitchFamily="34" charset="0"/>
                </a:rPr>
                <a:t>надаються привілейованим покупцям, у замовлення яких особливо зацікавлені продавці. До цієї категорії належать знижки на пробні партії та замовлення, які мають на меті зацікавити покупця, а також знижки за тривалість відносин, регулярність чи стійкість замовлень, за допомогою яких виробники прагнуть утримати постійну клієнтуру;</a:t>
              </a:r>
            </a:p>
            <a:p>
              <a:pPr>
                <a:lnSpc>
                  <a:spcPct val="89000"/>
                </a:lnSpc>
                <a:spcAft>
                  <a:spcPts val="600"/>
                </a:spcAft>
              </a:pPr>
              <a:r>
                <a:rPr lang="uk-UA" sz="2400" b="1" dirty="0">
                  <a:solidFill>
                    <a:srgbClr val="7030A0"/>
                  </a:solidFill>
                  <a:latin typeface="Arial Narrow" panose="020B0606020202030204" pitchFamily="34" charset="0"/>
                </a:rPr>
                <a:t>-  експортні знижки </a:t>
              </a:r>
              <a:r>
                <a:rPr lang="uk-UA" sz="2400" b="1" dirty="0">
                  <a:latin typeface="Arial Narrow" panose="020B0606020202030204" pitchFamily="34" charset="0"/>
                </a:rPr>
                <a:t>надаються продавцями під час продажу товарів закордонним покупцям понад знижки, які діють покупців внутрішнього ринку. Вони мають на меті підвищити конкурентоспроможність того чи іншого товару на зовнішньому ринку;</a:t>
              </a:r>
            </a:p>
            <a:p>
              <a:pPr>
                <a:lnSpc>
                  <a:spcPct val="89000"/>
                </a:lnSpc>
                <a:spcAft>
                  <a:spcPts val="600"/>
                </a:spcAft>
              </a:pPr>
              <a:r>
                <a:rPr lang="uk-UA" sz="2400" b="1" dirty="0">
                  <a:solidFill>
                    <a:srgbClr val="7030A0"/>
                  </a:solidFill>
                  <a:latin typeface="Arial Narrow" panose="020B0606020202030204" pitchFamily="34" charset="0"/>
                </a:rPr>
                <a:t>-  сезонні знижки </a:t>
              </a:r>
              <a:r>
                <a:rPr lang="uk-UA" sz="2400" b="1" dirty="0">
                  <a:latin typeface="Arial Narrow" panose="020B0606020202030204" pitchFamily="34" charset="0"/>
                </a:rPr>
                <a:t>надаються споживачу за купівлю товару чи послуги поза періодом активного сезону. Вони дозволяють продавцеві підтримувати стабільніший рівень виробництва протягом усього року;</a:t>
              </a:r>
            </a:p>
            <a:p>
              <a:pPr>
                <a:lnSpc>
                  <a:spcPct val="89000"/>
                </a:lnSpc>
                <a:spcAft>
                  <a:spcPts val="600"/>
                </a:spcAft>
              </a:pPr>
              <a:r>
                <a:rPr lang="uk-UA" sz="2400" b="1" dirty="0">
                  <a:solidFill>
                    <a:srgbClr val="7030A0"/>
                  </a:solidFill>
                  <a:latin typeface="Arial Narrow" panose="020B0606020202030204" pitchFamily="34" charset="0"/>
                </a:rPr>
                <a:t>-  приховані знижки </a:t>
              </a:r>
              <a:r>
                <a:rPr lang="uk-UA" sz="2400" b="1" dirty="0">
                  <a:latin typeface="Arial Narrow" panose="020B0606020202030204" pitchFamily="34" charset="0"/>
                </a:rPr>
                <a:t>надаються покупцям у вигляді знижки на фрахт, пільгових кредитів або безвідсоткових кредитів шляхом надання безкоштовних послуг, надання безкоштовних зразків;</a:t>
              </a:r>
            </a:p>
          </p:txBody>
        </p:sp>
        <p:sp>
          <p:nvSpPr>
            <p:cNvPr id="5" name="Прямокутник 4">
              <a:extLst>
                <a:ext uri="{FF2B5EF4-FFF2-40B4-BE49-F238E27FC236}">
                  <a16:creationId xmlns:a16="http://schemas.microsoft.com/office/drawing/2014/main" id="{1A268779-1E9F-4D30-B489-53C26AC118F8}"/>
                </a:ext>
              </a:extLst>
            </p:cNvPr>
            <p:cNvSpPr/>
            <p:nvPr/>
          </p:nvSpPr>
          <p:spPr>
            <a:xfrm>
              <a:off x="9028061" y="5835872"/>
              <a:ext cx="2972289" cy="369332"/>
            </a:xfrm>
            <a:prstGeom prst="rect">
              <a:avLst/>
            </a:prstGeom>
          </p:spPr>
          <p:txBody>
            <a:bodyPr wrap="none">
              <a:spAutoFit/>
            </a:bodyPr>
            <a:lstStyle/>
            <a:p>
              <a:r>
                <a:rPr lang="uk-UA" sz="1400" b="1" dirty="0">
                  <a:latin typeface="Arial Narrow" panose="020B0606020202030204" pitchFamily="34" charset="0"/>
                </a:rPr>
                <a:t>Джерело: https://livingfo.com/znyzhky</a:t>
              </a:r>
              <a:r>
                <a:rPr lang="uk-UA" dirty="0"/>
                <a:t>/</a:t>
              </a:r>
            </a:p>
          </p:txBody>
        </p:sp>
      </p:grpSp>
      <p:sp>
        <p:nvSpPr>
          <p:cNvPr id="6" name="TextBox 5">
            <a:extLst>
              <a:ext uri="{FF2B5EF4-FFF2-40B4-BE49-F238E27FC236}">
                <a16:creationId xmlns:a16="http://schemas.microsoft.com/office/drawing/2014/main" id="{317D5B76-615C-4256-9AE9-64AEE29C2CA6}"/>
              </a:ext>
            </a:extLst>
          </p:cNvPr>
          <p:cNvSpPr txBox="1"/>
          <p:nvPr/>
        </p:nvSpPr>
        <p:spPr>
          <a:xfrm>
            <a:off x="11264630" y="335704"/>
            <a:ext cx="599554" cy="369332"/>
          </a:xfrm>
          <a:prstGeom prst="rect">
            <a:avLst/>
          </a:prstGeom>
          <a:noFill/>
        </p:spPr>
        <p:txBody>
          <a:bodyPr wrap="square" rtlCol="0">
            <a:spAutoFit/>
          </a:bodyPr>
          <a:lstStyle/>
          <a:p>
            <a:r>
              <a:rPr lang="uk-UA" dirty="0"/>
              <a:t>103</a:t>
            </a:r>
          </a:p>
        </p:txBody>
      </p:sp>
    </p:spTree>
    <p:extLst>
      <p:ext uri="{BB962C8B-B14F-4D97-AF65-F5344CB8AC3E}">
        <p14:creationId xmlns:p14="http://schemas.microsoft.com/office/powerpoint/2010/main" val="26504756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увати 1">
            <a:extLst>
              <a:ext uri="{FF2B5EF4-FFF2-40B4-BE49-F238E27FC236}">
                <a16:creationId xmlns:a16="http://schemas.microsoft.com/office/drawing/2014/main" id="{429A6D32-F721-47AC-97CC-DB47667C0DA2}"/>
              </a:ext>
            </a:extLst>
          </p:cNvPr>
          <p:cNvGrpSpPr/>
          <p:nvPr/>
        </p:nvGrpSpPr>
        <p:grpSpPr>
          <a:xfrm>
            <a:off x="437908" y="373098"/>
            <a:ext cx="11562442" cy="5832106"/>
            <a:chOff x="437908" y="373098"/>
            <a:chExt cx="11562442" cy="5832106"/>
          </a:xfrm>
        </p:grpSpPr>
        <p:sp>
          <p:nvSpPr>
            <p:cNvPr id="4" name="Прямокутник 3">
              <a:extLst>
                <a:ext uri="{FF2B5EF4-FFF2-40B4-BE49-F238E27FC236}">
                  <a16:creationId xmlns:a16="http://schemas.microsoft.com/office/drawing/2014/main" id="{A9ED3162-FEC5-4D37-A3D4-1B224DB0897A}"/>
                </a:ext>
              </a:extLst>
            </p:cNvPr>
            <p:cNvSpPr/>
            <p:nvPr/>
          </p:nvSpPr>
          <p:spPr>
            <a:xfrm>
              <a:off x="437908" y="373098"/>
              <a:ext cx="11316184" cy="5722720"/>
            </a:xfrm>
            <a:prstGeom prst="rect">
              <a:avLst/>
            </a:prstGeom>
          </p:spPr>
          <p:txBody>
            <a:bodyPr wrap="square">
              <a:spAutoFit/>
            </a:bodyPr>
            <a:lstStyle/>
            <a:p>
              <a:pPr algn="ctr">
                <a:spcAft>
                  <a:spcPts val="900"/>
                </a:spcAft>
              </a:pPr>
              <a:r>
                <a:rPr lang="uk-UA" sz="2800" b="1" dirty="0">
                  <a:latin typeface="Arial Narrow" panose="020B0606020202030204" pitchFamily="34" charset="0"/>
                </a:rPr>
                <a:t>Найбільш поширені знижки:</a:t>
              </a:r>
            </a:p>
            <a:p>
              <a:pPr>
                <a:lnSpc>
                  <a:spcPct val="89000"/>
                </a:lnSpc>
                <a:spcAft>
                  <a:spcPts val="600"/>
                </a:spcAft>
              </a:pPr>
              <a:r>
                <a:rPr lang="uk-UA" sz="2400" b="1" dirty="0">
                  <a:solidFill>
                    <a:srgbClr val="7030A0"/>
                  </a:solidFill>
                  <a:latin typeface="Arial Narrow" panose="020B0606020202030204" pitchFamily="34" charset="0"/>
                </a:rPr>
                <a:t>-  знижки за повернення </a:t>
              </a:r>
              <a:r>
                <a:rPr lang="uk-UA" sz="2400" b="1" dirty="0">
                  <a:latin typeface="Arial Narrow" panose="020B0606020202030204" pitchFamily="34" charset="0"/>
                </a:rPr>
                <a:t>надаються покупцю в розмірі 25-30% прейскурантної ціни при поверненні ним раніше купленого у цієї фірми товару застарілого зразка (моделі). Застосовуються під час продажу автомобілів, електрообладнання, рухомого складу, стандартного промислового обладнання тощо. Знижки під час продажу уживаного обладнання становлять іноді до 50% і більше початкової ціни товару;</a:t>
              </a:r>
            </a:p>
            <a:p>
              <a:pPr>
                <a:lnSpc>
                  <a:spcPct val="89000"/>
                </a:lnSpc>
                <a:spcAft>
                  <a:spcPts val="600"/>
                </a:spcAft>
              </a:pPr>
              <a:r>
                <a:rPr lang="uk-UA" sz="2400" b="1" dirty="0">
                  <a:solidFill>
                    <a:srgbClr val="7030A0"/>
                  </a:solidFill>
                  <a:latin typeface="Arial Narrow" panose="020B0606020202030204" pitchFamily="34" charset="0"/>
                </a:rPr>
                <a:t>-  заліки </a:t>
              </a:r>
              <a:r>
                <a:rPr lang="uk-UA" sz="2400" b="1" dirty="0">
                  <a:latin typeface="Arial Narrow" panose="020B0606020202030204" pitchFamily="34" charset="0"/>
                </a:rPr>
                <a:t>– інші види знижок із прейскурантної ціни. Наприклад, товарообмінний залік – це зменшення ціни нового товару за умови здавання старого. Такий залік найчастіше застосовують під час продажу автомобілів та деяких товарів тривалого користування. Під заліками стимулювання збуту розуміють виплати чи знижки з ціни винагороди дилерів за участь у програмах реклами та підтримки збуту;</a:t>
              </a:r>
            </a:p>
            <a:p>
              <a:pPr>
                <a:lnSpc>
                  <a:spcPct val="89000"/>
                </a:lnSpc>
                <a:spcAft>
                  <a:spcPts val="600"/>
                </a:spcAft>
              </a:pPr>
              <a:r>
                <a:rPr lang="uk-UA" sz="2400" b="1" dirty="0">
                  <a:solidFill>
                    <a:srgbClr val="7030A0"/>
                  </a:solidFill>
                  <a:latin typeface="Arial Narrow" panose="020B0606020202030204" pitchFamily="34" charset="0"/>
                </a:rPr>
                <a:t>-  клубні знижки </a:t>
              </a:r>
              <a:r>
                <a:rPr lang="uk-UA" sz="2400" b="1" dirty="0">
                  <a:latin typeface="Arial Narrow" panose="020B0606020202030204" pitchFamily="34" charset="0"/>
                </a:rPr>
                <a:t>надаються національними та міжнародними дисконтними клубами своїм членам – «клубні цінові знижки» на послуги та товари. Особливо поширені такі знижки на перевезення, оренду, автомашини, готельні та ресторанні послуги, страхування. У цьому члени клубів отримують клубні карти для безготівкових розрахунків.</a:t>
              </a:r>
            </a:p>
          </p:txBody>
        </p:sp>
        <p:sp>
          <p:nvSpPr>
            <p:cNvPr id="5" name="Прямокутник 4">
              <a:extLst>
                <a:ext uri="{FF2B5EF4-FFF2-40B4-BE49-F238E27FC236}">
                  <a16:creationId xmlns:a16="http://schemas.microsoft.com/office/drawing/2014/main" id="{1A268779-1E9F-4D30-B489-53C26AC118F8}"/>
                </a:ext>
              </a:extLst>
            </p:cNvPr>
            <p:cNvSpPr/>
            <p:nvPr/>
          </p:nvSpPr>
          <p:spPr>
            <a:xfrm>
              <a:off x="9028061" y="5835872"/>
              <a:ext cx="2972289" cy="369332"/>
            </a:xfrm>
            <a:prstGeom prst="rect">
              <a:avLst/>
            </a:prstGeom>
          </p:spPr>
          <p:txBody>
            <a:bodyPr wrap="none">
              <a:spAutoFit/>
            </a:bodyPr>
            <a:lstStyle/>
            <a:p>
              <a:r>
                <a:rPr lang="uk-UA" sz="1400" b="1" dirty="0">
                  <a:latin typeface="Arial Narrow" panose="020B0606020202030204" pitchFamily="34" charset="0"/>
                </a:rPr>
                <a:t>Джерело: https://livingfo.com/znyzhky</a:t>
              </a:r>
              <a:r>
                <a:rPr lang="uk-UA" dirty="0"/>
                <a:t>/</a:t>
              </a:r>
            </a:p>
          </p:txBody>
        </p:sp>
      </p:grpSp>
      <p:sp>
        <p:nvSpPr>
          <p:cNvPr id="6" name="TextBox 5">
            <a:extLst>
              <a:ext uri="{FF2B5EF4-FFF2-40B4-BE49-F238E27FC236}">
                <a16:creationId xmlns:a16="http://schemas.microsoft.com/office/drawing/2014/main" id="{AF4D6D60-E163-4DEB-9A07-EB93A3E9F111}"/>
              </a:ext>
            </a:extLst>
          </p:cNvPr>
          <p:cNvSpPr txBox="1"/>
          <p:nvPr/>
        </p:nvSpPr>
        <p:spPr>
          <a:xfrm>
            <a:off x="11264630" y="335704"/>
            <a:ext cx="599554" cy="369332"/>
          </a:xfrm>
          <a:prstGeom prst="rect">
            <a:avLst/>
          </a:prstGeom>
          <a:noFill/>
        </p:spPr>
        <p:txBody>
          <a:bodyPr wrap="square" rtlCol="0">
            <a:spAutoFit/>
          </a:bodyPr>
          <a:lstStyle/>
          <a:p>
            <a:r>
              <a:rPr lang="uk-UA" dirty="0"/>
              <a:t>104</a:t>
            </a:r>
          </a:p>
        </p:txBody>
      </p:sp>
    </p:spTree>
    <p:extLst>
      <p:ext uri="{BB962C8B-B14F-4D97-AF65-F5344CB8AC3E}">
        <p14:creationId xmlns:p14="http://schemas.microsoft.com/office/powerpoint/2010/main" val="187246685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Групувати 5">
            <a:extLst>
              <a:ext uri="{FF2B5EF4-FFF2-40B4-BE49-F238E27FC236}">
                <a16:creationId xmlns:a16="http://schemas.microsoft.com/office/drawing/2014/main" id="{7AB2D79E-9ACF-41EC-9DBA-B58C32AA40F6}"/>
              </a:ext>
            </a:extLst>
          </p:cNvPr>
          <p:cNvGrpSpPr/>
          <p:nvPr/>
        </p:nvGrpSpPr>
        <p:grpSpPr>
          <a:xfrm>
            <a:off x="798653" y="674754"/>
            <a:ext cx="11192719" cy="5172826"/>
            <a:chOff x="798653" y="674754"/>
            <a:chExt cx="11486668" cy="5172826"/>
          </a:xfrm>
        </p:grpSpPr>
        <p:sp>
          <p:nvSpPr>
            <p:cNvPr id="2" name="Прямокутник 1">
              <a:extLst>
                <a:ext uri="{FF2B5EF4-FFF2-40B4-BE49-F238E27FC236}">
                  <a16:creationId xmlns:a16="http://schemas.microsoft.com/office/drawing/2014/main" id="{0BA3451A-B208-4303-BB5A-455BC3ABCDC1}"/>
                </a:ext>
              </a:extLst>
            </p:cNvPr>
            <p:cNvSpPr/>
            <p:nvPr/>
          </p:nvSpPr>
          <p:spPr>
            <a:xfrm>
              <a:off x="798653" y="1785924"/>
              <a:ext cx="6447099" cy="2585323"/>
            </a:xfrm>
            <a:prstGeom prst="rect">
              <a:avLst/>
            </a:prstGeom>
          </p:spPr>
          <p:txBody>
            <a:bodyPr wrap="square">
              <a:spAutoFit/>
            </a:bodyPr>
            <a:lstStyle/>
            <a:p>
              <a:pPr algn="just"/>
              <a:r>
                <a:rPr lang="uk-UA" b="1" dirty="0"/>
                <a:t>Перегляньте статтю:</a:t>
              </a:r>
            </a:p>
            <a:p>
              <a:pPr algn="just"/>
              <a:r>
                <a:rPr lang="uk-UA" b="1" dirty="0">
                  <a:solidFill>
                    <a:srgbClr val="C00000"/>
                  </a:solidFill>
                </a:rPr>
                <a:t>Цінові хитрощі для підвищення продажів.</a:t>
              </a:r>
            </a:p>
            <a:p>
              <a:pPr algn="just"/>
              <a:r>
                <a:rPr lang="uk-UA" b="1" dirty="0">
                  <a:solidFill>
                    <a:srgbClr val="C00000"/>
                  </a:solidFill>
                </a:rPr>
                <a:t>Способи формування привабливих цін.</a:t>
              </a:r>
            </a:p>
            <a:p>
              <a:pPr algn="just"/>
              <a:endParaRPr lang="uk-UA" b="1" dirty="0"/>
            </a:p>
            <a:p>
              <a:pPr algn="just"/>
              <a:r>
                <a:rPr lang="uk-UA" b="1" dirty="0"/>
                <a:t>з</a:t>
              </a:r>
              <a:r>
                <a:rPr lang="uk-UA" b="1" dirty="0">
                  <a:effectLst/>
                </a:rPr>
                <a:t>а посиланням:</a:t>
              </a:r>
            </a:p>
            <a:p>
              <a:pPr algn="just"/>
              <a:r>
                <a:rPr lang="de-DE" b="1" dirty="0"/>
                <a:t>https://webmaestro.com.ua/ua/blog/cinovi-xytroshhi/</a:t>
              </a:r>
              <a:endParaRPr lang="uk-UA" b="1" dirty="0">
                <a:effectLst/>
              </a:endParaRPr>
            </a:p>
            <a:p>
              <a:pPr algn="just"/>
              <a:endParaRPr lang="uk-UA" b="1" dirty="0">
                <a:effectLst/>
              </a:endParaRPr>
            </a:p>
            <a:p>
              <a:pPr algn="just"/>
              <a:r>
                <a:rPr lang="uk-UA" b="1" dirty="0">
                  <a:effectLst/>
                </a:rPr>
                <a:t>Підготуйте власні обґрунтування, пропозиції тощо до аудиторної </a:t>
              </a:r>
              <a:r>
                <a:rPr lang="uk-UA" b="1" dirty="0"/>
                <a:t>д</a:t>
              </a:r>
              <a:r>
                <a:rPr lang="uk-UA" b="1" dirty="0">
                  <a:effectLst/>
                </a:rPr>
                <a:t>искусії. </a:t>
              </a:r>
            </a:p>
          </p:txBody>
        </p:sp>
        <p:sp>
          <p:nvSpPr>
            <p:cNvPr id="3" name="Прямокутник 2">
              <a:extLst>
                <a:ext uri="{FF2B5EF4-FFF2-40B4-BE49-F238E27FC236}">
                  <a16:creationId xmlns:a16="http://schemas.microsoft.com/office/drawing/2014/main" id="{7CB4BA69-B247-4E63-A756-FB06D618E63B}"/>
                </a:ext>
              </a:extLst>
            </p:cNvPr>
            <p:cNvSpPr/>
            <p:nvPr/>
          </p:nvSpPr>
          <p:spPr>
            <a:xfrm>
              <a:off x="3648721" y="674754"/>
              <a:ext cx="5357557" cy="523220"/>
            </a:xfrm>
            <a:prstGeom prst="rect">
              <a:avLst/>
            </a:prstGeom>
          </p:spPr>
          <p:txBody>
            <a:bodyPr wrap="none">
              <a:spAutoFit/>
            </a:bodyPr>
            <a:lstStyle/>
            <a:p>
              <a:pPr algn="just"/>
              <a:r>
                <a:rPr lang="uk-UA" sz="2800" b="1" dirty="0">
                  <a:solidFill>
                    <a:srgbClr val="C00000"/>
                  </a:solidFill>
                  <a:effectLst/>
                </a:rPr>
                <a:t>Самостійне творче завдання</a:t>
              </a:r>
            </a:p>
          </p:txBody>
        </p:sp>
        <p:pic>
          <p:nvPicPr>
            <p:cNvPr id="5" name="Рисунок 4">
              <a:extLst>
                <a:ext uri="{FF2B5EF4-FFF2-40B4-BE49-F238E27FC236}">
                  <a16:creationId xmlns:a16="http://schemas.microsoft.com/office/drawing/2014/main" id="{286C7641-37DF-479C-BE19-4CAE79AE1F0C}"/>
                </a:ext>
              </a:extLst>
            </p:cNvPr>
            <p:cNvPicPr>
              <a:picLocks noChangeAspect="1"/>
            </p:cNvPicPr>
            <p:nvPr/>
          </p:nvPicPr>
          <p:blipFill>
            <a:blip r:embed="rId2"/>
            <a:stretch>
              <a:fillRect/>
            </a:stretch>
          </p:blipFill>
          <p:spPr>
            <a:xfrm>
              <a:off x="7522821" y="1913755"/>
              <a:ext cx="4762500" cy="3933825"/>
            </a:xfrm>
            <a:prstGeom prst="rect">
              <a:avLst/>
            </a:prstGeom>
            <a:effectLst>
              <a:softEdge rad="317500"/>
            </a:effectLst>
          </p:spPr>
        </p:pic>
      </p:grpSp>
      <p:sp>
        <p:nvSpPr>
          <p:cNvPr id="7" name="TextBox 6">
            <a:extLst>
              <a:ext uri="{FF2B5EF4-FFF2-40B4-BE49-F238E27FC236}">
                <a16:creationId xmlns:a16="http://schemas.microsoft.com/office/drawing/2014/main" id="{6FBD2373-83B0-49DD-8C5E-F6F40DE2526F}"/>
              </a:ext>
            </a:extLst>
          </p:cNvPr>
          <p:cNvSpPr txBox="1"/>
          <p:nvPr/>
        </p:nvSpPr>
        <p:spPr>
          <a:xfrm>
            <a:off x="11264630" y="335704"/>
            <a:ext cx="599554" cy="369332"/>
          </a:xfrm>
          <a:prstGeom prst="rect">
            <a:avLst/>
          </a:prstGeom>
          <a:noFill/>
        </p:spPr>
        <p:txBody>
          <a:bodyPr wrap="square" rtlCol="0">
            <a:spAutoFit/>
          </a:bodyPr>
          <a:lstStyle/>
          <a:p>
            <a:r>
              <a:rPr lang="uk-UA" dirty="0"/>
              <a:t>105</a:t>
            </a:r>
          </a:p>
        </p:txBody>
      </p:sp>
    </p:spTree>
    <p:extLst>
      <p:ext uri="{BB962C8B-B14F-4D97-AF65-F5344CB8AC3E}">
        <p14:creationId xmlns:p14="http://schemas.microsoft.com/office/powerpoint/2010/main" val="46267733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8331E971-D74B-43B8-B92C-0F652DD8BAB6}"/>
              </a:ext>
            </a:extLst>
          </p:cNvPr>
          <p:cNvPicPr>
            <a:picLocks noChangeAspect="1"/>
          </p:cNvPicPr>
          <p:nvPr/>
        </p:nvPicPr>
        <p:blipFill>
          <a:blip r:embed="rId2"/>
          <a:stretch>
            <a:fillRect/>
          </a:stretch>
        </p:blipFill>
        <p:spPr>
          <a:xfrm>
            <a:off x="101601" y="2908300"/>
            <a:ext cx="4902200" cy="3213100"/>
          </a:xfrm>
          <a:prstGeom prst="rect">
            <a:avLst/>
          </a:prstGeom>
        </p:spPr>
      </p:pic>
      <p:sp>
        <p:nvSpPr>
          <p:cNvPr id="2" name="Заголовок 1">
            <a:extLst>
              <a:ext uri="{FF2B5EF4-FFF2-40B4-BE49-F238E27FC236}">
                <a16:creationId xmlns:a16="http://schemas.microsoft.com/office/drawing/2014/main" id="{51E9B4FE-07DF-4D01-97A1-D9A572535908}"/>
              </a:ext>
            </a:extLst>
          </p:cNvPr>
          <p:cNvSpPr>
            <a:spLocks noGrp="1"/>
          </p:cNvSpPr>
          <p:nvPr>
            <p:ph type="title"/>
          </p:nvPr>
        </p:nvSpPr>
        <p:spPr>
          <a:xfrm>
            <a:off x="1337826" y="872321"/>
            <a:ext cx="9977718" cy="3096577"/>
          </a:xfrm>
        </p:spPr>
        <p:txBody>
          <a:bodyPr>
            <a:noAutofit/>
          </a:bodyPr>
          <a:lstStyle/>
          <a:p>
            <a:pPr algn="ctr"/>
            <a:r>
              <a:rPr lang="uk-UA" sz="5400" b="1" dirty="0">
                <a:solidFill>
                  <a:srgbClr val="C00000"/>
                </a:solidFill>
              </a:rPr>
              <a:t>Тема 4 Методичний інструментарій стратегічного фінансового контролінгу</a:t>
            </a:r>
            <a:endParaRPr lang="uk-UA" sz="5400" dirty="0">
              <a:solidFill>
                <a:srgbClr val="C00000"/>
              </a:solidFill>
            </a:endParaRPr>
          </a:p>
        </p:txBody>
      </p:sp>
      <p:sp>
        <p:nvSpPr>
          <p:cNvPr id="4" name="TextBox 3">
            <a:extLst>
              <a:ext uri="{FF2B5EF4-FFF2-40B4-BE49-F238E27FC236}">
                <a16:creationId xmlns:a16="http://schemas.microsoft.com/office/drawing/2014/main" id="{ECF05694-B0DE-480F-B2EA-23206DDE4A25}"/>
              </a:ext>
            </a:extLst>
          </p:cNvPr>
          <p:cNvSpPr txBox="1"/>
          <p:nvPr/>
        </p:nvSpPr>
        <p:spPr>
          <a:xfrm>
            <a:off x="11264630" y="335704"/>
            <a:ext cx="599554" cy="369332"/>
          </a:xfrm>
          <a:prstGeom prst="rect">
            <a:avLst/>
          </a:prstGeom>
          <a:noFill/>
        </p:spPr>
        <p:txBody>
          <a:bodyPr wrap="square" rtlCol="0">
            <a:spAutoFit/>
          </a:bodyPr>
          <a:lstStyle/>
          <a:p>
            <a:r>
              <a:rPr lang="uk-UA" dirty="0"/>
              <a:t>106</a:t>
            </a:r>
          </a:p>
        </p:txBody>
      </p:sp>
    </p:spTree>
    <p:extLst>
      <p:ext uri="{BB962C8B-B14F-4D97-AF65-F5344CB8AC3E}">
        <p14:creationId xmlns:p14="http://schemas.microsoft.com/office/powerpoint/2010/main" val="168857265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увати 1">
            <a:extLst>
              <a:ext uri="{FF2B5EF4-FFF2-40B4-BE49-F238E27FC236}">
                <a16:creationId xmlns:a16="http://schemas.microsoft.com/office/drawing/2014/main" id="{40946766-8E34-47A2-874F-6405349F1246}"/>
              </a:ext>
            </a:extLst>
          </p:cNvPr>
          <p:cNvGrpSpPr/>
          <p:nvPr/>
        </p:nvGrpSpPr>
        <p:grpSpPr>
          <a:xfrm>
            <a:off x="789131" y="370005"/>
            <a:ext cx="11156731" cy="5445270"/>
            <a:chOff x="789131" y="370005"/>
            <a:chExt cx="11156731" cy="5445270"/>
          </a:xfrm>
        </p:grpSpPr>
        <p:sp>
          <p:nvSpPr>
            <p:cNvPr id="4" name="Заголовок 1">
              <a:extLst>
                <a:ext uri="{FF2B5EF4-FFF2-40B4-BE49-F238E27FC236}">
                  <a16:creationId xmlns:a16="http://schemas.microsoft.com/office/drawing/2014/main" id="{7A602E67-599A-4DA8-A4B8-617BBB78B15C}"/>
                </a:ext>
              </a:extLst>
            </p:cNvPr>
            <p:cNvSpPr txBox="1">
              <a:spLocks/>
            </p:cNvSpPr>
            <p:nvPr/>
          </p:nvSpPr>
          <p:spPr>
            <a:xfrm>
              <a:off x="3649870" y="370005"/>
              <a:ext cx="3790765" cy="838685"/>
            </a:xfrm>
            <a:prstGeom prst="rect">
              <a:avLst/>
            </a:prstGeom>
            <a:noFill/>
          </p:spPr>
          <p:txBody>
            <a:bodyPr anchor="t">
              <a:normAutofit fontScale="97500"/>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pPr algn="ctr"/>
              <a:r>
                <a:rPr lang="uk-UA" sz="5400" b="1" dirty="0">
                  <a:solidFill>
                    <a:srgbClr val="7030A0"/>
                  </a:solidFill>
                </a:rPr>
                <a:t>ПЛАН</a:t>
              </a:r>
              <a:endParaRPr lang="uk-UA" sz="4800" b="1" dirty="0"/>
            </a:p>
          </p:txBody>
        </p:sp>
        <p:sp>
          <p:nvSpPr>
            <p:cNvPr id="5" name="Підзаголовок 2">
              <a:extLst>
                <a:ext uri="{FF2B5EF4-FFF2-40B4-BE49-F238E27FC236}">
                  <a16:creationId xmlns:a16="http://schemas.microsoft.com/office/drawing/2014/main" id="{B48DCA85-331D-4EA2-ADBF-1BB85F23653D}"/>
                </a:ext>
              </a:extLst>
            </p:cNvPr>
            <p:cNvSpPr txBox="1">
              <a:spLocks/>
            </p:cNvSpPr>
            <p:nvPr/>
          </p:nvSpPr>
          <p:spPr>
            <a:xfrm>
              <a:off x="789131" y="1714202"/>
              <a:ext cx="11156731" cy="4101073"/>
            </a:xfrm>
            <a:prstGeom prst="rect">
              <a:avLst/>
            </a:prstGeom>
          </p:spPr>
          <p:txBody>
            <a:bodyPr>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742950" indent="-742950">
                <a:lnSpc>
                  <a:spcPct val="87000"/>
                </a:lnSpc>
                <a:buFont typeface="Arial" panose="020B0604020202020204" pitchFamily="34" charset="0"/>
                <a:buAutoNum type="arabicPeriod"/>
              </a:pPr>
              <a:r>
                <a:rPr lang="uk-UA" sz="3600" b="1" dirty="0">
                  <a:solidFill>
                    <a:srgbClr val="006600"/>
                  </a:solidFill>
                  <a:latin typeface="Arial Narrow" panose="020B0606020202030204" pitchFamily="34" charset="0"/>
                </a:rPr>
                <a:t>Концептуальні особливості стратегічного фінансового контролінгу.</a:t>
              </a:r>
            </a:p>
            <a:p>
              <a:pPr marL="742950" indent="-742950">
                <a:lnSpc>
                  <a:spcPct val="87000"/>
                </a:lnSpc>
                <a:buFont typeface="Arial" panose="020B0604020202020204" pitchFamily="34" charset="0"/>
                <a:buAutoNum type="arabicPeriod"/>
              </a:pPr>
              <a:r>
                <a:rPr lang="uk-UA" sz="3600" b="1" dirty="0">
                  <a:solidFill>
                    <a:srgbClr val="006600"/>
                  </a:solidFill>
                  <a:latin typeface="Arial Narrow" panose="020B0606020202030204" pitchFamily="34" charset="0"/>
                </a:rPr>
                <a:t>Інструменти стратегічного фінансового контролінгу.</a:t>
              </a:r>
            </a:p>
            <a:p>
              <a:pPr marL="742950" indent="-742950">
                <a:lnSpc>
                  <a:spcPct val="87000"/>
                </a:lnSpc>
                <a:buFont typeface="Arial" panose="020B0604020202020204" pitchFamily="34" charset="0"/>
                <a:buAutoNum type="arabicPeriod"/>
              </a:pPr>
              <a:r>
                <a:rPr lang="uk-UA" sz="3600" b="1" dirty="0">
                  <a:solidFill>
                    <a:schemeClr val="accent1">
                      <a:lumMod val="75000"/>
                    </a:schemeClr>
                  </a:solidFill>
                  <a:latin typeface="Arial Narrow" panose="020B0606020202030204" pitchFamily="34" charset="0"/>
                </a:rPr>
                <a:t>Стратегічний фінансовий контролінг як інструмент запобігання банкрутства.</a:t>
              </a:r>
            </a:p>
            <a:p>
              <a:pPr marL="742950" indent="-742950">
                <a:lnSpc>
                  <a:spcPct val="87000"/>
                </a:lnSpc>
                <a:buFont typeface="Arial" panose="020B0604020202020204" pitchFamily="34" charset="0"/>
                <a:buAutoNum type="arabicPeriod"/>
              </a:pPr>
              <a:endParaRPr lang="uk-UA" sz="3600" b="1" dirty="0">
                <a:solidFill>
                  <a:srgbClr val="006600"/>
                </a:solidFill>
                <a:latin typeface="Arial Narrow" panose="020B0606020202030204" pitchFamily="34" charset="0"/>
              </a:endParaRPr>
            </a:p>
          </p:txBody>
        </p:sp>
      </p:grpSp>
      <p:sp>
        <p:nvSpPr>
          <p:cNvPr id="6" name="TextBox 5">
            <a:extLst>
              <a:ext uri="{FF2B5EF4-FFF2-40B4-BE49-F238E27FC236}">
                <a16:creationId xmlns:a16="http://schemas.microsoft.com/office/drawing/2014/main" id="{BCB711A1-2739-49C6-BD49-9F5BC7C3C38D}"/>
              </a:ext>
            </a:extLst>
          </p:cNvPr>
          <p:cNvSpPr txBox="1"/>
          <p:nvPr/>
        </p:nvSpPr>
        <p:spPr>
          <a:xfrm>
            <a:off x="11264630" y="335704"/>
            <a:ext cx="599554" cy="369332"/>
          </a:xfrm>
          <a:prstGeom prst="rect">
            <a:avLst/>
          </a:prstGeom>
          <a:noFill/>
        </p:spPr>
        <p:txBody>
          <a:bodyPr wrap="square" rtlCol="0">
            <a:spAutoFit/>
          </a:bodyPr>
          <a:lstStyle/>
          <a:p>
            <a:r>
              <a:rPr lang="uk-UA" dirty="0"/>
              <a:t>107</a:t>
            </a:r>
          </a:p>
        </p:txBody>
      </p:sp>
    </p:spTree>
    <p:extLst>
      <p:ext uri="{BB962C8B-B14F-4D97-AF65-F5344CB8AC3E}">
        <p14:creationId xmlns:p14="http://schemas.microsoft.com/office/powerpoint/2010/main" val="53186510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кутник 3">
            <a:extLst>
              <a:ext uri="{FF2B5EF4-FFF2-40B4-BE49-F238E27FC236}">
                <a16:creationId xmlns:a16="http://schemas.microsoft.com/office/drawing/2014/main" id="{BECD3FBA-A565-4A4D-A03B-18005191AC8A}"/>
              </a:ext>
            </a:extLst>
          </p:cNvPr>
          <p:cNvSpPr/>
          <p:nvPr/>
        </p:nvSpPr>
        <p:spPr>
          <a:xfrm>
            <a:off x="1134123" y="2232086"/>
            <a:ext cx="9671926" cy="3519938"/>
          </a:xfrm>
          <a:prstGeom prst="rect">
            <a:avLst/>
          </a:prstGeom>
        </p:spPr>
        <p:txBody>
          <a:bodyPr wrap="square">
            <a:spAutoFit/>
          </a:bodyPr>
          <a:lstStyle/>
          <a:p>
            <a:pPr algn="ctr">
              <a:lnSpc>
                <a:spcPct val="87000"/>
              </a:lnSpc>
            </a:pPr>
            <a:r>
              <a:rPr lang="uk-UA" sz="3200" b="1" dirty="0">
                <a:latin typeface="Arial Narrow" panose="020B0606020202030204" pitchFamily="34" charset="0"/>
              </a:rPr>
              <a:t>Стратегічний контролінг </a:t>
            </a:r>
            <a:r>
              <a:rPr lang="uk-UA" altLang="uk-UA" sz="3200" b="1" dirty="0">
                <a:solidFill>
                  <a:srgbClr val="800080"/>
                </a:solidFill>
                <a:latin typeface="Arial Narrow" panose="020B0606020202030204" pitchFamily="34" charset="0"/>
              </a:rPr>
              <a:t>–</a:t>
            </a:r>
            <a:r>
              <a:rPr lang="uk-UA" sz="3200" b="1" dirty="0">
                <a:latin typeface="Arial Narrow" panose="020B0606020202030204" pitchFamily="34" charset="0"/>
              </a:rPr>
              <a:t> складова системи управління досягненням </a:t>
            </a:r>
            <a:r>
              <a:rPr lang="uk-UA" sz="3200" b="1" dirty="0">
                <a:solidFill>
                  <a:srgbClr val="008000"/>
                </a:solidFill>
                <a:latin typeface="Arial Narrow" panose="020B0606020202030204" pitchFamily="34" charset="0"/>
              </a:rPr>
              <a:t>довгострокових цілей </a:t>
            </a:r>
            <a:r>
              <a:rPr lang="uk-UA" sz="3200" b="1" dirty="0">
                <a:latin typeface="Arial Narrow" panose="020B0606020202030204" pitchFamily="34" charset="0"/>
              </a:rPr>
              <a:t>підприємства, спрямована на вирішення завдань, що відповідають обраній </a:t>
            </a:r>
            <a:r>
              <a:rPr lang="uk-UA" sz="3200" b="1" dirty="0">
                <a:solidFill>
                  <a:srgbClr val="008000"/>
                </a:solidFill>
                <a:latin typeface="Arial Narrow" panose="020B0606020202030204" pitchFamily="34" charset="0"/>
              </a:rPr>
              <a:t>стратегії підприємства</a:t>
            </a:r>
            <a:r>
              <a:rPr lang="uk-UA" sz="3200" b="1" dirty="0">
                <a:latin typeface="Arial Narrow" panose="020B0606020202030204" pitchFamily="34" charset="0"/>
              </a:rPr>
              <a:t> та яка передбачає формулювання цілей, що відображають бажаний стан підприємства </a:t>
            </a:r>
            <a:r>
              <a:rPr lang="uk-UA" sz="3200" b="1" dirty="0">
                <a:solidFill>
                  <a:srgbClr val="008000"/>
                </a:solidFill>
                <a:latin typeface="Arial Narrow" panose="020B0606020202030204" pitchFamily="34" charset="0"/>
              </a:rPr>
              <a:t>в майбутньому </a:t>
            </a:r>
            <a:r>
              <a:rPr lang="uk-UA" sz="3200" b="1" dirty="0">
                <a:latin typeface="Arial Narrow" panose="020B0606020202030204" pitchFamily="34" charset="0"/>
              </a:rPr>
              <a:t>за умови своєчасного виявлення та усунення наявних відхилень з метою внесення поправок до </a:t>
            </a:r>
            <a:r>
              <a:rPr lang="uk-UA" sz="3200" b="1" dirty="0">
                <a:solidFill>
                  <a:srgbClr val="008000"/>
                </a:solidFill>
                <a:latin typeface="Arial Narrow" panose="020B0606020202030204" pitchFamily="34" charset="0"/>
              </a:rPr>
              <a:t>стратегії підприємства</a:t>
            </a:r>
            <a:r>
              <a:rPr lang="uk-UA" sz="3200" dirty="0"/>
              <a:t>.</a:t>
            </a:r>
          </a:p>
        </p:txBody>
      </p:sp>
      <p:sp>
        <p:nvSpPr>
          <p:cNvPr id="6" name="Прямокутник 5">
            <a:extLst>
              <a:ext uri="{FF2B5EF4-FFF2-40B4-BE49-F238E27FC236}">
                <a16:creationId xmlns:a16="http://schemas.microsoft.com/office/drawing/2014/main" id="{3C187AD6-91E6-44D0-8499-B0881571CD09}"/>
              </a:ext>
            </a:extLst>
          </p:cNvPr>
          <p:cNvSpPr/>
          <p:nvPr/>
        </p:nvSpPr>
        <p:spPr>
          <a:xfrm>
            <a:off x="675072" y="405009"/>
            <a:ext cx="10590028" cy="1273490"/>
          </a:xfrm>
          <a:prstGeom prst="rect">
            <a:avLst/>
          </a:prstGeom>
          <a:solidFill>
            <a:schemeClr val="bg1">
              <a:lumMod val="95000"/>
            </a:schemeClr>
          </a:solidFill>
        </p:spPr>
        <p:txBody>
          <a:bodyPr wrap="square">
            <a:spAutoFit/>
          </a:bodyPr>
          <a:lstStyle/>
          <a:p>
            <a:pPr algn="ctr">
              <a:lnSpc>
                <a:spcPct val="87000"/>
              </a:lnSpc>
            </a:pPr>
            <a:r>
              <a:rPr lang="uk-UA" sz="4400" b="1" dirty="0">
                <a:solidFill>
                  <a:srgbClr val="006600"/>
                </a:solidFill>
                <a:latin typeface="Arial Narrow" panose="020B0606020202030204" pitchFamily="34" charset="0"/>
              </a:rPr>
              <a:t>1  Концептуальні особливості стратегічного фінансового контролінгу</a:t>
            </a:r>
            <a:endParaRPr lang="uk-UA" sz="4400" dirty="0">
              <a:latin typeface="Arial Narrow" panose="020B0606020202030204" pitchFamily="34" charset="0"/>
            </a:endParaRPr>
          </a:p>
        </p:txBody>
      </p:sp>
      <p:sp>
        <p:nvSpPr>
          <p:cNvPr id="5" name="TextBox 4">
            <a:extLst>
              <a:ext uri="{FF2B5EF4-FFF2-40B4-BE49-F238E27FC236}">
                <a16:creationId xmlns:a16="http://schemas.microsoft.com/office/drawing/2014/main" id="{000537F4-D95D-48DE-81EB-920C5F187AC4}"/>
              </a:ext>
            </a:extLst>
          </p:cNvPr>
          <p:cNvSpPr txBox="1"/>
          <p:nvPr/>
        </p:nvSpPr>
        <p:spPr>
          <a:xfrm>
            <a:off x="11439728" y="220343"/>
            <a:ext cx="599554" cy="369332"/>
          </a:xfrm>
          <a:prstGeom prst="rect">
            <a:avLst/>
          </a:prstGeom>
          <a:noFill/>
        </p:spPr>
        <p:txBody>
          <a:bodyPr wrap="square" rtlCol="0">
            <a:spAutoFit/>
          </a:bodyPr>
          <a:lstStyle/>
          <a:p>
            <a:r>
              <a:rPr lang="uk-UA" dirty="0"/>
              <a:t>108</a:t>
            </a:r>
          </a:p>
        </p:txBody>
      </p:sp>
    </p:spTree>
    <p:extLst>
      <p:ext uri="{BB962C8B-B14F-4D97-AF65-F5344CB8AC3E}">
        <p14:creationId xmlns:p14="http://schemas.microsoft.com/office/powerpoint/2010/main" val="357424727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кутник 2">
            <a:extLst>
              <a:ext uri="{FF2B5EF4-FFF2-40B4-BE49-F238E27FC236}">
                <a16:creationId xmlns:a16="http://schemas.microsoft.com/office/drawing/2014/main" id="{52350590-F611-4173-A0CC-3C337B8DE271}"/>
              </a:ext>
            </a:extLst>
          </p:cNvPr>
          <p:cNvSpPr/>
          <p:nvPr/>
        </p:nvSpPr>
        <p:spPr>
          <a:xfrm>
            <a:off x="513906" y="754630"/>
            <a:ext cx="11164187" cy="4906087"/>
          </a:xfrm>
          <a:prstGeom prst="rect">
            <a:avLst/>
          </a:prstGeom>
        </p:spPr>
        <p:txBody>
          <a:bodyPr wrap="square">
            <a:spAutoFit/>
          </a:bodyPr>
          <a:lstStyle/>
          <a:p>
            <a:pPr algn="ctr">
              <a:lnSpc>
                <a:spcPct val="87000"/>
              </a:lnSpc>
              <a:spcAft>
                <a:spcPts val="1800"/>
              </a:spcAft>
            </a:pPr>
            <a:r>
              <a:rPr lang="uk-UA" sz="3200" b="1" dirty="0">
                <a:solidFill>
                  <a:srgbClr val="990033"/>
                </a:solidFill>
                <a:latin typeface="Arial Narrow" panose="020B0606020202030204" pitchFamily="34" charset="0"/>
              </a:rPr>
              <a:t>Об’єктом стратегічного управління є стратегічний процес, що включає наступні етапи:</a:t>
            </a:r>
          </a:p>
          <a:p>
            <a:pPr>
              <a:lnSpc>
                <a:spcPct val="88000"/>
              </a:lnSpc>
              <a:spcAft>
                <a:spcPts val="800"/>
              </a:spcAft>
            </a:pPr>
            <a:r>
              <a:rPr lang="uk-UA" sz="2600" b="1" dirty="0">
                <a:latin typeface="Arial Narrow" panose="020B0606020202030204" pitchFamily="34" charset="0"/>
              </a:rPr>
              <a:t>1) дослідження внутрішнього і зовнішнього середовища підприємства, в рамках якого воно діє (стратегічний аналіз);</a:t>
            </a:r>
          </a:p>
          <a:p>
            <a:pPr>
              <a:lnSpc>
                <a:spcPct val="88000"/>
              </a:lnSpc>
              <a:spcAft>
                <a:spcPts val="800"/>
              </a:spcAft>
            </a:pPr>
            <a:r>
              <a:rPr lang="uk-UA" sz="2600" b="1" dirty="0">
                <a:latin typeface="Arial Narrow" panose="020B0606020202030204" pitchFamily="34" charset="0"/>
              </a:rPr>
              <a:t>2) визначення місії, постановка цілей, формулювання стратегій, розгляд альтернатив, остаточний вибір і складання відповідних планів (стратегічне планування);</a:t>
            </a:r>
          </a:p>
          <a:p>
            <a:pPr>
              <a:lnSpc>
                <a:spcPct val="88000"/>
              </a:lnSpc>
            </a:pPr>
            <a:r>
              <a:rPr lang="uk-UA" sz="2600" b="1" dirty="0">
                <a:latin typeface="Arial Narrow" panose="020B0606020202030204" pitchFamily="34" charset="0"/>
              </a:rPr>
              <a:t>3) розробка нової організаційної структури і системи управління, практична діяльність по досягненню поставлених цілей, в тому числі в непередбачуваних ситуаціях, перетворенню підприємства в новий стан, оцінка результатів, коригування подальших кроків (управління реалізацією стратегій і планів, або стратегічне управління, у вузькому розумінні).</a:t>
            </a:r>
          </a:p>
        </p:txBody>
      </p:sp>
      <p:sp>
        <p:nvSpPr>
          <p:cNvPr id="4" name="TextBox 3">
            <a:extLst>
              <a:ext uri="{FF2B5EF4-FFF2-40B4-BE49-F238E27FC236}">
                <a16:creationId xmlns:a16="http://schemas.microsoft.com/office/drawing/2014/main" id="{6F379646-6887-4955-A94B-F80BD6BC4A6F}"/>
              </a:ext>
            </a:extLst>
          </p:cNvPr>
          <p:cNvSpPr txBox="1"/>
          <p:nvPr/>
        </p:nvSpPr>
        <p:spPr>
          <a:xfrm>
            <a:off x="11264630" y="335704"/>
            <a:ext cx="599554" cy="369332"/>
          </a:xfrm>
          <a:prstGeom prst="rect">
            <a:avLst/>
          </a:prstGeom>
          <a:noFill/>
        </p:spPr>
        <p:txBody>
          <a:bodyPr wrap="square" rtlCol="0">
            <a:spAutoFit/>
          </a:bodyPr>
          <a:lstStyle/>
          <a:p>
            <a:r>
              <a:rPr lang="uk-UA" dirty="0"/>
              <a:t>109</a:t>
            </a:r>
          </a:p>
        </p:txBody>
      </p:sp>
    </p:spTree>
    <p:extLst>
      <p:ext uri="{BB962C8B-B14F-4D97-AF65-F5344CB8AC3E}">
        <p14:creationId xmlns:p14="http://schemas.microsoft.com/office/powerpoint/2010/main" val="3526244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95BDBC4F-995C-4F36-8A03-D409BC16AF9B}"/>
              </a:ext>
            </a:extLst>
          </p:cNvPr>
          <p:cNvPicPr>
            <a:picLocks noChangeAspect="1"/>
          </p:cNvPicPr>
          <p:nvPr/>
        </p:nvPicPr>
        <p:blipFill>
          <a:blip r:embed="rId2"/>
          <a:stretch>
            <a:fillRect/>
          </a:stretch>
        </p:blipFill>
        <p:spPr>
          <a:xfrm>
            <a:off x="5815181" y="1828799"/>
            <a:ext cx="6376820" cy="4286250"/>
          </a:xfrm>
          <a:prstGeom prst="rect">
            <a:avLst/>
          </a:prstGeom>
        </p:spPr>
      </p:pic>
      <p:sp>
        <p:nvSpPr>
          <p:cNvPr id="2" name="Заголовок 1">
            <a:extLst>
              <a:ext uri="{FF2B5EF4-FFF2-40B4-BE49-F238E27FC236}">
                <a16:creationId xmlns:a16="http://schemas.microsoft.com/office/drawing/2014/main" id="{86FBC4D8-6FFF-4FC6-9A29-54F2C85418BE}"/>
              </a:ext>
            </a:extLst>
          </p:cNvPr>
          <p:cNvSpPr>
            <a:spLocks noGrp="1"/>
          </p:cNvSpPr>
          <p:nvPr>
            <p:ph type="title"/>
          </p:nvPr>
        </p:nvSpPr>
        <p:spPr>
          <a:xfrm>
            <a:off x="1534696" y="512419"/>
            <a:ext cx="9520158" cy="1049235"/>
          </a:xfrm>
        </p:spPr>
        <p:txBody>
          <a:bodyPr>
            <a:normAutofit/>
          </a:bodyPr>
          <a:lstStyle/>
          <a:p>
            <a:pPr algn="ctr"/>
            <a:r>
              <a:rPr lang="uk-UA" sz="4000" dirty="0">
                <a:solidFill>
                  <a:srgbClr val="7030A0"/>
                </a:solidFill>
                <a:latin typeface="Bahnschrift SemiBold SemiConden" panose="020B0502040204020203" pitchFamily="34" charset="0"/>
              </a:rPr>
              <a:t>ОБ</a:t>
            </a:r>
            <a:r>
              <a:rPr lang="en-US" sz="4000" dirty="0">
                <a:solidFill>
                  <a:srgbClr val="7030A0"/>
                </a:solidFill>
                <a:latin typeface="Bahnschrift SemiBold SemiConden" panose="020B0502040204020203" pitchFamily="34" charset="0"/>
              </a:rPr>
              <a:t>’</a:t>
            </a:r>
            <a:r>
              <a:rPr lang="uk-UA" sz="4000" dirty="0">
                <a:solidFill>
                  <a:srgbClr val="7030A0"/>
                </a:solidFill>
                <a:latin typeface="Bahnschrift SemiBold SemiConden" panose="020B0502040204020203" pitchFamily="34" charset="0"/>
              </a:rPr>
              <a:t>ЄКТИ ФІНАНСОВОГО КОНТРОЛІНГУ:</a:t>
            </a:r>
          </a:p>
        </p:txBody>
      </p:sp>
      <p:sp>
        <p:nvSpPr>
          <p:cNvPr id="3" name="Місце для вмісту 2">
            <a:extLst>
              <a:ext uri="{FF2B5EF4-FFF2-40B4-BE49-F238E27FC236}">
                <a16:creationId xmlns:a16="http://schemas.microsoft.com/office/drawing/2014/main" id="{35618225-977E-4648-85DE-A020988F9B97}"/>
              </a:ext>
            </a:extLst>
          </p:cNvPr>
          <p:cNvSpPr>
            <a:spLocks noGrp="1"/>
          </p:cNvSpPr>
          <p:nvPr>
            <p:ph idx="1"/>
          </p:nvPr>
        </p:nvSpPr>
        <p:spPr>
          <a:xfrm>
            <a:off x="1534696" y="1703693"/>
            <a:ext cx="9520158" cy="4106557"/>
          </a:xfrm>
        </p:spPr>
        <p:txBody>
          <a:bodyPr>
            <a:normAutofit fontScale="85000" lnSpcReduction="20000"/>
          </a:bodyPr>
          <a:lstStyle/>
          <a:p>
            <a:pPr>
              <a:spcBef>
                <a:spcPts val="600"/>
              </a:spcBef>
            </a:pPr>
            <a:r>
              <a:rPr lang="uk-UA" sz="3600" b="1" dirty="0">
                <a:latin typeface="Arial Narrow" panose="020B0606020202030204" pitchFamily="34" charset="0"/>
              </a:rPr>
              <a:t>  ресурси підприємства</a:t>
            </a:r>
          </a:p>
          <a:p>
            <a:pPr>
              <a:spcBef>
                <a:spcPts val="600"/>
              </a:spcBef>
            </a:pPr>
            <a:r>
              <a:rPr lang="uk-UA" sz="3600" b="1" dirty="0">
                <a:latin typeface="Arial Narrow" panose="020B0606020202030204" pitchFamily="34" charset="0"/>
              </a:rPr>
              <a:t>  фактори виробництва</a:t>
            </a:r>
          </a:p>
          <a:p>
            <a:pPr>
              <a:spcBef>
                <a:spcPts val="600"/>
              </a:spcBef>
            </a:pPr>
            <a:r>
              <a:rPr lang="uk-UA" sz="3600" b="1" dirty="0">
                <a:latin typeface="Arial Narrow" panose="020B0606020202030204" pitchFamily="34" charset="0"/>
              </a:rPr>
              <a:t>  фінансування виробництва</a:t>
            </a:r>
          </a:p>
          <a:p>
            <a:pPr>
              <a:spcBef>
                <a:spcPts val="600"/>
              </a:spcBef>
            </a:pPr>
            <a:r>
              <a:rPr lang="uk-UA" sz="3600" b="1" dirty="0">
                <a:latin typeface="Arial Narrow" panose="020B0606020202030204" pitchFamily="34" charset="0"/>
              </a:rPr>
              <a:t>  господарські процеси</a:t>
            </a:r>
          </a:p>
          <a:p>
            <a:pPr>
              <a:spcBef>
                <a:spcPts val="600"/>
              </a:spcBef>
            </a:pPr>
            <a:r>
              <a:rPr lang="uk-UA" sz="3600" b="1" dirty="0">
                <a:latin typeface="Arial Narrow" panose="020B0606020202030204" pitchFamily="34" charset="0"/>
              </a:rPr>
              <a:t>  потенціал підприємства</a:t>
            </a:r>
          </a:p>
          <a:p>
            <a:pPr>
              <a:spcBef>
                <a:spcPts val="600"/>
              </a:spcBef>
            </a:pPr>
            <a:r>
              <a:rPr lang="uk-UA" sz="3600" b="1" dirty="0">
                <a:latin typeface="Arial Narrow" panose="020B0606020202030204" pitchFamily="34" charset="0"/>
              </a:rPr>
              <a:t>  показники фінансового стану</a:t>
            </a:r>
          </a:p>
          <a:p>
            <a:pPr marL="0" indent="0">
              <a:spcBef>
                <a:spcPts val="0"/>
              </a:spcBef>
              <a:buNone/>
            </a:pPr>
            <a:r>
              <a:rPr lang="uk-UA" sz="3600" b="1" dirty="0">
                <a:latin typeface="Arial Narrow" panose="020B0606020202030204" pitchFamily="34" charset="0"/>
              </a:rPr>
              <a:t>     підприємства.</a:t>
            </a:r>
          </a:p>
          <a:p>
            <a:pPr>
              <a:spcBef>
                <a:spcPts val="0"/>
              </a:spcBef>
            </a:pPr>
            <a:endParaRPr lang="uk-UA" sz="3600" b="1" dirty="0">
              <a:latin typeface="Arial Narrow" panose="020B0606020202030204" pitchFamily="34" charset="0"/>
            </a:endParaRPr>
          </a:p>
        </p:txBody>
      </p:sp>
      <p:sp>
        <p:nvSpPr>
          <p:cNvPr id="6" name="TextBox 5">
            <a:extLst>
              <a:ext uri="{FF2B5EF4-FFF2-40B4-BE49-F238E27FC236}">
                <a16:creationId xmlns:a16="http://schemas.microsoft.com/office/drawing/2014/main" id="{A12666AF-72ED-450A-A951-C5B86A8493D2}"/>
              </a:ext>
            </a:extLst>
          </p:cNvPr>
          <p:cNvSpPr txBox="1"/>
          <p:nvPr/>
        </p:nvSpPr>
        <p:spPr>
          <a:xfrm>
            <a:off x="11284085" y="512419"/>
            <a:ext cx="492550" cy="369332"/>
          </a:xfrm>
          <a:prstGeom prst="rect">
            <a:avLst/>
          </a:prstGeom>
          <a:noFill/>
        </p:spPr>
        <p:txBody>
          <a:bodyPr wrap="square" rtlCol="0">
            <a:spAutoFit/>
          </a:bodyPr>
          <a:lstStyle/>
          <a:p>
            <a:r>
              <a:rPr lang="uk-UA" dirty="0"/>
              <a:t>11</a:t>
            </a:r>
          </a:p>
        </p:txBody>
      </p:sp>
    </p:spTree>
    <p:extLst>
      <p:ext uri="{BB962C8B-B14F-4D97-AF65-F5344CB8AC3E}">
        <p14:creationId xmlns:p14="http://schemas.microsoft.com/office/powerpoint/2010/main" val="232719877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Групувати 31">
            <a:extLst>
              <a:ext uri="{FF2B5EF4-FFF2-40B4-BE49-F238E27FC236}">
                <a16:creationId xmlns:a16="http://schemas.microsoft.com/office/drawing/2014/main" id="{343DD279-AC68-4C2B-957C-7EE3892728E3}"/>
              </a:ext>
            </a:extLst>
          </p:cNvPr>
          <p:cNvGrpSpPr/>
          <p:nvPr/>
        </p:nvGrpSpPr>
        <p:grpSpPr>
          <a:xfrm>
            <a:off x="235131" y="289972"/>
            <a:ext cx="11625943" cy="6671991"/>
            <a:chOff x="235131" y="289972"/>
            <a:chExt cx="11625943" cy="6671991"/>
          </a:xfrm>
        </p:grpSpPr>
        <p:grpSp>
          <p:nvGrpSpPr>
            <p:cNvPr id="29" name="Групувати 28">
              <a:extLst>
                <a:ext uri="{FF2B5EF4-FFF2-40B4-BE49-F238E27FC236}">
                  <a16:creationId xmlns:a16="http://schemas.microsoft.com/office/drawing/2014/main" id="{AC9EC6F6-40E5-43F7-AE50-C2C3439A5564}"/>
                </a:ext>
              </a:extLst>
            </p:cNvPr>
            <p:cNvGrpSpPr/>
            <p:nvPr/>
          </p:nvGrpSpPr>
          <p:grpSpPr>
            <a:xfrm>
              <a:off x="1051529" y="1429800"/>
              <a:ext cx="10088942" cy="4602904"/>
              <a:chOff x="1031269" y="998490"/>
              <a:chExt cx="10088942" cy="4602904"/>
            </a:xfrm>
          </p:grpSpPr>
          <p:grpSp>
            <p:nvGrpSpPr>
              <p:cNvPr id="9" name="Групувати 8">
                <a:extLst>
                  <a:ext uri="{FF2B5EF4-FFF2-40B4-BE49-F238E27FC236}">
                    <a16:creationId xmlns:a16="http://schemas.microsoft.com/office/drawing/2014/main" id="{7A119EC0-0560-4252-A707-42E2C2209A3F}"/>
                  </a:ext>
                </a:extLst>
              </p:cNvPr>
              <p:cNvGrpSpPr/>
              <p:nvPr/>
            </p:nvGrpSpPr>
            <p:grpSpPr>
              <a:xfrm>
                <a:off x="2868832" y="1175292"/>
                <a:ext cx="6113553" cy="4269619"/>
                <a:chOff x="3132270" y="1137301"/>
                <a:chExt cx="6113553" cy="4269619"/>
              </a:xfrm>
            </p:grpSpPr>
            <p:sp>
              <p:nvSpPr>
                <p:cNvPr id="3" name="Прямокутник 2">
                  <a:extLst>
                    <a:ext uri="{FF2B5EF4-FFF2-40B4-BE49-F238E27FC236}">
                      <a16:creationId xmlns:a16="http://schemas.microsoft.com/office/drawing/2014/main" id="{16C1B30E-E9BC-4003-8AE7-DFC6057C0900}"/>
                    </a:ext>
                  </a:extLst>
                </p:cNvPr>
                <p:cNvSpPr/>
                <p:nvPr/>
              </p:nvSpPr>
              <p:spPr>
                <a:xfrm>
                  <a:off x="3150884" y="1137301"/>
                  <a:ext cx="6094937" cy="461665"/>
                </a:xfrm>
                <a:prstGeom prst="rect">
                  <a:avLst/>
                </a:prstGeom>
                <a:ln>
                  <a:solidFill>
                    <a:srgbClr val="7030A0"/>
                  </a:solidFill>
                </a:ln>
              </p:spPr>
              <p:txBody>
                <a:bodyPr wrap="square">
                  <a:spAutoFit/>
                </a:bodyPr>
                <a:lstStyle/>
                <a:p>
                  <a:pPr algn="ctr"/>
                  <a:r>
                    <a:rPr lang="uk-UA" sz="2400" dirty="0"/>
                    <a:t>1. Фінансові цілі підприємства</a:t>
                  </a:r>
                </a:p>
              </p:txBody>
            </p:sp>
            <p:sp>
              <p:nvSpPr>
                <p:cNvPr id="4" name="Прямокутник 3">
                  <a:extLst>
                    <a:ext uri="{FF2B5EF4-FFF2-40B4-BE49-F238E27FC236}">
                      <a16:creationId xmlns:a16="http://schemas.microsoft.com/office/drawing/2014/main" id="{473AEC5F-5A3F-40EB-9DDB-C769AED3C17D}"/>
                    </a:ext>
                  </a:extLst>
                </p:cNvPr>
                <p:cNvSpPr/>
                <p:nvPr/>
              </p:nvSpPr>
              <p:spPr>
                <a:xfrm>
                  <a:off x="3150884" y="1843585"/>
                  <a:ext cx="6094938" cy="461665"/>
                </a:xfrm>
                <a:prstGeom prst="rect">
                  <a:avLst/>
                </a:prstGeom>
                <a:ln>
                  <a:solidFill>
                    <a:srgbClr val="7030A0"/>
                  </a:solidFill>
                </a:ln>
              </p:spPr>
              <p:txBody>
                <a:bodyPr wrap="square">
                  <a:spAutoFit/>
                </a:bodyPr>
                <a:lstStyle/>
                <a:p>
                  <a:pPr algn="ctr"/>
                  <a:r>
                    <a:rPr lang="uk-UA" sz="2400" dirty="0"/>
                    <a:t>2. Покращення якості бізнес-процесів</a:t>
                  </a:r>
                </a:p>
              </p:txBody>
            </p:sp>
            <p:sp>
              <p:nvSpPr>
                <p:cNvPr id="5" name="Прямокутник 4">
                  <a:extLst>
                    <a:ext uri="{FF2B5EF4-FFF2-40B4-BE49-F238E27FC236}">
                      <a16:creationId xmlns:a16="http://schemas.microsoft.com/office/drawing/2014/main" id="{FFD61828-0CE7-4AA4-995D-41977E08DE59}"/>
                    </a:ext>
                  </a:extLst>
                </p:cNvPr>
                <p:cNvSpPr/>
                <p:nvPr/>
              </p:nvSpPr>
              <p:spPr>
                <a:xfrm>
                  <a:off x="3132270" y="2481741"/>
                  <a:ext cx="6094938" cy="461665"/>
                </a:xfrm>
                <a:prstGeom prst="rect">
                  <a:avLst/>
                </a:prstGeom>
                <a:ln>
                  <a:solidFill>
                    <a:srgbClr val="7030A0"/>
                  </a:solidFill>
                </a:ln>
              </p:spPr>
              <p:txBody>
                <a:bodyPr wrap="none">
                  <a:spAutoFit/>
                </a:bodyPr>
                <a:lstStyle/>
                <a:p>
                  <a:pPr algn="ctr"/>
                  <a:r>
                    <a:rPr lang="uk-UA" sz="2400" dirty="0"/>
                    <a:t>3. Підвищення конкурентоспроможності</a:t>
                  </a:r>
                </a:p>
              </p:txBody>
            </p:sp>
            <p:sp>
              <p:nvSpPr>
                <p:cNvPr id="6" name="Прямокутник 5">
                  <a:extLst>
                    <a:ext uri="{FF2B5EF4-FFF2-40B4-BE49-F238E27FC236}">
                      <a16:creationId xmlns:a16="http://schemas.microsoft.com/office/drawing/2014/main" id="{D3043477-B302-462A-AE30-8958E4D0A1B8}"/>
                    </a:ext>
                  </a:extLst>
                </p:cNvPr>
                <p:cNvSpPr/>
                <p:nvPr/>
              </p:nvSpPr>
              <p:spPr>
                <a:xfrm>
                  <a:off x="3150884" y="3108459"/>
                  <a:ext cx="6055859" cy="736612"/>
                </a:xfrm>
                <a:prstGeom prst="rect">
                  <a:avLst/>
                </a:prstGeom>
                <a:ln>
                  <a:solidFill>
                    <a:srgbClr val="7030A0"/>
                  </a:solidFill>
                </a:ln>
              </p:spPr>
              <p:txBody>
                <a:bodyPr wrap="square">
                  <a:spAutoFit/>
                </a:bodyPr>
                <a:lstStyle/>
                <a:p>
                  <a:pPr algn="ctr">
                    <a:lnSpc>
                      <a:spcPct val="87000"/>
                    </a:lnSpc>
                  </a:pPr>
                  <a:r>
                    <a:rPr lang="uk-UA" sz="2400" dirty="0"/>
                    <a:t>4. Рівень взаємовідносин із постачальниками та клієнтами</a:t>
                  </a:r>
                </a:p>
              </p:txBody>
            </p:sp>
            <p:sp>
              <p:nvSpPr>
                <p:cNvPr id="7" name="Прямокутник 6">
                  <a:extLst>
                    <a:ext uri="{FF2B5EF4-FFF2-40B4-BE49-F238E27FC236}">
                      <a16:creationId xmlns:a16="http://schemas.microsoft.com/office/drawing/2014/main" id="{3D0DF530-2C7B-4E5C-95DB-0FAA991D79AC}"/>
                    </a:ext>
                  </a:extLst>
                </p:cNvPr>
                <p:cNvSpPr/>
                <p:nvPr/>
              </p:nvSpPr>
              <p:spPr>
                <a:xfrm>
                  <a:off x="3150884" y="4029529"/>
                  <a:ext cx="6055859" cy="461665"/>
                </a:xfrm>
                <a:prstGeom prst="rect">
                  <a:avLst/>
                </a:prstGeom>
                <a:ln>
                  <a:solidFill>
                    <a:srgbClr val="7030A0"/>
                  </a:solidFill>
                </a:ln>
              </p:spPr>
              <p:txBody>
                <a:bodyPr wrap="square">
                  <a:spAutoFit/>
                </a:bodyPr>
                <a:lstStyle/>
                <a:p>
                  <a:r>
                    <a:rPr lang="uk-UA" sz="2400" dirty="0"/>
                    <a:t>5. Розвиток інвестиційної привабливості</a:t>
                  </a:r>
                </a:p>
              </p:txBody>
            </p:sp>
            <p:sp>
              <p:nvSpPr>
                <p:cNvPr id="8" name="Прямокутник 7">
                  <a:extLst>
                    <a:ext uri="{FF2B5EF4-FFF2-40B4-BE49-F238E27FC236}">
                      <a16:creationId xmlns:a16="http://schemas.microsoft.com/office/drawing/2014/main" id="{C9AA2880-87A4-42C8-ACA7-EE8E467C883B}"/>
                    </a:ext>
                  </a:extLst>
                </p:cNvPr>
                <p:cNvSpPr/>
                <p:nvPr/>
              </p:nvSpPr>
              <p:spPr>
                <a:xfrm>
                  <a:off x="3150885" y="4670308"/>
                  <a:ext cx="6094938" cy="736612"/>
                </a:xfrm>
                <a:prstGeom prst="rect">
                  <a:avLst/>
                </a:prstGeom>
                <a:ln>
                  <a:solidFill>
                    <a:srgbClr val="7030A0"/>
                  </a:solidFill>
                </a:ln>
              </p:spPr>
              <p:txBody>
                <a:bodyPr wrap="square">
                  <a:spAutoFit/>
                </a:bodyPr>
                <a:lstStyle/>
                <a:p>
                  <a:pPr algn="ctr">
                    <a:lnSpc>
                      <a:spcPct val="87000"/>
                    </a:lnSpc>
                  </a:pPr>
                  <a:r>
                    <a:rPr lang="uk-UA" sz="2400" dirty="0"/>
                    <a:t>6. Розвиток персоналу та корпоративної культури</a:t>
                  </a:r>
                </a:p>
              </p:txBody>
            </p:sp>
          </p:grpSp>
          <p:sp>
            <p:nvSpPr>
              <p:cNvPr id="10" name="Прямокутник 9">
                <a:extLst>
                  <a:ext uri="{FF2B5EF4-FFF2-40B4-BE49-F238E27FC236}">
                    <a16:creationId xmlns:a16="http://schemas.microsoft.com/office/drawing/2014/main" id="{0675DECE-032A-4573-A972-A898CB68FBAD}"/>
                  </a:ext>
                </a:extLst>
              </p:cNvPr>
              <p:cNvSpPr/>
              <p:nvPr/>
            </p:nvSpPr>
            <p:spPr>
              <a:xfrm>
                <a:off x="1031269" y="1167219"/>
                <a:ext cx="615553" cy="4115870"/>
              </a:xfrm>
              <a:prstGeom prst="rect">
                <a:avLst/>
              </a:prstGeom>
              <a:ln w="28575">
                <a:solidFill>
                  <a:srgbClr val="0070C0"/>
                </a:solidFill>
              </a:ln>
            </p:spPr>
            <p:txBody>
              <a:bodyPr vert="vert270" wrap="none">
                <a:spAutoFit/>
              </a:bodyPr>
              <a:lstStyle/>
              <a:p>
                <a:r>
                  <a:rPr lang="uk-UA" sz="2800" dirty="0"/>
                  <a:t>Стратегія підприємства</a:t>
                </a:r>
              </a:p>
            </p:txBody>
          </p:sp>
          <p:sp>
            <p:nvSpPr>
              <p:cNvPr id="11" name="Прямокутник 10">
                <a:extLst>
                  <a:ext uri="{FF2B5EF4-FFF2-40B4-BE49-F238E27FC236}">
                    <a16:creationId xmlns:a16="http://schemas.microsoft.com/office/drawing/2014/main" id="{5DC8FCCB-39C9-47C7-8773-5837AD234FF1}"/>
                  </a:ext>
                </a:extLst>
              </p:cNvPr>
              <p:cNvSpPr/>
              <p:nvPr/>
            </p:nvSpPr>
            <p:spPr>
              <a:xfrm>
                <a:off x="10183929" y="998490"/>
                <a:ext cx="936282" cy="4602904"/>
              </a:xfrm>
              <a:prstGeom prst="rect">
                <a:avLst/>
              </a:prstGeom>
              <a:ln w="28575">
                <a:solidFill>
                  <a:srgbClr val="0070C0"/>
                </a:solidFill>
              </a:ln>
            </p:spPr>
            <p:txBody>
              <a:bodyPr vert="vert" wrap="square">
                <a:spAutoFit/>
              </a:bodyPr>
              <a:lstStyle/>
              <a:p>
                <a:pPr algn="ctr">
                  <a:lnSpc>
                    <a:spcPct val="87000"/>
                  </a:lnSpc>
                </a:pPr>
                <a:r>
                  <a:rPr lang="uk-UA" sz="2800" b="1" dirty="0"/>
                  <a:t>Системи стратегічного</a:t>
                </a:r>
              </a:p>
              <a:p>
                <a:pPr algn="ctr">
                  <a:lnSpc>
                    <a:spcPct val="87000"/>
                  </a:lnSpc>
                </a:pPr>
                <a:r>
                  <a:rPr lang="uk-UA" sz="2800" b="1" dirty="0"/>
                  <a:t>контролінгу</a:t>
                </a:r>
              </a:p>
            </p:txBody>
          </p:sp>
          <p:cxnSp>
            <p:nvCxnSpPr>
              <p:cNvPr id="13" name="Пряма зі стрілкою 12">
                <a:extLst>
                  <a:ext uri="{FF2B5EF4-FFF2-40B4-BE49-F238E27FC236}">
                    <a16:creationId xmlns:a16="http://schemas.microsoft.com/office/drawing/2014/main" id="{1E5B19ED-DC95-418F-8D85-79BAED7F175B}"/>
                  </a:ext>
                </a:extLst>
              </p:cNvPr>
              <p:cNvCxnSpPr>
                <a:cxnSpLocks/>
              </p:cNvCxnSpPr>
              <p:nvPr/>
            </p:nvCxnSpPr>
            <p:spPr>
              <a:xfrm>
                <a:off x="1665436" y="1406124"/>
                <a:ext cx="1222010"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Пряма зі стрілкою 17">
                <a:extLst>
                  <a:ext uri="{FF2B5EF4-FFF2-40B4-BE49-F238E27FC236}">
                    <a16:creationId xmlns:a16="http://schemas.microsoft.com/office/drawing/2014/main" id="{3BA9E044-AA7D-4E98-A826-46E1DE3DE374}"/>
                  </a:ext>
                </a:extLst>
              </p:cNvPr>
              <p:cNvCxnSpPr>
                <a:cxnSpLocks/>
              </p:cNvCxnSpPr>
              <p:nvPr/>
            </p:nvCxnSpPr>
            <p:spPr>
              <a:xfrm>
                <a:off x="1665436" y="2116452"/>
                <a:ext cx="1222010"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Пряма зі стрілкою 18">
                <a:extLst>
                  <a:ext uri="{FF2B5EF4-FFF2-40B4-BE49-F238E27FC236}">
                    <a16:creationId xmlns:a16="http://schemas.microsoft.com/office/drawing/2014/main" id="{35B78F84-BF20-41B2-B5C5-3F61F9E9DA2E}"/>
                  </a:ext>
                </a:extLst>
              </p:cNvPr>
              <p:cNvCxnSpPr>
                <a:cxnSpLocks/>
              </p:cNvCxnSpPr>
              <p:nvPr/>
            </p:nvCxnSpPr>
            <p:spPr>
              <a:xfrm>
                <a:off x="1665436" y="2700188"/>
                <a:ext cx="1222010"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Пряма зі стрілкою 19">
                <a:extLst>
                  <a:ext uri="{FF2B5EF4-FFF2-40B4-BE49-F238E27FC236}">
                    <a16:creationId xmlns:a16="http://schemas.microsoft.com/office/drawing/2014/main" id="{DDC4B799-3DC3-4E73-9BEB-8960753AB731}"/>
                  </a:ext>
                </a:extLst>
              </p:cNvPr>
              <p:cNvCxnSpPr>
                <a:cxnSpLocks/>
              </p:cNvCxnSpPr>
              <p:nvPr/>
            </p:nvCxnSpPr>
            <p:spPr>
              <a:xfrm>
                <a:off x="1665436" y="3514756"/>
                <a:ext cx="1222010"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Пряма зі стрілкою 20">
                <a:extLst>
                  <a:ext uri="{FF2B5EF4-FFF2-40B4-BE49-F238E27FC236}">
                    <a16:creationId xmlns:a16="http://schemas.microsoft.com/office/drawing/2014/main" id="{DAFE37BC-E0FA-4032-A146-3CD40F6EEC2E}"/>
                  </a:ext>
                </a:extLst>
              </p:cNvPr>
              <p:cNvCxnSpPr>
                <a:cxnSpLocks/>
              </p:cNvCxnSpPr>
              <p:nvPr/>
            </p:nvCxnSpPr>
            <p:spPr>
              <a:xfrm>
                <a:off x="1665436" y="4298352"/>
                <a:ext cx="1222010"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Пряма зі стрілкою 21">
                <a:extLst>
                  <a:ext uri="{FF2B5EF4-FFF2-40B4-BE49-F238E27FC236}">
                    <a16:creationId xmlns:a16="http://schemas.microsoft.com/office/drawing/2014/main" id="{B5E4358D-3B76-4D0E-B5E8-F804C1E302FC}"/>
                  </a:ext>
                </a:extLst>
              </p:cNvPr>
              <p:cNvCxnSpPr>
                <a:cxnSpLocks/>
              </p:cNvCxnSpPr>
              <p:nvPr/>
            </p:nvCxnSpPr>
            <p:spPr>
              <a:xfrm>
                <a:off x="1646822" y="4972284"/>
                <a:ext cx="1222010"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Пряма зі стрілкою 22">
                <a:extLst>
                  <a:ext uri="{FF2B5EF4-FFF2-40B4-BE49-F238E27FC236}">
                    <a16:creationId xmlns:a16="http://schemas.microsoft.com/office/drawing/2014/main" id="{9D725E7B-80B3-4450-A159-C57727F5215B}"/>
                  </a:ext>
                </a:extLst>
              </p:cNvPr>
              <p:cNvCxnSpPr>
                <a:cxnSpLocks/>
              </p:cNvCxnSpPr>
              <p:nvPr/>
            </p:nvCxnSpPr>
            <p:spPr>
              <a:xfrm>
                <a:off x="8982383" y="1410168"/>
                <a:ext cx="1222010"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Пряма зі стрілкою 23">
                <a:extLst>
                  <a:ext uri="{FF2B5EF4-FFF2-40B4-BE49-F238E27FC236}">
                    <a16:creationId xmlns:a16="http://schemas.microsoft.com/office/drawing/2014/main" id="{DD30D0B6-8412-43E9-AA0C-CA26E934FC3E}"/>
                  </a:ext>
                </a:extLst>
              </p:cNvPr>
              <p:cNvCxnSpPr>
                <a:cxnSpLocks/>
              </p:cNvCxnSpPr>
              <p:nvPr/>
            </p:nvCxnSpPr>
            <p:spPr>
              <a:xfrm>
                <a:off x="8980978" y="2120496"/>
                <a:ext cx="1222010"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Пряма зі стрілкою 24">
                <a:extLst>
                  <a:ext uri="{FF2B5EF4-FFF2-40B4-BE49-F238E27FC236}">
                    <a16:creationId xmlns:a16="http://schemas.microsoft.com/office/drawing/2014/main" id="{54E5DA1D-E83D-4707-BEF5-6586F04A06DF}"/>
                  </a:ext>
                </a:extLst>
              </p:cNvPr>
              <p:cNvCxnSpPr>
                <a:cxnSpLocks/>
              </p:cNvCxnSpPr>
              <p:nvPr/>
            </p:nvCxnSpPr>
            <p:spPr>
              <a:xfrm>
                <a:off x="8963770" y="2768812"/>
                <a:ext cx="1222010"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Пряма зі стрілкою 25">
                <a:extLst>
                  <a:ext uri="{FF2B5EF4-FFF2-40B4-BE49-F238E27FC236}">
                    <a16:creationId xmlns:a16="http://schemas.microsoft.com/office/drawing/2014/main" id="{66493F65-077D-469A-A082-47B1629FB2F1}"/>
                  </a:ext>
                </a:extLst>
              </p:cNvPr>
              <p:cNvCxnSpPr>
                <a:cxnSpLocks/>
              </p:cNvCxnSpPr>
              <p:nvPr/>
            </p:nvCxnSpPr>
            <p:spPr>
              <a:xfrm>
                <a:off x="8943305" y="3543164"/>
                <a:ext cx="1222010"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Пряма зі стрілкою 26">
                <a:extLst>
                  <a:ext uri="{FF2B5EF4-FFF2-40B4-BE49-F238E27FC236}">
                    <a16:creationId xmlns:a16="http://schemas.microsoft.com/office/drawing/2014/main" id="{F377938A-C6C0-497B-B117-D08CC5B5E840}"/>
                  </a:ext>
                </a:extLst>
              </p:cNvPr>
              <p:cNvCxnSpPr>
                <a:cxnSpLocks/>
              </p:cNvCxnSpPr>
              <p:nvPr/>
            </p:nvCxnSpPr>
            <p:spPr>
              <a:xfrm>
                <a:off x="8943305" y="4296280"/>
                <a:ext cx="1222010"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Пряма зі стрілкою 27">
                <a:extLst>
                  <a:ext uri="{FF2B5EF4-FFF2-40B4-BE49-F238E27FC236}">
                    <a16:creationId xmlns:a16="http://schemas.microsoft.com/office/drawing/2014/main" id="{A304B3AA-33E3-4B7F-B070-E38721B5F1EC}"/>
                  </a:ext>
                </a:extLst>
              </p:cNvPr>
              <p:cNvCxnSpPr>
                <a:cxnSpLocks/>
              </p:cNvCxnSpPr>
              <p:nvPr/>
            </p:nvCxnSpPr>
            <p:spPr>
              <a:xfrm>
                <a:off x="8980978" y="5076605"/>
                <a:ext cx="1222010"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30" name="Прямокутник 29">
              <a:extLst>
                <a:ext uri="{FF2B5EF4-FFF2-40B4-BE49-F238E27FC236}">
                  <a16:creationId xmlns:a16="http://schemas.microsoft.com/office/drawing/2014/main" id="{93371DE9-2774-4A45-8A53-EF0842752498}"/>
                </a:ext>
              </a:extLst>
            </p:cNvPr>
            <p:cNvSpPr/>
            <p:nvPr/>
          </p:nvSpPr>
          <p:spPr>
            <a:xfrm>
              <a:off x="809897" y="289972"/>
              <a:ext cx="10737669" cy="949234"/>
            </a:xfrm>
            <a:prstGeom prst="rect">
              <a:avLst/>
            </a:prstGeom>
          </p:spPr>
          <p:txBody>
            <a:bodyPr wrap="square">
              <a:spAutoFit/>
            </a:bodyPr>
            <a:lstStyle/>
            <a:p>
              <a:pPr algn="ctr">
                <a:lnSpc>
                  <a:spcPct val="87000"/>
                </a:lnSpc>
              </a:pPr>
              <a:r>
                <a:rPr lang="uk-UA" sz="3200" b="1" dirty="0">
                  <a:solidFill>
                    <a:srgbClr val="008000"/>
                  </a:solidFill>
                  <a:latin typeface="Arial Narrow" panose="020B0606020202030204" pitchFamily="34" charset="0"/>
                </a:rPr>
                <a:t>Узгодження цілей стратегічного фінансового контролінгу з фінансовою стратегією підприємства</a:t>
              </a:r>
            </a:p>
          </p:txBody>
        </p:sp>
        <p:sp>
          <p:nvSpPr>
            <p:cNvPr id="31" name="Прямокутник 30">
              <a:extLst>
                <a:ext uri="{FF2B5EF4-FFF2-40B4-BE49-F238E27FC236}">
                  <a16:creationId xmlns:a16="http://schemas.microsoft.com/office/drawing/2014/main" id="{68D62A04-298D-47FA-8944-A87318F84491}"/>
                </a:ext>
              </a:extLst>
            </p:cNvPr>
            <p:cNvSpPr/>
            <p:nvPr/>
          </p:nvSpPr>
          <p:spPr>
            <a:xfrm>
              <a:off x="235131" y="6223299"/>
              <a:ext cx="11625943" cy="738664"/>
            </a:xfrm>
            <a:prstGeom prst="rect">
              <a:avLst/>
            </a:prstGeom>
          </p:spPr>
          <p:txBody>
            <a:bodyPr wrap="square">
              <a:spAutoFit/>
            </a:bodyPr>
            <a:lstStyle/>
            <a:p>
              <a:r>
                <a:rPr lang="uk-UA" sz="1400" dirty="0"/>
                <a:t>Джерело: http://repository.hneu.edu.ua/bitstream/123456789/23045/1/2019%20-%20%D0%A1%D0%B0%D0%B1%D0%BB%D1%96%D0%BD%D0%B0%20%D0%9D%20%D0%92%2C%20%D0%9A%D1%83%D0%B7%D0%B5%D0%BD%D0%BA%D0%BE%20%D0%A2%20%D0%91.pdf</a:t>
              </a:r>
            </a:p>
          </p:txBody>
        </p:sp>
      </p:grpSp>
      <p:sp>
        <p:nvSpPr>
          <p:cNvPr id="33" name="TextBox 32">
            <a:extLst>
              <a:ext uri="{FF2B5EF4-FFF2-40B4-BE49-F238E27FC236}">
                <a16:creationId xmlns:a16="http://schemas.microsoft.com/office/drawing/2014/main" id="{542E21B6-3B68-4091-A086-A180B44F25F8}"/>
              </a:ext>
            </a:extLst>
          </p:cNvPr>
          <p:cNvSpPr txBox="1"/>
          <p:nvPr/>
        </p:nvSpPr>
        <p:spPr>
          <a:xfrm>
            <a:off x="11382844" y="99378"/>
            <a:ext cx="599554" cy="369332"/>
          </a:xfrm>
          <a:prstGeom prst="rect">
            <a:avLst/>
          </a:prstGeom>
          <a:noFill/>
        </p:spPr>
        <p:txBody>
          <a:bodyPr wrap="square" rtlCol="0">
            <a:spAutoFit/>
          </a:bodyPr>
          <a:lstStyle/>
          <a:p>
            <a:r>
              <a:rPr lang="uk-UA" dirty="0"/>
              <a:t>110</a:t>
            </a:r>
          </a:p>
        </p:txBody>
      </p:sp>
    </p:spTree>
    <p:extLst>
      <p:ext uri="{BB962C8B-B14F-4D97-AF65-F5344CB8AC3E}">
        <p14:creationId xmlns:p14="http://schemas.microsoft.com/office/powerpoint/2010/main" val="400063588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кутник 3">
            <a:extLst>
              <a:ext uri="{FF2B5EF4-FFF2-40B4-BE49-F238E27FC236}">
                <a16:creationId xmlns:a16="http://schemas.microsoft.com/office/drawing/2014/main" id="{A5DBF6E7-3622-4291-8EBF-D92F76F89ECF}"/>
              </a:ext>
            </a:extLst>
          </p:cNvPr>
          <p:cNvSpPr/>
          <p:nvPr/>
        </p:nvSpPr>
        <p:spPr>
          <a:xfrm>
            <a:off x="630865" y="368020"/>
            <a:ext cx="11118112" cy="5668475"/>
          </a:xfrm>
          <a:prstGeom prst="rect">
            <a:avLst/>
          </a:prstGeom>
        </p:spPr>
        <p:txBody>
          <a:bodyPr wrap="square">
            <a:spAutoFit/>
          </a:bodyPr>
          <a:lstStyle/>
          <a:p>
            <a:pPr algn="ctr">
              <a:lnSpc>
                <a:spcPct val="87000"/>
              </a:lnSpc>
              <a:spcAft>
                <a:spcPts val="800"/>
              </a:spcAft>
            </a:pPr>
            <a:r>
              <a:rPr lang="uk-UA" sz="3200" b="1" dirty="0">
                <a:solidFill>
                  <a:schemeClr val="accent1">
                    <a:lumMod val="75000"/>
                  </a:schemeClr>
                </a:solidFill>
                <a:latin typeface="Arial Narrow" panose="020B0606020202030204" pitchFamily="34" charset="0"/>
              </a:rPr>
              <a:t>В стратегічному фінансовому контролінгу вирішуються такі завдання:</a:t>
            </a:r>
          </a:p>
          <a:p>
            <a:r>
              <a:rPr lang="uk-UA" sz="2500" b="1" dirty="0">
                <a:latin typeface="Arial Narrow" panose="020B0606020202030204" pitchFamily="34" charset="0"/>
              </a:rPr>
              <a:t>-  визначення </a:t>
            </a:r>
            <a:r>
              <a:rPr lang="uk-UA" sz="2500" b="1" dirty="0">
                <a:solidFill>
                  <a:schemeClr val="accent1">
                    <a:lumMod val="75000"/>
                  </a:schemeClr>
                </a:solidFill>
                <a:latin typeface="Arial Narrow" panose="020B0606020202030204" pitchFamily="34" charset="0"/>
              </a:rPr>
              <a:t>стратегічних</a:t>
            </a:r>
            <a:r>
              <a:rPr lang="uk-UA" sz="2500" b="1" dirty="0">
                <a:latin typeface="Arial Narrow" panose="020B0606020202030204" pitchFamily="34" charset="0"/>
              </a:rPr>
              <a:t> напрямів діяльності підприємства;</a:t>
            </a:r>
          </a:p>
          <a:p>
            <a:r>
              <a:rPr lang="uk-UA" sz="2500" b="1" dirty="0">
                <a:latin typeface="Arial Narrow" panose="020B0606020202030204" pitchFamily="34" charset="0"/>
              </a:rPr>
              <a:t>-  визначення </a:t>
            </a:r>
            <a:r>
              <a:rPr lang="uk-UA" sz="2500" b="1" dirty="0">
                <a:solidFill>
                  <a:schemeClr val="accent1">
                    <a:lumMod val="75000"/>
                  </a:schemeClr>
                </a:solidFill>
                <a:latin typeface="Arial Narrow" panose="020B0606020202030204" pitchFamily="34" charset="0"/>
              </a:rPr>
              <a:t>стратегічних</a:t>
            </a:r>
            <a:r>
              <a:rPr lang="uk-UA" sz="2500" b="1" dirty="0">
                <a:latin typeface="Arial Narrow" panose="020B0606020202030204" pitchFamily="34" charset="0"/>
              </a:rPr>
              <a:t> факторів успіху;</a:t>
            </a:r>
          </a:p>
          <a:p>
            <a:r>
              <a:rPr lang="uk-UA" sz="2500" b="1" dirty="0">
                <a:latin typeface="Arial Narrow" panose="020B0606020202030204" pitchFamily="34" charset="0"/>
              </a:rPr>
              <a:t>-  визначення</a:t>
            </a:r>
            <a:r>
              <a:rPr lang="uk-UA" sz="2500" b="1" dirty="0">
                <a:solidFill>
                  <a:schemeClr val="accent1">
                    <a:lumMod val="75000"/>
                  </a:schemeClr>
                </a:solidFill>
                <a:latin typeface="Arial Narrow" panose="020B0606020202030204" pitchFamily="34" charset="0"/>
              </a:rPr>
              <a:t> стратегічних </a:t>
            </a:r>
            <a:r>
              <a:rPr lang="uk-UA" sz="2500" b="1" dirty="0">
                <a:latin typeface="Arial Narrow" panose="020B0606020202030204" pitchFamily="34" charset="0"/>
              </a:rPr>
              <a:t>цілей і розробка фінансової </a:t>
            </a:r>
            <a:r>
              <a:rPr lang="uk-UA" sz="2500" b="1" dirty="0">
                <a:solidFill>
                  <a:schemeClr val="accent1">
                    <a:lumMod val="75000"/>
                  </a:schemeClr>
                </a:solidFill>
                <a:latin typeface="Arial Narrow" panose="020B0606020202030204" pitchFamily="34" charset="0"/>
              </a:rPr>
              <a:t>стратегії</a:t>
            </a:r>
            <a:r>
              <a:rPr lang="uk-UA" sz="2500" b="1" dirty="0">
                <a:latin typeface="Arial Narrow" panose="020B0606020202030204" pitchFamily="34" charset="0"/>
              </a:rPr>
              <a:t> підприємства;</a:t>
            </a:r>
          </a:p>
          <a:p>
            <a:r>
              <a:rPr lang="uk-UA" sz="2500" b="1" dirty="0">
                <a:latin typeface="Arial Narrow" panose="020B0606020202030204" pitchFamily="34" charset="0"/>
              </a:rPr>
              <a:t>-  впровадження дійової </a:t>
            </a:r>
            <a:r>
              <a:rPr lang="uk-UA" sz="2500" b="1" dirty="0">
                <a:solidFill>
                  <a:schemeClr val="accent1">
                    <a:lumMod val="75000"/>
                  </a:schemeClr>
                </a:solidFill>
                <a:latin typeface="Arial Narrow" panose="020B0606020202030204" pitchFamily="34" charset="0"/>
              </a:rPr>
              <a:t>системи раннього попередження та реагування </a:t>
            </a:r>
            <a:r>
              <a:rPr lang="uk-UA" sz="2500" b="1" dirty="0">
                <a:latin typeface="Arial Narrow" panose="020B0606020202030204" pitchFamily="34" charset="0"/>
              </a:rPr>
              <a:t>(перманентний аналіз шансів і ризиків, сильних та слабких сторін);</a:t>
            </a:r>
          </a:p>
          <a:p>
            <a:r>
              <a:rPr lang="uk-UA" sz="2500" b="1" dirty="0">
                <a:latin typeface="Arial Narrow" panose="020B0606020202030204" pitchFamily="34" charset="0"/>
              </a:rPr>
              <a:t>-  визначення </a:t>
            </a:r>
            <a:r>
              <a:rPr lang="uk-UA" sz="2500" b="1" dirty="0">
                <a:solidFill>
                  <a:schemeClr val="accent1">
                    <a:lumMod val="75000"/>
                  </a:schemeClr>
                </a:solidFill>
                <a:latin typeface="Arial Narrow" panose="020B0606020202030204" pitchFamily="34" charset="0"/>
              </a:rPr>
              <a:t>горизонтів планування</a:t>
            </a:r>
            <a:r>
              <a:rPr lang="uk-UA" sz="2500" b="1" dirty="0">
                <a:latin typeface="Arial Narrow" panose="020B0606020202030204" pitchFamily="34" charset="0"/>
              </a:rPr>
              <a:t>;</a:t>
            </a:r>
          </a:p>
          <a:p>
            <a:r>
              <a:rPr lang="uk-UA" sz="2500" b="1" dirty="0">
                <a:latin typeface="Arial Narrow" panose="020B0606020202030204" pitchFamily="34" charset="0"/>
              </a:rPr>
              <a:t>-  </a:t>
            </a:r>
            <a:r>
              <a:rPr lang="uk-UA" sz="2500" b="1" dirty="0">
                <a:solidFill>
                  <a:schemeClr val="accent1">
                    <a:lumMod val="75000"/>
                  </a:schemeClr>
                </a:solidFill>
                <a:latin typeface="Arial Narrow" panose="020B0606020202030204" pitchFamily="34" charset="0"/>
              </a:rPr>
              <a:t>довгострокове фінансове планування</a:t>
            </a:r>
            <a:r>
              <a:rPr lang="uk-UA" sz="2500" b="1" dirty="0">
                <a:latin typeface="Arial Narrow" panose="020B0606020202030204" pitchFamily="34" charset="0"/>
              </a:rPr>
              <a:t>: планування прибутків та збитків, </a:t>
            </a:r>
            <a:r>
              <a:rPr lang="de-DE" sz="2500" b="1" dirty="0">
                <a:latin typeface="Arial Narrow" panose="020B0606020202030204" pitchFamily="34" charset="0"/>
              </a:rPr>
              <a:t>Cash-flow, </a:t>
            </a:r>
            <a:r>
              <a:rPr lang="uk-UA" sz="2500" b="1" dirty="0">
                <a:latin typeface="Arial Narrow" panose="020B0606020202030204" pitchFamily="34" charset="0"/>
              </a:rPr>
              <a:t>балансу, основних фінансових показників;</a:t>
            </a:r>
          </a:p>
          <a:p>
            <a:r>
              <a:rPr lang="uk-UA" sz="2500" b="1" dirty="0">
                <a:solidFill>
                  <a:schemeClr val="accent1">
                    <a:lumMod val="75000"/>
                  </a:schemeClr>
                </a:solidFill>
                <a:latin typeface="Arial Narrow" panose="020B0606020202030204" pitchFamily="34" charset="0"/>
              </a:rPr>
              <a:t>-  довгострокове управління</a:t>
            </a:r>
            <a:r>
              <a:rPr lang="uk-UA" sz="2500" b="1" dirty="0">
                <a:latin typeface="Arial Narrow" panose="020B0606020202030204" pitchFamily="34" charset="0"/>
              </a:rPr>
              <a:t> вартістю підприємства та прибутками його власників;</a:t>
            </a:r>
          </a:p>
          <a:p>
            <a:r>
              <a:rPr lang="uk-UA" sz="2500" b="1" dirty="0">
                <a:latin typeface="Arial Narrow" panose="020B0606020202030204" pitchFamily="34" charset="0"/>
              </a:rPr>
              <a:t>-  забезпечення інтеграції довгострокових </a:t>
            </a:r>
            <a:r>
              <a:rPr lang="uk-UA" sz="2500" b="1" dirty="0">
                <a:solidFill>
                  <a:schemeClr val="accent1">
                    <a:lumMod val="75000"/>
                  </a:schemeClr>
                </a:solidFill>
                <a:latin typeface="Arial Narrow" panose="020B0606020202030204" pitchFamily="34" charset="0"/>
              </a:rPr>
              <a:t>стратегічних цілей та оперативних завдань</a:t>
            </a:r>
            <a:r>
              <a:rPr lang="uk-UA" sz="2500" b="1" dirty="0">
                <a:latin typeface="Arial Narrow" panose="020B0606020202030204" pitchFamily="34" charset="0"/>
              </a:rPr>
              <a:t>, які ставляться перед окремими працівниками та структурними підрозділами. </a:t>
            </a:r>
            <a:endParaRPr lang="uk-UA" sz="2500" b="1" dirty="0">
              <a:effectLst/>
              <a:latin typeface="Arial Narrow" panose="020B0606020202030204" pitchFamily="34" charset="0"/>
            </a:endParaRPr>
          </a:p>
        </p:txBody>
      </p:sp>
      <p:sp>
        <p:nvSpPr>
          <p:cNvPr id="3" name="TextBox 2">
            <a:extLst>
              <a:ext uri="{FF2B5EF4-FFF2-40B4-BE49-F238E27FC236}">
                <a16:creationId xmlns:a16="http://schemas.microsoft.com/office/drawing/2014/main" id="{81088374-F8F8-4154-87E2-C972799388D0}"/>
              </a:ext>
            </a:extLst>
          </p:cNvPr>
          <p:cNvSpPr txBox="1"/>
          <p:nvPr/>
        </p:nvSpPr>
        <p:spPr>
          <a:xfrm>
            <a:off x="11449200" y="183354"/>
            <a:ext cx="599554" cy="369332"/>
          </a:xfrm>
          <a:prstGeom prst="rect">
            <a:avLst/>
          </a:prstGeom>
          <a:noFill/>
        </p:spPr>
        <p:txBody>
          <a:bodyPr wrap="square" rtlCol="0">
            <a:spAutoFit/>
          </a:bodyPr>
          <a:lstStyle/>
          <a:p>
            <a:r>
              <a:rPr lang="uk-UA" dirty="0"/>
              <a:t>111</a:t>
            </a:r>
          </a:p>
        </p:txBody>
      </p:sp>
    </p:spTree>
    <p:extLst>
      <p:ext uri="{BB962C8B-B14F-4D97-AF65-F5344CB8AC3E}">
        <p14:creationId xmlns:p14="http://schemas.microsoft.com/office/powerpoint/2010/main" val="133413655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Групувати 6">
            <a:extLst>
              <a:ext uri="{FF2B5EF4-FFF2-40B4-BE49-F238E27FC236}">
                <a16:creationId xmlns:a16="http://schemas.microsoft.com/office/drawing/2014/main" id="{886D4DEA-8C36-497A-B826-E35BF37A3387}"/>
              </a:ext>
            </a:extLst>
          </p:cNvPr>
          <p:cNvGrpSpPr/>
          <p:nvPr/>
        </p:nvGrpSpPr>
        <p:grpSpPr>
          <a:xfrm>
            <a:off x="522819" y="906081"/>
            <a:ext cx="11577741" cy="5045837"/>
            <a:chOff x="614259" y="1149530"/>
            <a:chExt cx="11577741" cy="5045837"/>
          </a:xfrm>
        </p:grpSpPr>
        <p:pic>
          <p:nvPicPr>
            <p:cNvPr id="3" name="Рисунок 2">
              <a:extLst>
                <a:ext uri="{FF2B5EF4-FFF2-40B4-BE49-F238E27FC236}">
                  <a16:creationId xmlns:a16="http://schemas.microsoft.com/office/drawing/2014/main" id="{02D16D59-9E04-475D-A7C1-4268B3F3C13A}"/>
                </a:ext>
              </a:extLst>
            </p:cNvPr>
            <p:cNvPicPr>
              <a:picLocks noChangeAspect="1"/>
            </p:cNvPicPr>
            <p:nvPr/>
          </p:nvPicPr>
          <p:blipFill>
            <a:blip r:embed="rId2"/>
            <a:stretch>
              <a:fillRect/>
            </a:stretch>
          </p:blipFill>
          <p:spPr>
            <a:xfrm>
              <a:off x="6283234" y="1580606"/>
              <a:ext cx="5908766" cy="4245429"/>
            </a:xfrm>
            <a:prstGeom prst="rect">
              <a:avLst/>
            </a:prstGeom>
            <a:effectLst>
              <a:softEdge rad="127000"/>
            </a:effectLst>
          </p:spPr>
        </p:pic>
        <p:sp>
          <p:nvSpPr>
            <p:cNvPr id="4" name="Прямокутник 3">
              <a:extLst>
                <a:ext uri="{FF2B5EF4-FFF2-40B4-BE49-F238E27FC236}">
                  <a16:creationId xmlns:a16="http://schemas.microsoft.com/office/drawing/2014/main" id="{8FE61FA1-BDCD-4BFA-8AF3-79FBDA98B0DD}"/>
                </a:ext>
              </a:extLst>
            </p:cNvPr>
            <p:cNvSpPr/>
            <p:nvPr/>
          </p:nvSpPr>
          <p:spPr>
            <a:xfrm>
              <a:off x="7503042" y="5826035"/>
              <a:ext cx="3560590" cy="369332"/>
            </a:xfrm>
            <a:prstGeom prst="rect">
              <a:avLst/>
            </a:prstGeom>
          </p:spPr>
          <p:txBody>
            <a:bodyPr wrap="none">
              <a:spAutoFit/>
            </a:bodyPr>
            <a:lstStyle/>
            <a:p>
              <a:r>
                <a:rPr lang="de-DE" b="1" dirty="0"/>
                <a:t>Robert Kaplan &amp; David Norton </a:t>
              </a:r>
            </a:p>
          </p:txBody>
        </p:sp>
        <p:sp>
          <p:nvSpPr>
            <p:cNvPr id="5" name="Прямокутник 4">
              <a:extLst>
                <a:ext uri="{FF2B5EF4-FFF2-40B4-BE49-F238E27FC236}">
                  <a16:creationId xmlns:a16="http://schemas.microsoft.com/office/drawing/2014/main" id="{3F619D02-12FF-44A4-9ADA-770D5E9FB9E1}"/>
                </a:ext>
              </a:extLst>
            </p:cNvPr>
            <p:cNvSpPr/>
            <p:nvPr/>
          </p:nvSpPr>
          <p:spPr>
            <a:xfrm>
              <a:off x="614259" y="1149530"/>
              <a:ext cx="5294508" cy="3785652"/>
            </a:xfrm>
            <a:prstGeom prst="rect">
              <a:avLst/>
            </a:prstGeom>
          </p:spPr>
          <p:txBody>
            <a:bodyPr wrap="square">
              <a:spAutoFit/>
            </a:bodyPr>
            <a:lstStyle/>
            <a:p>
              <a:r>
                <a:rPr lang="uk-UA" sz="2400" b="1" dirty="0">
                  <a:latin typeface="Arial Narrow" panose="020B0606020202030204" pitchFamily="34" charset="0"/>
                </a:rPr>
                <a:t>На початку 90-х років минулого століття</a:t>
              </a:r>
            </a:p>
            <a:p>
              <a:r>
                <a:rPr lang="uk-UA" sz="2400" b="1" dirty="0">
                  <a:latin typeface="Arial Narrow" panose="020B0606020202030204" pitchFamily="34" charset="0"/>
                </a:rPr>
                <a:t>Д. Нортон – президент компанії</a:t>
              </a:r>
            </a:p>
            <a:p>
              <a:r>
                <a:rPr lang="uk-UA" sz="2400" b="1" dirty="0">
                  <a:latin typeface="Arial Narrow" panose="020B0606020202030204" pitchFamily="34" charset="0"/>
                </a:rPr>
                <a:t>Balanсed Scorecard Collaborative</a:t>
              </a:r>
            </a:p>
            <a:p>
              <a:r>
                <a:rPr lang="uk-UA" sz="2400" b="1" dirty="0">
                  <a:latin typeface="Arial Narrow" panose="020B0606020202030204" pitchFamily="34" charset="0"/>
                </a:rPr>
                <a:t>і Р. Каплан, професор Harvard Business School, запропонували модель, яка надала можливості відобразити найважливішу інформацію у вигляді  системи, що поєднала в собі показники, які реалізували принцип </a:t>
              </a:r>
              <a:r>
                <a:rPr lang="uk-UA" sz="2400" b="1" dirty="0">
                  <a:solidFill>
                    <a:srgbClr val="008000"/>
                  </a:solidFill>
                  <a:latin typeface="Arial Narrow" panose="020B0606020202030204" pitchFamily="34" charset="0"/>
                </a:rPr>
                <a:t>стратегічної</a:t>
              </a:r>
            </a:p>
            <a:p>
              <a:r>
                <a:rPr lang="uk-UA" sz="2400" b="1" dirty="0">
                  <a:solidFill>
                    <a:srgbClr val="008000"/>
                  </a:solidFill>
                  <a:latin typeface="Arial Narrow" panose="020B0606020202030204" pitchFamily="34" charset="0"/>
                </a:rPr>
                <a:t>збалансованості. </a:t>
              </a:r>
            </a:p>
          </p:txBody>
        </p:sp>
      </p:grpSp>
      <p:sp>
        <p:nvSpPr>
          <p:cNvPr id="6" name="TextBox 5">
            <a:extLst>
              <a:ext uri="{FF2B5EF4-FFF2-40B4-BE49-F238E27FC236}">
                <a16:creationId xmlns:a16="http://schemas.microsoft.com/office/drawing/2014/main" id="{B8CD1160-2BDD-43D1-81C7-F496F17FE11A}"/>
              </a:ext>
            </a:extLst>
          </p:cNvPr>
          <p:cNvSpPr txBox="1"/>
          <p:nvPr/>
        </p:nvSpPr>
        <p:spPr>
          <a:xfrm>
            <a:off x="11381362" y="257882"/>
            <a:ext cx="599554" cy="369332"/>
          </a:xfrm>
          <a:prstGeom prst="rect">
            <a:avLst/>
          </a:prstGeom>
          <a:noFill/>
        </p:spPr>
        <p:txBody>
          <a:bodyPr wrap="square" rtlCol="0">
            <a:spAutoFit/>
          </a:bodyPr>
          <a:lstStyle/>
          <a:p>
            <a:r>
              <a:rPr lang="uk-UA" dirty="0"/>
              <a:t>112</a:t>
            </a:r>
          </a:p>
        </p:txBody>
      </p:sp>
    </p:spTree>
    <p:extLst>
      <p:ext uri="{BB962C8B-B14F-4D97-AF65-F5344CB8AC3E}">
        <p14:creationId xmlns:p14="http://schemas.microsoft.com/office/powerpoint/2010/main" val="169642617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увати 8">
            <a:extLst>
              <a:ext uri="{FF2B5EF4-FFF2-40B4-BE49-F238E27FC236}">
                <a16:creationId xmlns:a16="http://schemas.microsoft.com/office/drawing/2014/main" id="{C3A18E7D-7E7D-4FFC-AFE7-97C99608DA86}"/>
              </a:ext>
            </a:extLst>
          </p:cNvPr>
          <p:cNvGrpSpPr/>
          <p:nvPr/>
        </p:nvGrpSpPr>
        <p:grpSpPr>
          <a:xfrm>
            <a:off x="352697" y="520698"/>
            <a:ext cx="11839303" cy="6413333"/>
            <a:chOff x="352697" y="520698"/>
            <a:chExt cx="11839303" cy="6413333"/>
          </a:xfrm>
        </p:grpSpPr>
        <p:grpSp>
          <p:nvGrpSpPr>
            <p:cNvPr id="7" name="Групувати 6">
              <a:extLst>
                <a:ext uri="{FF2B5EF4-FFF2-40B4-BE49-F238E27FC236}">
                  <a16:creationId xmlns:a16="http://schemas.microsoft.com/office/drawing/2014/main" id="{8FDFC46A-FD0B-4FFA-A536-E9D83F34B534}"/>
                </a:ext>
              </a:extLst>
            </p:cNvPr>
            <p:cNvGrpSpPr/>
            <p:nvPr/>
          </p:nvGrpSpPr>
          <p:grpSpPr>
            <a:xfrm>
              <a:off x="543982" y="520698"/>
              <a:ext cx="11648018" cy="5674669"/>
              <a:chOff x="543982" y="520698"/>
              <a:chExt cx="11648018" cy="5674669"/>
            </a:xfrm>
          </p:grpSpPr>
          <p:pic>
            <p:nvPicPr>
              <p:cNvPr id="3" name="Рисунок 2">
                <a:extLst>
                  <a:ext uri="{FF2B5EF4-FFF2-40B4-BE49-F238E27FC236}">
                    <a16:creationId xmlns:a16="http://schemas.microsoft.com/office/drawing/2014/main" id="{02D16D59-9E04-475D-A7C1-4268B3F3C13A}"/>
                  </a:ext>
                </a:extLst>
              </p:cNvPr>
              <p:cNvPicPr>
                <a:picLocks noChangeAspect="1"/>
              </p:cNvPicPr>
              <p:nvPr/>
            </p:nvPicPr>
            <p:blipFill>
              <a:blip r:embed="rId2"/>
              <a:stretch>
                <a:fillRect/>
              </a:stretch>
            </p:blipFill>
            <p:spPr>
              <a:xfrm>
                <a:off x="7014754" y="1894114"/>
                <a:ext cx="5177246" cy="3931921"/>
              </a:xfrm>
              <a:prstGeom prst="rect">
                <a:avLst/>
              </a:prstGeom>
              <a:effectLst>
                <a:softEdge rad="127000"/>
              </a:effectLst>
            </p:spPr>
          </p:pic>
          <p:sp>
            <p:nvSpPr>
              <p:cNvPr id="4" name="Прямокутник 3">
                <a:extLst>
                  <a:ext uri="{FF2B5EF4-FFF2-40B4-BE49-F238E27FC236}">
                    <a16:creationId xmlns:a16="http://schemas.microsoft.com/office/drawing/2014/main" id="{8FE61FA1-BDCD-4BFA-8AF3-79FBDA98B0DD}"/>
                  </a:ext>
                </a:extLst>
              </p:cNvPr>
              <p:cNvSpPr/>
              <p:nvPr/>
            </p:nvSpPr>
            <p:spPr>
              <a:xfrm>
                <a:off x="7503042" y="5826035"/>
                <a:ext cx="3560590" cy="369332"/>
              </a:xfrm>
              <a:prstGeom prst="rect">
                <a:avLst/>
              </a:prstGeom>
            </p:spPr>
            <p:txBody>
              <a:bodyPr wrap="none">
                <a:spAutoFit/>
              </a:bodyPr>
              <a:lstStyle/>
              <a:p>
                <a:r>
                  <a:rPr lang="de-DE" b="1" dirty="0"/>
                  <a:t>Robert Kaplan &amp; David Norton </a:t>
                </a:r>
              </a:p>
            </p:txBody>
          </p:sp>
          <p:sp>
            <p:nvSpPr>
              <p:cNvPr id="6" name="Прямокутник 5">
                <a:extLst>
                  <a:ext uri="{FF2B5EF4-FFF2-40B4-BE49-F238E27FC236}">
                    <a16:creationId xmlns:a16="http://schemas.microsoft.com/office/drawing/2014/main" id="{15F472E2-0C4E-47AE-9D4B-894069BAC0B1}"/>
                  </a:ext>
                </a:extLst>
              </p:cNvPr>
              <p:cNvSpPr/>
              <p:nvPr/>
            </p:nvSpPr>
            <p:spPr>
              <a:xfrm>
                <a:off x="1171604" y="520698"/>
                <a:ext cx="7724202" cy="523220"/>
              </a:xfrm>
              <a:prstGeom prst="rect">
                <a:avLst/>
              </a:prstGeom>
            </p:spPr>
            <p:txBody>
              <a:bodyPr wrap="square">
                <a:spAutoFit/>
              </a:bodyPr>
              <a:lstStyle/>
              <a:p>
                <a:pPr>
                  <a:spcAft>
                    <a:spcPts val="1200"/>
                  </a:spcAft>
                </a:pPr>
                <a:r>
                  <a:rPr lang="uk-UA" sz="2800" b="1" dirty="0">
                    <a:solidFill>
                      <a:srgbClr val="008000"/>
                    </a:solidFill>
                    <a:latin typeface="Arial Narrow" panose="020B0606020202030204" pitchFamily="34" charset="0"/>
                  </a:rPr>
                  <a:t>Модель Balanced Scorecard включає 4 складові</a:t>
                </a:r>
                <a:r>
                  <a:rPr lang="uk-UA" sz="2800" b="1" dirty="0">
                    <a:latin typeface="Arial Narrow" panose="020B0606020202030204" pitchFamily="34" charset="0"/>
                  </a:rPr>
                  <a:t>:</a:t>
                </a:r>
              </a:p>
            </p:txBody>
          </p:sp>
          <p:sp>
            <p:nvSpPr>
              <p:cNvPr id="2" name="Прямокутник 1">
                <a:extLst>
                  <a:ext uri="{FF2B5EF4-FFF2-40B4-BE49-F238E27FC236}">
                    <a16:creationId xmlns:a16="http://schemas.microsoft.com/office/drawing/2014/main" id="{DD18258D-3C3D-4081-B424-C2D79C733CA8}"/>
                  </a:ext>
                </a:extLst>
              </p:cNvPr>
              <p:cNvSpPr/>
              <p:nvPr/>
            </p:nvSpPr>
            <p:spPr>
              <a:xfrm>
                <a:off x="543982" y="1255553"/>
                <a:ext cx="6096000" cy="4755148"/>
              </a:xfrm>
              <a:prstGeom prst="rect">
                <a:avLst/>
              </a:prstGeom>
            </p:spPr>
            <p:txBody>
              <a:bodyPr>
                <a:spAutoFit/>
              </a:bodyPr>
              <a:lstStyle/>
              <a:p>
                <a:pPr marL="342900" indent="-342900">
                  <a:spcAft>
                    <a:spcPts val="600"/>
                  </a:spcAft>
                  <a:buFontTx/>
                  <a:buChar char="-"/>
                </a:pPr>
                <a:r>
                  <a:rPr lang="uk-UA" sz="2400" b="1" dirty="0">
                    <a:solidFill>
                      <a:srgbClr val="008000"/>
                    </a:solidFill>
                    <a:latin typeface="Arial Narrow" panose="020B0606020202030204" pitchFamily="34" charset="0"/>
                  </a:rPr>
                  <a:t>фінансову</a:t>
                </a:r>
                <a:r>
                  <a:rPr lang="uk-UA" sz="2400" b="1" dirty="0">
                    <a:latin typeface="Arial Narrow" panose="020B0606020202030204" pitchFamily="34" charset="0"/>
                  </a:rPr>
                  <a:t> (формування показників, що відображають сучасний стан підприємства та виявляють резерви його покращення),</a:t>
                </a:r>
              </a:p>
              <a:p>
                <a:pPr marL="342900" indent="-342900">
                  <a:spcAft>
                    <a:spcPts val="600"/>
                  </a:spcAft>
                  <a:buFontTx/>
                  <a:buChar char="-"/>
                </a:pPr>
                <a:r>
                  <a:rPr lang="uk-UA" sz="2400" b="1" dirty="0">
                    <a:solidFill>
                      <a:srgbClr val="008000"/>
                    </a:solidFill>
                    <a:latin typeface="Arial Narrow" panose="020B0606020202030204" pitchFamily="34" charset="0"/>
                  </a:rPr>
                  <a:t>маркетингову</a:t>
                </a:r>
                <a:r>
                  <a:rPr lang="uk-UA" sz="2400" b="1" dirty="0">
                    <a:latin typeface="Arial Narrow" panose="020B0606020202030204" pitchFamily="34" charset="0"/>
                  </a:rPr>
                  <a:t>, або клієнтську (моніторинг зовнішнього середовища підприємства)</a:t>
                </a:r>
              </a:p>
              <a:p>
                <a:pPr marL="342900" indent="-342900">
                  <a:spcAft>
                    <a:spcPts val="600"/>
                  </a:spcAft>
                  <a:buFontTx/>
                  <a:buChar char="-"/>
                </a:pPr>
                <a:r>
                  <a:rPr lang="uk-UA" sz="2400" b="1" dirty="0">
                    <a:solidFill>
                      <a:srgbClr val="008000"/>
                    </a:solidFill>
                    <a:latin typeface="Arial Narrow" panose="020B0606020202030204" pitchFamily="34" charset="0"/>
                  </a:rPr>
                  <a:t>внутрішніх бізнес-пр</a:t>
                </a:r>
                <a:r>
                  <a:rPr lang="uk-UA" sz="2400" b="1" dirty="0">
                    <a:latin typeface="Arial Narrow" panose="020B0606020202030204" pitchFamily="34" charset="0"/>
                  </a:rPr>
                  <a:t>оцесів (заходи щодо вдосконалення організації та виробництва продукції з метою задоволення клієнтів),</a:t>
                </a:r>
              </a:p>
              <a:p>
                <a:pPr marL="342900" indent="-342900">
                  <a:spcAft>
                    <a:spcPts val="600"/>
                  </a:spcAft>
                  <a:buFontTx/>
                  <a:buChar char="-"/>
                </a:pPr>
                <a:r>
                  <a:rPr lang="uk-UA" sz="2400" b="1" dirty="0">
                    <a:solidFill>
                      <a:srgbClr val="008000"/>
                    </a:solidFill>
                    <a:latin typeface="Arial Narrow" panose="020B0606020202030204" pitchFamily="34" charset="0"/>
                  </a:rPr>
                  <a:t>складову якості та розвитку персоналу </a:t>
                </a:r>
                <a:r>
                  <a:rPr lang="uk-UA" sz="2400" b="1" dirty="0">
                    <a:latin typeface="Arial Narrow" panose="020B0606020202030204" pitchFamily="34" charset="0"/>
                  </a:rPr>
                  <a:t>(формування нових навичок персоналу підприємства з метою забезпечення функціонування виробничого процесу). </a:t>
                </a:r>
              </a:p>
            </p:txBody>
          </p:sp>
        </p:grpSp>
        <p:sp>
          <p:nvSpPr>
            <p:cNvPr id="8" name="Прямокутник 7">
              <a:extLst>
                <a:ext uri="{FF2B5EF4-FFF2-40B4-BE49-F238E27FC236}">
                  <a16:creationId xmlns:a16="http://schemas.microsoft.com/office/drawing/2014/main" id="{7DD3AE7F-5E44-41B9-BB56-F37208FD2027}"/>
                </a:ext>
              </a:extLst>
            </p:cNvPr>
            <p:cNvSpPr/>
            <p:nvPr/>
          </p:nvSpPr>
          <p:spPr>
            <a:xfrm>
              <a:off x="352697" y="6195367"/>
              <a:ext cx="11286309" cy="738664"/>
            </a:xfrm>
            <a:prstGeom prst="rect">
              <a:avLst/>
            </a:prstGeom>
          </p:spPr>
          <p:txBody>
            <a:bodyPr wrap="square">
              <a:spAutoFit/>
            </a:bodyPr>
            <a:lstStyle/>
            <a:p>
              <a:r>
                <a:rPr lang="uk-UA" sz="1400" dirty="0"/>
                <a:t>Джерело: http://repository.hneu.edu.ua/bitstream/123456789/23045/1/2019%20-%20%D0%A1%D0%B0%D0%B1%D0%BB%D1%96%D0%BD%D0%B0%20%D0%9D%20%D0%92%2C%20%D0%9A%D1%83%D0%B7%D0%B5%D0%BD%D0%BA%D0%BE%20%D0%A2%20%D0%91.pdf</a:t>
              </a:r>
            </a:p>
          </p:txBody>
        </p:sp>
      </p:grpSp>
      <p:sp>
        <p:nvSpPr>
          <p:cNvPr id="10" name="TextBox 9">
            <a:extLst>
              <a:ext uri="{FF2B5EF4-FFF2-40B4-BE49-F238E27FC236}">
                <a16:creationId xmlns:a16="http://schemas.microsoft.com/office/drawing/2014/main" id="{550D7C70-07C3-43A0-BC91-1B144DC91B8C}"/>
              </a:ext>
            </a:extLst>
          </p:cNvPr>
          <p:cNvSpPr txBox="1"/>
          <p:nvPr/>
        </p:nvSpPr>
        <p:spPr>
          <a:xfrm>
            <a:off x="11449456" y="151366"/>
            <a:ext cx="599554" cy="369332"/>
          </a:xfrm>
          <a:prstGeom prst="rect">
            <a:avLst/>
          </a:prstGeom>
          <a:noFill/>
        </p:spPr>
        <p:txBody>
          <a:bodyPr wrap="square" rtlCol="0">
            <a:spAutoFit/>
          </a:bodyPr>
          <a:lstStyle/>
          <a:p>
            <a:r>
              <a:rPr lang="uk-UA" dirty="0"/>
              <a:t>113</a:t>
            </a:r>
          </a:p>
        </p:txBody>
      </p:sp>
    </p:spTree>
    <p:extLst>
      <p:ext uri="{BB962C8B-B14F-4D97-AF65-F5344CB8AC3E}">
        <p14:creationId xmlns:p14="http://schemas.microsoft.com/office/powerpoint/2010/main" val="427408172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Групувати 10">
            <a:extLst>
              <a:ext uri="{FF2B5EF4-FFF2-40B4-BE49-F238E27FC236}">
                <a16:creationId xmlns:a16="http://schemas.microsoft.com/office/drawing/2014/main" id="{CF3D0581-37BF-4739-8469-31ADF084EA8C}"/>
              </a:ext>
            </a:extLst>
          </p:cNvPr>
          <p:cNvGrpSpPr/>
          <p:nvPr/>
        </p:nvGrpSpPr>
        <p:grpSpPr>
          <a:xfrm>
            <a:off x="233054" y="409694"/>
            <a:ext cx="11725892" cy="6524337"/>
            <a:chOff x="233054" y="409694"/>
            <a:chExt cx="11725892" cy="6524337"/>
          </a:xfrm>
        </p:grpSpPr>
        <p:sp>
          <p:nvSpPr>
            <p:cNvPr id="2" name="Прямокутник 1">
              <a:extLst>
                <a:ext uri="{FF2B5EF4-FFF2-40B4-BE49-F238E27FC236}">
                  <a16:creationId xmlns:a16="http://schemas.microsoft.com/office/drawing/2014/main" id="{62AD94D2-DA32-470F-A0F5-B01C4EDA3D74}"/>
                </a:ext>
              </a:extLst>
            </p:cNvPr>
            <p:cNvSpPr/>
            <p:nvPr/>
          </p:nvSpPr>
          <p:spPr>
            <a:xfrm>
              <a:off x="352697" y="6195367"/>
              <a:ext cx="11286309" cy="738664"/>
            </a:xfrm>
            <a:prstGeom prst="rect">
              <a:avLst/>
            </a:prstGeom>
          </p:spPr>
          <p:txBody>
            <a:bodyPr wrap="square">
              <a:spAutoFit/>
            </a:bodyPr>
            <a:lstStyle/>
            <a:p>
              <a:r>
                <a:rPr lang="uk-UA" sz="1400" dirty="0"/>
                <a:t>Джерело: http://repository.hneu.edu.ua/bitstream/123456789/23045/1/2019%20-%20%D0%A1%D0%B0%D0%B1%D0%BB%D1%96%D0%BD%D0%B0%20%D0%9D%20%D0%92%2C%20%D0%9A%D1%83%D0%B7%D0%B5%D0%BD%D0%BA%D0%BE%20%D0%A2%20%D0%91.pdf</a:t>
              </a:r>
            </a:p>
          </p:txBody>
        </p:sp>
        <p:sp>
          <p:nvSpPr>
            <p:cNvPr id="3" name="Прямокутник 2">
              <a:extLst>
                <a:ext uri="{FF2B5EF4-FFF2-40B4-BE49-F238E27FC236}">
                  <a16:creationId xmlns:a16="http://schemas.microsoft.com/office/drawing/2014/main" id="{F19E04FC-3717-40F3-810E-B8FA945DD833}"/>
                </a:ext>
              </a:extLst>
            </p:cNvPr>
            <p:cNvSpPr/>
            <p:nvPr/>
          </p:nvSpPr>
          <p:spPr>
            <a:xfrm>
              <a:off x="870254" y="409694"/>
              <a:ext cx="3262432" cy="523220"/>
            </a:xfrm>
            <a:prstGeom prst="rect">
              <a:avLst/>
            </a:prstGeom>
          </p:spPr>
          <p:txBody>
            <a:bodyPr wrap="none">
              <a:spAutoFit/>
            </a:bodyPr>
            <a:lstStyle/>
            <a:p>
              <a:r>
                <a:rPr lang="uk-UA" sz="2800" b="1" dirty="0">
                  <a:latin typeface="Arial Narrow" panose="020B0606020202030204" pitchFamily="34" charset="0"/>
                </a:rPr>
                <a:t>Фінансова складова </a:t>
              </a:r>
            </a:p>
          </p:txBody>
        </p:sp>
        <p:sp>
          <p:nvSpPr>
            <p:cNvPr id="4" name="Прямокутник 3">
              <a:extLst>
                <a:ext uri="{FF2B5EF4-FFF2-40B4-BE49-F238E27FC236}">
                  <a16:creationId xmlns:a16="http://schemas.microsoft.com/office/drawing/2014/main" id="{F9454758-A49B-40A4-8A2A-9A7085AB343C}"/>
                </a:ext>
              </a:extLst>
            </p:cNvPr>
            <p:cNvSpPr/>
            <p:nvPr/>
          </p:nvSpPr>
          <p:spPr>
            <a:xfrm>
              <a:off x="233054" y="925302"/>
              <a:ext cx="5342710" cy="1669047"/>
            </a:xfrm>
            <a:prstGeom prst="rect">
              <a:avLst/>
            </a:prstGeom>
          </p:spPr>
          <p:txBody>
            <a:bodyPr wrap="square">
              <a:spAutoFit/>
            </a:bodyPr>
            <a:lstStyle/>
            <a:p>
              <a:pPr>
                <a:lnSpc>
                  <a:spcPct val="78000"/>
                </a:lnSpc>
                <a:spcAft>
                  <a:spcPts val="100"/>
                </a:spcAft>
              </a:pPr>
              <a:r>
                <a:rPr lang="uk-UA" b="1" dirty="0">
                  <a:latin typeface="Arial Narrow" panose="020B0606020202030204" pitchFamily="34" charset="0"/>
                </a:rPr>
                <a:t>1. Коефіцієнт автономії (фінансової незалежності).</a:t>
              </a:r>
            </a:p>
            <a:p>
              <a:pPr>
                <a:lnSpc>
                  <a:spcPct val="78000"/>
                </a:lnSpc>
                <a:spcAft>
                  <a:spcPts val="100"/>
                </a:spcAft>
              </a:pPr>
              <a:r>
                <a:rPr lang="uk-UA" b="1" dirty="0">
                  <a:latin typeface="Arial Narrow" panose="020B0606020202030204" pitchFamily="34" charset="0"/>
                </a:rPr>
                <a:t>2. Коефіцієнт покриття (загальної платоспроможності).</a:t>
              </a:r>
            </a:p>
            <a:p>
              <a:pPr>
                <a:lnSpc>
                  <a:spcPct val="78000"/>
                </a:lnSpc>
                <a:spcAft>
                  <a:spcPts val="100"/>
                </a:spcAft>
              </a:pPr>
              <a:r>
                <a:rPr lang="uk-UA" b="1" dirty="0">
                  <a:latin typeface="Arial Narrow" panose="020B0606020202030204" pitchFamily="34" charset="0"/>
                </a:rPr>
                <a:t>3. Коефіцієнт абсолютної платоспроможності.</a:t>
              </a:r>
            </a:p>
            <a:p>
              <a:pPr>
                <a:lnSpc>
                  <a:spcPct val="78000"/>
                </a:lnSpc>
                <a:spcAft>
                  <a:spcPts val="100"/>
                </a:spcAft>
              </a:pPr>
              <a:r>
                <a:rPr lang="uk-UA" b="1" dirty="0">
                  <a:latin typeface="Arial Narrow" panose="020B0606020202030204" pitchFamily="34" charset="0"/>
                </a:rPr>
                <a:t>4. Коефіцієнт рентабельності продажів.</a:t>
              </a:r>
            </a:p>
            <a:p>
              <a:pPr>
                <a:lnSpc>
                  <a:spcPct val="78000"/>
                </a:lnSpc>
                <a:spcAft>
                  <a:spcPts val="100"/>
                </a:spcAft>
              </a:pPr>
              <a:r>
                <a:rPr lang="uk-UA" b="1" dirty="0">
                  <a:latin typeface="Arial Narrow" panose="020B0606020202030204" pitchFamily="34" charset="0"/>
                </a:rPr>
                <a:t>5. Коефіцієнт достатності чистого грошового потоку підприємства.</a:t>
              </a:r>
            </a:p>
            <a:p>
              <a:pPr>
                <a:lnSpc>
                  <a:spcPct val="78000"/>
                </a:lnSpc>
                <a:spcAft>
                  <a:spcPts val="100"/>
                </a:spcAft>
              </a:pPr>
              <a:r>
                <a:rPr lang="uk-UA" b="1" dirty="0">
                  <a:latin typeface="Arial Narrow" panose="020B0606020202030204" pitchFamily="34" charset="0"/>
                </a:rPr>
                <a:t>6. Коефіцієнт рентабельності активів</a:t>
              </a:r>
              <a:r>
                <a:rPr lang="uk-UA" dirty="0">
                  <a:latin typeface="Arial Narrow" panose="020B0606020202030204" pitchFamily="34" charset="0"/>
                </a:rPr>
                <a:t>.</a:t>
              </a:r>
            </a:p>
          </p:txBody>
        </p:sp>
        <p:sp>
          <p:nvSpPr>
            <p:cNvPr id="5" name="Прямокутник 4">
              <a:extLst>
                <a:ext uri="{FF2B5EF4-FFF2-40B4-BE49-F238E27FC236}">
                  <a16:creationId xmlns:a16="http://schemas.microsoft.com/office/drawing/2014/main" id="{7624EB9D-E447-44D2-9C6C-96567DF48896}"/>
                </a:ext>
              </a:extLst>
            </p:cNvPr>
            <p:cNvSpPr/>
            <p:nvPr/>
          </p:nvSpPr>
          <p:spPr>
            <a:xfrm>
              <a:off x="7314923" y="409694"/>
              <a:ext cx="3690434" cy="523220"/>
            </a:xfrm>
            <a:prstGeom prst="rect">
              <a:avLst/>
            </a:prstGeom>
          </p:spPr>
          <p:txBody>
            <a:bodyPr wrap="none">
              <a:spAutoFit/>
            </a:bodyPr>
            <a:lstStyle/>
            <a:p>
              <a:r>
                <a:rPr lang="uk-UA" sz="2800" b="1" dirty="0">
                  <a:latin typeface="Arial Narrow" panose="020B0606020202030204" pitchFamily="34" charset="0"/>
                </a:rPr>
                <a:t>Маркетингова складова</a:t>
              </a:r>
            </a:p>
          </p:txBody>
        </p:sp>
        <p:sp>
          <p:nvSpPr>
            <p:cNvPr id="6" name="Прямокутник 5">
              <a:extLst>
                <a:ext uri="{FF2B5EF4-FFF2-40B4-BE49-F238E27FC236}">
                  <a16:creationId xmlns:a16="http://schemas.microsoft.com/office/drawing/2014/main" id="{5456E0AE-FA95-4757-8E45-807B13D70DD0}"/>
                </a:ext>
              </a:extLst>
            </p:cNvPr>
            <p:cNvSpPr/>
            <p:nvPr/>
          </p:nvSpPr>
          <p:spPr>
            <a:xfrm>
              <a:off x="5862946" y="1010825"/>
              <a:ext cx="6096000" cy="1910779"/>
            </a:xfrm>
            <a:prstGeom prst="rect">
              <a:avLst/>
            </a:prstGeom>
          </p:spPr>
          <p:txBody>
            <a:bodyPr>
              <a:spAutoFit/>
            </a:bodyPr>
            <a:lstStyle/>
            <a:p>
              <a:pPr>
                <a:lnSpc>
                  <a:spcPct val="78000"/>
                </a:lnSpc>
                <a:spcAft>
                  <a:spcPts val="100"/>
                </a:spcAft>
              </a:pPr>
              <a:r>
                <a:rPr lang="uk-UA" b="1" dirty="0">
                  <a:latin typeface="Arial Narrow" panose="020B0606020202030204" pitchFamily="34" charset="0"/>
                </a:rPr>
                <a:t>1. Критичний обсяг реалізації.</a:t>
              </a:r>
            </a:p>
            <a:p>
              <a:pPr>
                <a:lnSpc>
                  <a:spcPct val="78000"/>
                </a:lnSpc>
                <a:spcAft>
                  <a:spcPts val="100"/>
                </a:spcAft>
              </a:pPr>
              <a:r>
                <a:rPr lang="uk-UA" b="1" dirty="0">
                  <a:latin typeface="Arial Narrow" panose="020B0606020202030204" pitchFamily="34" charset="0"/>
                </a:rPr>
                <a:t>2. Коефіцієнт привабливості товару.</a:t>
              </a:r>
            </a:p>
            <a:p>
              <a:pPr>
                <a:lnSpc>
                  <a:spcPct val="78000"/>
                </a:lnSpc>
                <a:spcAft>
                  <a:spcPts val="100"/>
                </a:spcAft>
              </a:pPr>
              <a:r>
                <a:rPr lang="uk-UA" b="1" dirty="0">
                  <a:latin typeface="Arial Narrow" panose="020B0606020202030204" pitchFamily="34" charset="0"/>
                </a:rPr>
                <a:t>3. Комплексний показник виконання договірних зобов'язань.</a:t>
              </a:r>
            </a:p>
            <a:p>
              <a:pPr>
                <a:lnSpc>
                  <a:spcPct val="78000"/>
                </a:lnSpc>
                <a:spcAft>
                  <a:spcPts val="100"/>
                </a:spcAft>
              </a:pPr>
              <a:r>
                <a:rPr lang="uk-UA" b="1" dirty="0">
                  <a:latin typeface="Arial Narrow" panose="020B0606020202030204" pitchFamily="34" charset="0"/>
                </a:rPr>
                <a:t>4. Коефіцієнт рентабельності каналу розподілу.</a:t>
              </a:r>
            </a:p>
            <a:p>
              <a:pPr>
                <a:lnSpc>
                  <a:spcPct val="78000"/>
                </a:lnSpc>
                <a:spcAft>
                  <a:spcPts val="100"/>
                </a:spcAft>
              </a:pPr>
              <a:r>
                <a:rPr lang="uk-UA" b="1" dirty="0">
                  <a:latin typeface="Arial Narrow" panose="020B0606020202030204" pitchFamily="34" charset="0"/>
                </a:rPr>
                <a:t>5. Частка ринку.</a:t>
              </a:r>
            </a:p>
            <a:p>
              <a:pPr>
                <a:lnSpc>
                  <a:spcPct val="78000"/>
                </a:lnSpc>
                <a:spcAft>
                  <a:spcPts val="100"/>
                </a:spcAft>
              </a:pPr>
              <a:r>
                <a:rPr lang="uk-UA" b="1" dirty="0">
                  <a:latin typeface="Arial Narrow" panose="020B0606020202030204" pitchFamily="34" charset="0"/>
                </a:rPr>
                <a:t>6. Кількість конкурентів.</a:t>
              </a:r>
            </a:p>
            <a:p>
              <a:pPr>
                <a:lnSpc>
                  <a:spcPct val="78000"/>
                </a:lnSpc>
                <a:spcAft>
                  <a:spcPts val="100"/>
                </a:spcAft>
              </a:pPr>
              <a:r>
                <a:rPr lang="uk-UA" b="1" dirty="0">
                  <a:latin typeface="Arial Narrow" panose="020B0606020202030204" pitchFamily="34" charset="0"/>
                </a:rPr>
                <a:t>7. Кількість клієнтів.</a:t>
              </a:r>
            </a:p>
            <a:p>
              <a:pPr>
                <a:lnSpc>
                  <a:spcPct val="78000"/>
                </a:lnSpc>
                <a:spcAft>
                  <a:spcPts val="100"/>
                </a:spcAft>
              </a:pPr>
              <a:r>
                <a:rPr lang="uk-UA" b="1" dirty="0">
                  <a:latin typeface="Arial Narrow" panose="020B0606020202030204" pitchFamily="34" charset="0"/>
                </a:rPr>
                <a:t>8. Своєчасність постачання</a:t>
              </a:r>
            </a:p>
          </p:txBody>
        </p:sp>
        <p:sp>
          <p:nvSpPr>
            <p:cNvPr id="7" name="Прямокутник 6">
              <a:extLst>
                <a:ext uri="{FF2B5EF4-FFF2-40B4-BE49-F238E27FC236}">
                  <a16:creationId xmlns:a16="http://schemas.microsoft.com/office/drawing/2014/main" id="{43DD831A-C384-4C42-ADB1-9918E6D96674}"/>
                </a:ext>
              </a:extLst>
            </p:cNvPr>
            <p:cNvSpPr/>
            <p:nvPr/>
          </p:nvSpPr>
          <p:spPr>
            <a:xfrm>
              <a:off x="378219" y="2753925"/>
              <a:ext cx="5293437" cy="492443"/>
            </a:xfrm>
            <a:prstGeom prst="rect">
              <a:avLst/>
            </a:prstGeom>
          </p:spPr>
          <p:txBody>
            <a:bodyPr wrap="none">
              <a:spAutoFit/>
            </a:bodyPr>
            <a:lstStyle/>
            <a:p>
              <a:r>
                <a:rPr lang="uk-UA" sz="2600" b="1" dirty="0">
                  <a:latin typeface="Arial Narrow" panose="020B0606020202030204" pitchFamily="34" charset="0"/>
                </a:rPr>
                <a:t>Складова внутрішніх бізнес-процесів</a:t>
              </a:r>
            </a:p>
          </p:txBody>
        </p:sp>
        <p:sp>
          <p:nvSpPr>
            <p:cNvPr id="8" name="Прямокутник 7">
              <a:extLst>
                <a:ext uri="{FF2B5EF4-FFF2-40B4-BE49-F238E27FC236}">
                  <a16:creationId xmlns:a16="http://schemas.microsoft.com/office/drawing/2014/main" id="{42049D8C-3B78-4BAB-95DF-62D2B93A4683}"/>
                </a:ext>
              </a:extLst>
            </p:cNvPr>
            <p:cNvSpPr/>
            <p:nvPr/>
          </p:nvSpPr>
          <p:spPr>
            <a:xfrm>
              <a:off x="233054" y="3277145"/>
              <a:ext cx="5629892" cy="2832699"/>
            </a:xfrm>
            <a:prstGeom prst="rect">
              <a:avLst/>
            </a:prstGeom>
          </p:spPr>
          <p:txBody>
            <a:bodyPr wrap="square">
              <a:spAutoFit/>
            </a:bodyPr>
            <a:lstStyle/>
            <a:p>
              <a:pPr>
                <a:lnSpc>
                  <a:spcPct val="87000"/>
                </a:lnSpc>
                <a:spcAft>
                  <a:spcPts val="100"/>
                </a:spcAft>
              </a:pPr>
              <a:r>
                <a:rPr lang="uk-UA" b="1" dirty="0">
                  <a:latin typeface="Arial Narrow" panose="020B0606020202030204" pitchFamily="34" charset="0"/>
                </a:rPr>
                <a:t>1. Коефіцієнт рентабельності продукції.</a:t>
              </a:r>
            </a:p>
            <a:p>
              <a:pPr>
                <a:lnSpc>
                  <a:spcPct val="87000"/>
                </a:lnSpc>
                <a:spcAft>
                  <a:spcPts val="100"/>
                </a:spcAft>
              </a:pPr>
              <a:r>
                <a:rPr lang="uk-UA" b="1" dirty="0">
                  <a:latin typeface="Arial Narrow" panose="020B0606020202030204" pitchFamily="34" charset="0"/>
                </a:rPr>
                <a:t>2. Рентабельність основних засобів.</a:t>
              </a:r>
            </a:p>
            <a:p>
              <a:pPr>
                <a:lnSpc>
                  <a:spcPct val="87000"/>
                </a:lnSpc>
                <a:spcAft>
                  <a:spcPts val="100"/>
                </a:spcAft>
              </a:pPr>
              <a:r>
                <a:rPr lang="uk-UA" b="1" dirty="0">
                  <a:latin typeface="Arial Narrow" panose="020B0606020202030204" pitchFamily="34" charset="0"/>
                </a:rPr>
                <a:t>3. Виробнича потужність.</a:t>
              </a:r>
            </a:p>
            <a:p>
              <a:pPr>
                <a:lnSpc>
                  <a:spcPct val="87000"/>
                </a:lnSpc>
                <a:spcAft>
                  <a:spcPts val="100"/>
                </a:spcAft>
              </a:pPr>
              <a:r>
                <a:rPr lang="uk-UA" b="1" dirty="0">
                  <a:latin typeface="Arial Narrow" panose="020B0606020202030204" pitchFamily="34" charset="0"/>
                </a:rPr>
                <a:t>4. Коефіцієнт ритмічності.</a:t>
              </a:r>
            </a:p>
            <a:p>
              <a:pPr>
                <a:lnSpc>
                  <a:spcPct val="87000"/>
                </a:lnSpc>
                <a:spcAft>
                  <a:spcPts val="100"/>
                </a:spcAft>
              </a:pPr>
              <a:r>
                <a:rPr lang="uk-UA" b="1" dirty="0">
                  <a:latin typeface="Arial Narrow" panose="020B0606020202030204" pitchFamily="34" charset="0"/>
                </a:rPr>
                <a:t>5. Забезпеченість підприємства трудовими ресурсами та ефективність їх використання.</a:t>
              </a:r>
            </a:p>
            <a:p>
              <a:pPr>
                <a:lnSpc>
                  <a:spcPct val="87000"/>
                </a:lnSpc>
                <a:spcAft>
                  <a:spcPts val="100"/>
                </a:spcAft>
              </a:pPr>
              <a:r>
                <a:rPr lang="uk-UA" b="1" dirty="0">
                  <a:latin typeface="Arial Narrow" panose="020B0606020202030204" pitchFamily="34" charset="0"/>
                </a:rPr>
                <a:t>6. Забезпеченість підприємства основними виробничими засобами та ефективність їх використання.</a:t>
              </a:r>
            </a:p>
            <a:p>
              <a:pPr>
                <a:lnSpc>
                  <a:spcPct val="87000"/>
                </a:lnSpc>
                <a:spcAft>
                  <a:spcPts val="100"/>
                </a:spcAft>
              </a:pPr>
              <a:r>
                <a:rPr lang="uk-UA" b="1" dirty="0">
                  <a:latin typeface="Arial Narrow" panose="020B0606020202030204" pitchFamily="34" charset="0"/>
                </a:rPr>
                <a:t>7. Забезпеченість підприємства сировиною і матеріалами та ефективність їх використання.</a:t>
              </a:r>
            </a:p>
            <a:p>
              <a:pPr>
                <a:lnSpc>
                  <a:spcPct val="87000"/>
                </a:lnSpc>
                <a:spcAft>
                  <a:spcPts val="100"/>
                </a:spcAft>
              </a:pPr>
              <a:r>
                <a:rPr lang="uk-UA" b="1" dirty="0">
                  <a:latin typeface="Arial Narrow" panose="020B0606020202030204" pitchFamily="34" charset="0"/>
                </a:rPr>
                <a:t>8. Коефіцієнт придатності основних виробничих засобів.</a:t>
              </a:r>
            </a:p>
          </p:txBody>
        </p:sp>
        <p:sp>
          <p:nvSpPr>
            <p:cNvPr id="9" name="Прямокутник 8">
              <a:extLst>
                <a:ext uri="{FF2B5EF4-FFF2-40B4-BE49-F238E27FC236}">
                  <a16:creationId xmlns:a16="http://schemas.microsoft.com/office/drawing/2014/main" id="{6321E021-2D50-4103-BD8B-CC41BEB1AE03}"/>
                </a:ext>
              </a:extLst>
            </p:cNvPr>
            <p:cNvSpPr/>
            <p:nvPr/>
          </p:nvSpPr>
          <p:spPr>
            <a:xfrm>
              <a:off x="5862946" y="3151586"/>
              <a:ext cx="5439310" cy="492443"/>
            </a:xfrm>
            <a:prstGeom prst="rect">
              <a:avLst/>
            </a:prstGeom>
          </p:spPr>
          <p:txBody>
            <a:bodyPr wrap="none">
              <a:spAutoFit/>
            </a:bodyPr>
            <a:lstStyle/>
            <a:p>
              <a:r>
                <a:rPr lang="uk-UA" sz="2600" b="1" dirty="0">
                  <a:latin typeface="Arial Narrow" panose="020B0606020202030204" pitchFamily="34" charset="0"/>
                </a:rPr>
                <a:t>Складова якості та розвитку персонал</a:t>
              </a:r>
            </a:p>
          </p:txBody>
        </p:sp>
        <p:sp>
          <p:nvSpPr>
            <p:cNvPr id="10" name="Прямокутник 9">
              <a:extLst>
                <a:ext uri="{FF2B5EF4-FFF2-40B4-BE49-F238E27FC236}">
                  <a16:creationId xmlns:a16="http://schemas.microsoft.com/office/drawing/2014/main" id="{66873CED-5232-465F-BF4B-491565588F05}"/>
                </a:ext>
              </a:extLst>
            </p:cNvPr>
            <p:cNvSpPr/>
            <p:nvPr/>
          </p:nvSpPr>
          <p:spPr>
            <a:xfrm>
              <a:off x="5932913" y="3711755"/>
              <a:ext cx="5369343" cy="1602233"/>
            </a:xfrm>
            <a:prstGeom prst="rect">
              <a:avLst/>
            </a:prstGeom>
          </p:spPr>
          <p:txBody>
            <a:bodyPr wrap="square">
              <a:spAutoFit/>
            </a:bodyPr>
            <a:lstStyle/>
            <a:p>
              <a:pPr>
                <a:lnSpc>
                  <a:spcPct val="87000"/>
                </a:lnSpc>
                <a:spcAft>
                  <a:spcPts val="100"/>
                </a:spcAft>
              </a:pPr>
              <a:r>
                <a:rPr lang="uk-UA" b="1" dirty="0">
                  <a:latin typeface="Arial Narrow" panose="020B0606020202030204" pitchFamily="34" charset="0"/>
                </a:rPr>
                <a:t>1. Коефіцієнт плинності робочої сили.</a:t>
              </a:r>
            </a:p>
            <a:p>
              <a:pPr>
                <a:lnSpc>
                  <a:spcPct val="87000"/>
                </a:lnSpc>
                <a:spcAft>
                  <a:spcPts val="100"/>
                </a:spcAft>
              </a:pPr>
              <a:r>
                <a:rPr lang="uk-UA" b="1" dirty="0">
                  <a:latin typeface="Arial Narrow" panose="020B0606020202030204" pitchFamily="34" charset="0"/>
                </a:rPr>
                <a:t>2. Продуктивність праці.</a:t>
              </a:r>
            </a:p>
            <a:p>
              <a:pPr>
                <a:lnSpc>
                  <a:spcPct val="87000"/>
                </a:lnSpc>
                <a:spcAft>
                  <a:spcPts val="100"/>
                </a:spcAft>
              </a:pPr>
              <a:r>
                <a:rPr lang="uk-UA" b="1" dirty="0">
                  <a:latin typeface="Arial Narrow" panose="020B0606020202030204" pitchFamily="34" charset="0"/>
                </a:rPr>
                <a:t>3. Коефіцієнт стабільності кадрів.</a:t>
              </a:r>
            </a:p>
            <a:p>
              <a:pPr>
                <a:lnSpc>
                  <a:spcPct val="87000"/>
                </a:lnSpc>
                <a:spcAft>
                  <a:spcPts val="100"/>
                </a:spcAft>
              </a:pPr>
              <a:r>
                <a:rPr lang="uk-UA" b="1" dirty="0">
                  <a:latin typeface="Arial Narrow" panose="020B0606020202030204" pitchFamily="34" charset="0"/>
                </a:rPr>
                <a:t>4. Коефіцієнт забезпеченості кадрами.</a:t>
              </a:r>
            </a:p>
            <a:p>
              <a:pPr>
                <a:lnSpc>
                  <a:spcPct val="87000"/>
                </a:lnSpc>
                <a:spcAft>
                  <a:spcPts val="100"/>
                </a:spcAft>
              </a:pPr>
              <a:r>
                <a:rPr lang="uk-UA" b="1" dirty="0">
                  <a:latin typeface="Arial Narrow" panose="020B0606020202030204" pitchFamily="34" charset="0"/>
                </a:rPr>
                <a:t>5. Коефіцієнт кадрового потенціалу.</a:t>
              </a:r>
            </a:p>
            <a:p>
              <a:pPr>
                <a:lnSpc>
                  <a:spcPct val="87000"/>
                </a:lnSpc>
                <a:spcAft>
                  <a:spcPts val="100"/>
                </a:spcAft>
              </a:pPr>
              <a:r>
                <a:rPr lang="uk-UA" b="1" dirty="0">
                  <a:latin typeface="Arial Narrow" panose="020B0606020202030204" pitchFamily="34" charset="0"/>
                </a:rPr>
                <a:t>6. Коефіцієнт інтелектуального потенціалу.</a:t>
              </a:r>
            </a:p>
          </p:txBody>
        </p:sp>
      </p:grpSp>
      <p:sp>
        <p:nvSpPr>
          <p:cNvPr id="12" name="TextBox 11">
            <a:extLst>
              <a:ext uri="{FF2B5EF4-FFF2-40B4-BE49-F238E27FC236}">
                <a16:creationId xmlns:a16="http://schemas.microsoft.com/office/drawing/2014/main" id="{0BA6FECE-4081-4F2B-AD3D-AEDCFEDD9536}"/>
              </a:ext>
            </a:extLst>
          </p:cNvPr>
          <p:cNvSpPr txBox="1"/>
          <p:nvPr/>
        </p:nvSpPr>
        <p:spPr>
          <a:xfrm>
            <a:off x="11359392" y="225028"/>
            <a:ext cx="599554" cy="369332"/>
          </a:xfrm>
          <a:prstGeom prst="rect">
            <a:avLst/>
          </a:prstGeom>
          <a:noFill/>
        </p:spPr>
        <p:txBody>
          <a:bodyPr wrap="square" rtlCol="0">
            <a:spAutoFit/>
          </a:bodyPr>
          <a:lstStyle/>
          <a:p>
            <a:r>
              <a:rPr lang="uk-UA" dirty="0"/>
              <a:t>114</a:t>
            </a:r>
          </a:p>
        </p:txBody>
      </p:sp>
    </p:spTree>
    <p:extLst>
      <p:ext uri="{BB962C8B-B14F-4D97-AF65-F5344CB8AC3E}">
        <p14:creationId xmlns:p14="http://schemas.microsoft.com/office/powerpoint/2010/main" val="81377482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id="{7978EC71-B27E-4562-8262-661E4CC33957}"/>
              </a:ext>
            </a:extLst>
          </p:cNvPr>
          <p:cNvSpPr/>
          <p:nvPr/>
        </p:nvSpPr>
        <p:spPr>
          <a:xfrm>
            <a:off x="532015" y="462497"/>
            <a:ext cx="10889672" cy="5419432"/>
          </a:xfrm>
          <a:prstGeom prst="rect">
            <a:avLst/>
          </a:prstGeom>
        </p:spPr>
        <p:txBody>
          <a:bodyPr wrap="square">
            <a:spAutoFit/>
          </a:bodyPr>
          <a:lstStyle/>
          <a:p>
            <a:pPr algn="ctr">
              <a:lnSpc>
                <a:spcPct val="89000"/>
              </a:lnSpc>
              <a:spcAft>
                <a:spcPts val="2400"/>
              </a:spcAft>
            </a:pPr>
            <a:r>
              <a:rPr lang="uk-UA" sz="3200" b="1" dirty="0">
                <a:latin typeface="Arial Narrow" panose="020B0606020202030204" pitchFamily="34" charset="0"/>
              </a:rPr>
              <a:t>Впровадження системи стратегічного фінансового контролінгу актуальне при виникненні таких проблем:</a:t>
            </a:r>
          </a:p>
          <a:p>
            <a:pPr>
              <a:lnSpc>
                <a:spcPct val="89000"/>
              </a:lnSpc>
              <a:spcAft>
                <a:spcPts val="600"/>
              </a:spcAft>
            </a:pPr>
            <a:r>
              <a:rPr lang="uk-UA" sz="2800" b="1" dirty="0">
                <a:latin typeface="Arial Narrow" panose="020B0606020202030204" pitchFamily="34" charset="0"/>
              </a:rPr>
              <a:t>1) зниження керованості компанією (особливо гостро може відчуватися в холдингах при значній географічній віддаленості підприємств);</a:t>
            </a:r>
          </a:p>
          <a:p>
            <a:pPr>
              <a:lnSpc>
                <a:spcPct val="89000"/>
              </a:lnSpc>
              <a:spcAft>
                <a:spcPts val="600"/>
              </a:spcAft>
            </a:pPr>
            <a:r>
              <a:rPr lang="uk-UA" sz="2800" b="1" dirty="0">
                <a:latin typeface="Arial Narrow" panose="020B0606020202030204" pitchFamily="34" charset="0"/>
              </a:rPr>
              <a:t>2) постійне відхилення від прийнятої стратегії, отримання результату, відсуває досягнення цілей на невизначений час;</a:t>
            </a:r>
          </a:p>
          <a:p>
            <a:pPr>
              <a:lnSpc>
                <a:spcPct val="89000"/>
              </a:lnSpc>
              <a:spcAft>
                <a:spcPts val="600"/>
              </a:spcAft>
            </a:pPr>
            <a:r>
              <a:rPr lang="uk-UA" sz="2800" b="1" dirty="0">
                <a:latin typeface="Arial Narrow" panose="020B0606020202030204" pitchFamily="34" charset="0"/>
              </a:rPr>
              <a:t>3) реалізація нерелевантних, занадто ризикованих інвестиційних проектів, що відволікають грошові кошти від більш стратегічно значимих проектів;</a:t>
            </a:r>
          </a:p>
          <a:p>
            <a:pPr>
              <a:lnSpc>
                <a:spcPct val="89000"/>
              </a:lnSpc>
              <a:spcAft>
                <a:spcPts val="600"/>
              </a:spcAft>
            </a:pPr>
            <a:r>
              <a:rPr lang="uk-UA" sz="2800" b="1" dirty="0">
                <a:latin typeface="Arial Narrow" panose="020B0606020202030204" pitchFamily="34" charset="0"/>
              </a:rPr>
              <a:t>4) слабка контрольованість фінансових потоків, невиконання бюджетів;</a:t>
            </a:r>
          </a:p>
          <a:p>
            <a:pPr>
              <a:lnSpc>
                <a:spcPct val="89000"/>
              </a:lnSpc>
              <a:spcAft>
                <a:spcPts val="600"/>
              </a:spcAft>
            </a:pPr>
            <a:r>
              <a:rPr lang="uk-UA" sz="2800" b="1" dirty="0">
                <a:latin typeface="Arial Narrow" panose="020B0606020202030204" pitchFamily="34" charset="0"/>
              </a:rPr>
              <a:t>5) збільшення операційного ризику (розрахувати досить складно при відсутності явних втрат, але можна провести якісний аналіз).</a:t>
            </a:r>
          </a:p>
        </p:txBody>
      </p:sp>
      <p:sp>
        <p:nvSpPr>
          <p:cNvPr id="3" name="TextBox 2">
            <a:extLst>
              <a:ext uri="{FF2B5EF4-FFF2-40B4-BE49-F238E27FC236}">
                <a16:creationId xmlns:a16="http://schemas.microsoft.com/office/drawing/2014/main" id="{6AFE8A1E-2058-4655-BB19-221C27706872}"/>
              </a:ext>
            </a:extLst>
          </p:cNvPr>
          <p:cNvSpPr txBox="1"/>
          <p:nvPr/>
        </p:nvSpPr>
        <p:spPr>
          <a:xfrm>
            <a:off x="11421687" y="209244"/>
            <a:ext cx="599554" cy="369332"/>
          </a:xfrm>
          <a:prstGeom prst="rect">
            <a:avLst/>
          </a:prstGeom>
          <a:noFill/>
        </p:spPr>
        <p:txBody>
          <a:bodyPr wrap="square" rtlCol="0">
            <a:spAutoFit/>
          </a:bodyPr>
          <a:lstStyle/>
          <a:p>
            <a:r>
              <a:rPr lang="uk-UA" dirty="0"/>
              <a:t>115</a:t>
            </a:r>
          </a:p>
        </p:txBody>
      </p:sp>
    </p:spTree>
    <p:extLst>
      <p:ext uri="{BB962C8B-B14F-4D97-AF65-F5344CB8AC3E}">
        <p14:creationId xmlns:p14="http://schemas.microsoft.com/office/powerpoint/2010/main" val="342917015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id="{FC6D42C0-34BB-49B2-B472-218C6FE6CF99}"/>
              </a:ext>
            </a:extLst>
          </p:cNvPr>
          <p:cNvSpPr/>
          <p:nvPr/>
        </p:nvSpPr>
        <p:spPr>
          <a:xfrm>
            <a:off x="1221216" y="703444"/>
            <a:ext cx="10077406" cy="1270476"/>
          </a:xfrm>
          <a:prstGeom prst="rect">
            <a:avLst/>
          </a:prstGeom>
          <a:solidFill>
            <a:schemeClr val="bg1">
              <a:lumMod val="95000"/>
            </a:schemeClr>
          </a:solidFill>
        </p:spPr>
        <p:txBody>
          <a:bodyPr wrap="square">
            <a:spAutoFit/>
          </a:bodyPr>
          <a:lstStyle/>
          <a:p>
            <a:pPr algn="ctr">
              <a:lnSpc>
                <a:spcPct val="87000"/>
              </a:lnSpc>
            </a:pPr>
            <a:r>
              <a:rPr lang="uk-UA" sz="4400" b="1" dirty="0">
                <a:solidFill>
                  <a:srgbClr val="008000"/>
                </a:solidFill>
                <a:latin typeface="Arial Narrow" panose="020B0606020202030204" pitchFamily="34" charset="0"/>
              </a:rPr>
              <a:t>2  Інструменти стратегічного фінансового контролінгу </a:t>
            </a:r>
          </a:p>
        </p:txBody>
      </p:sp>
      <p:sp>
        <p:nvSpPr>
          <p:cNvPr id="3" name="Прямокутник 2">
            <a:extLst>
              <a:ext uri="{FF2B5EF4-FFF2-40B4-BE49-F238E27FC236}">
                <a16:creationId xmlns:a16="http://schemas.microsoft.com/office/drawing/2014/main" id="{FE006770-BF51-484C-B5FF-15FC667D3713}"/>
              </a:ext>
            </a:extLst>
          </p:cNvPr>
          <p:cNvSpPr/>
          <p:nvPr/>
        </p:nvSpPr>
        <p:spPr>
          <a:xfrm>
            <a:off x="678712" y="2114544"/>
            <a:ext cx="10834576" cy="584775"/>
          </a:xfrm>
          <a:prstGeom prst="rect">
            <a:avLst/>
          </a:prstGeom>
        </p:spPr>
        <p:txBody>
          <a:bodyPr wrap="square">
            <a:spAutoFit/>
          </a:bodyPr>
          <a:lstStyle/>
          <a:p>
            <a:pPr algn="ctr">
              <a:spcBef>
                <a:spcPts val="600"/>
              </a:spcBef>
            </a:pPr>
            <a:r>
              <a:rPr lang="uk-UA" sz="3200" b="1" dirty="0">
                <a:solidFill>
                  <a:schemeClr val="accent1">
                    <a:lumMod val="75000"/>
                  </a:schemeClr>
                </a:solidFill>
                <a:latin typeface="Arial Narrow" panose="020B0606020202030204" pitchFamily="34" charset="0"/>
              </a:rPr>
              <a:t>До головних інструментів стратегічного контролінгу належать:</a:t>
            </a:r>
          </a:p>
        </p:txBody>
      </p:sp>
      <p:sp>
        <p:nvSpPr>
          <p:cNvPr id="6" name="Місце для вмісту 5">
            <a:extLst>
              <a:ext uri="{FF2B5EF4-FFF2-40B4-BE49-F238E27FC236}">
                <a16:creationId xmlns:a16="http://schemas.microsoft.com/office/drawing/2014/main" id="{43778300-13C0-44FD-9AF3-8F4BD1117A49}"/>
              </a:ext>
            </a:extLst>
          </p:cNvPr>
          <p:cNvSpPr>
            <a:spLocks noGrp="1"/>
          </p:cNvSpPr>
          <p:nvPr>
            <p:ph sz="half" idx="2"/>
          </p:nvPr>
        </p:nvSpPr>
        <p:spPr>
          <a:xfrm>
            <a:off x="5221091" y="2980568"/>
            <a:ext cx="6535479" cy="2693045"/>
          </a:xfrm>
        </p:spPr>
        <p:txBody>
          <a:bodyPr>
            <a:noAutofit/>
          </a:bodyPr>
          <a:lstStyle/>
          <a:p>
            <a:pPr marL="0" indent="0">
              <a:lnSpc>
                <a:spcPct val="100000"/>
              </a:lnSpc>
              <a:spcBef>
                <a:spcPts val="600"/>
              </a:spcBef>
              <a:buNone/>
            </a:pPr>
            <a:r>
              <a:rPr lang="uk-UA" sz="2400" b="1" dirty="0">
                <a:latin typeface="Arial Narrow" panose="020B0606020202030204" pitchFamily="34" charset="0"/>
              </a:rPr>
              <a:t>-   розробка сценаріїв;</a:t>
            </a:r>
          </a:p>
          <a:p>
            <a:pPr marL="0" indent="0">
              <a:lnSpc>
                <a:spcPct val="100000"/>
              </a:lnSpc>
              <a:spcBef>
                <a:spcPts val="600"/>
              </a:spcBef>
              <a:buNone/>
            </a:pPr>
            <a:r>
              <a:rPr lang="uk-UA" sz="2400" b="1" dirty="0">
                <a:latin typeface="Arial Narrow" panose="020B0606020202030204" pitchFamily="34" charset="0"/>
              </a:rPr>
              <a:t>-   портфельний аналіз;</a:t>
            </a:r>
          </a:p>
          <a:p>
            <a:pPr marL="0" indent="0">
              <a:lnSpc>
                <a:spcPct val="100000"/>
              </a:lnSpc>
              <a:spcBef>
                <a:spcPts val="600"/>
              </a:spcBef>
              <a:buNone/>
            </a:pPr>
            <a:r>
              <a:rPr lang="uk-UA" sz="2400" b="1" dirty="0">
                <a:latin typeface="Arial Narrow" panose="020B0606020202030204" pitchFamily="34" charset="0"/>
              </a:rPr>
              <a:t>-   опитування (анкетування);</a:t>
            </a:r>
          </a:p>
          <a:p>
            <a:pPr marL="0" indent="0">
              <a:lnSpc>
                <a:spcPct val="100000"/>
              </a:lnSpc>
              <a:spcBef>
                <a:spcPts val="600"/>
              </a:spcBef>
              <a:buNone/>
            </a:pPr>
            <a:r>
              <a:rPr lang="uk-UA" sz="2400" b="1" dirty="0">
                <a:latin typeface="Arial Narrow" panose="020B0606020202030204" pitchFamily="34" charset="0"/>
              </a:rPr>
              <a:t>-   СОФТ-аналіз (аналіз сильних та слабких місць);</a:t>
            </a:r>
          </a:p>
          <a:p>
            <a:pPr marL="0" indent="0">
              <a:lnSpc>
                <a:spcPct val="100000"/>
              </a:lnSpc>
              <a:spcBef>
                <a:spcPts val="600"/>
              </a:spcBef>
              <a:buNone/>
            </a:pPr>
            <a:r>
              <a:rPr lang="uk-UA" sz="2400" b="1" dirty="0">
                <a:latin typeface="Arial Narrow" panose="020B0606020202030204" pitchFamily="34" charset="0"/>
              </a:rPr>
              <a:t>-   АВС-аналіз;</a:t>
            </a:r>
          </a:p>
          <a:p>
            <a:pPr marL="0" indent="0">
              <a:lnSpc>
                <a:spcPct val="100000"/>
              </a:lnSpc>
              <a:spcBef>
                <a:spcPts val="600"/>
              </a:spcBef>
              <a:buNone/>
            </a:pPr>
            <a:r>
              <a:rPr lang="uk-UA" sz="2400" b="1" dirty="0">
                <a:latin typeface="Arial Narrow" panose="020B0606020202030204" pitchFamily="34" charset="0"/>
              </a:rPr>
              <a:t>-   Нуль-базис бюджетування.</a:t>
            </a:r>
          </a:p>
        </p:txBody>
      </p:sp>
      <p:sp>
        <p:nvSpPr>
          <p:cNvPr id="9" name="Прямокутник 8">
            <a:extLst>
              <a:ext uri="{FF2B5EF4-FFF2-40B4-BE49-F238E27FC236}">
                <a16:creationId xmlns:a16="http://schemas.microsoft.com/office/drawing/2014/main" id="{4F9AEDD3-9A67-4A29-B5BF-23BFEE2911AD}"/>
              </a:ext>
            </a:extLst>
          </p:cNvPr>
          <p:cNvSpPr/>
          <p:nvPr/>
        </p:nvSpPr>
        <p:spPr>
          <a:xfrm>
            <a:off x="953385" y="2980568"/>
            <a:ext cx="6096000" cy="2693045"/>
          </a:xfrm>
          <a:prstGeom prst="rect">
            <a:avLst/>
          </a:prstGeom>
        </p:spPr>
        <p:txBody>
          <a:bodyPr>
            <a:spAutoFit/>
          </a:bodyPr>
          <a:lstStyle/>
          <a:p>
            <a:pPr>
              <a:spcBef>
                <a:spcPts val="600"/>
              </a:spcBef>
            </a:pPr>
            <a:r>
              <a:rPr lang="uk-UA" sz="2400" b="1" dirty="0">
                <a:latin typeface="Arial Narrow" panose="020B0606020202030204" pitchFamily="34" charset="0"/>
              </a:rPr>
              <a:t>-   бенчмаркінг;</a:t>
            </a:r>
          </a:p>
          <a:p>
            <a:pPr>
              <a:spcBef>
                <a:spcPts val="600"/>
              </a:spcBef>
            </a:pPr>
            <a:r>
              <a:rPr lang="uk-UA" sz="2400" b="1" dirty="0">
                <a:latin typeface="Arial Narrow" panose="020B0606020202030204" pitchFamily="34" charset="0"/>
              </a:rPr>
              <a:t>-   вартісний аналіз;</a:t>
            </a:r>
          </a:p>
          <a:p>
            <a:pPr>
              <a:spcBef>
                <a:spcPts val="600"/>
              </a:spcBef>
            </a:pPr>
            <a:r>
              <a:rPr lang="uk-UA" sz="2400" b="1" dirty="0">
                <a:latin typeface="Arial Narrow" panose="020B0606020202030204" pitchFamily="34" charset="0"/>
              </a:rPr>
              <a:t>-   факторний аналіз відхилень;</a:t>
            </a:r>
          </a:p>
          <a:p>
            <a:pPr>
              <a:spcBef>
                <a:spcPts val="600"/>
              </a:spcBef>
            </a:pPr>
            <a:r>
              <a:rPr lang="uk-UA" sz="2400" b="1" dirty="0">
                <a:latin typeface="Arial Narrow" panose="020B0606020202030204" pitchFamily="34" charset="0"/>
              </a:rPr>
              <a:t>-   аналіз потенціалу;</a:t>
            </a:r>
          </a:p>
          <a:p>
            <a:pPr>
              <a:spcBef>
                <a:spcPts val="600"/>
              </a:spcBef>
            </a:pPr>
            <a:r>
              <a:rPr lang="uk-UA" sz="2400" b="1" dirty="0">
                <a:latin typeface="Arial Narrow" panose="020B0606020202030204" pitchFamily="34" charset="0"/>
              </a:rPr>
              <a:t>-   крива досвіду;</a:t>
            </a:r>
          </a:p>
          <a:p>
            <a:pPr>
              <a:spcBef>
                <a:spcPts val="600"/>
              </a:spcBef>
            </a:pPr>
            <a:r>
              <a:rPr lang="uk-UA" sz="2400" b="1" dirty="0">
                <a:latin typeface="Arial Narrow" panose="020B0606020202030204" pitchFamily="34" charset="0"/>
              </a:rPr>
              <a:t>-   стратегічні розриви;</a:t>
            </a:r>
          </a:p>
        </p:txBody>
      </p:sp>
      <p:sp>
        <p:nvSpPr>
          <p:cNvPr id="7" name="TextBox 6">
            <a:extLst>
              <a:ext uri="{FF2B5EF4-FFF2-40B4-BE49-F238E27FC236}">
                <a16:creationId xmlns:a16="http://schemas.microsoft.com/office/drawing/2014/main" id="{02DE6949-4ACD-4157-A889-FE56C78C0F15}"/>
              </a:ext>
            </a:extLst>
          </p:cNvPr>
          <p:cNvSpPr txBox="1"/>
          <p:nvPr/>
        </p:nvSpPr>
        <p:spPr>
          <a:xfrm>
            <a:off x="11549274" y="217381"/>
            <a:ext cx="599554" cy="369332"/>
          </a:xfrm>
          <a:prstGeom prst="rect">
            <a:avLst/>
          </a:prstGeom>
          <a:noFill/>
        </p:spPr>
        <p:txBody>
          <a:bodyPr wrap="square" rtlCol="0">
            <a:spAutoFit/>
          </a:bodyPr>
          <a:lstStyle/>
          <a:p>
            <a:r>
              <a:rPr lang="uk-UA" dirty="0"/>
              <a:t>116</a:t>
            </a:r>
          </a:p>
        </p:txBody>
      </p:sp>
    </p:spTree>
    <p:extLst>
      <p:ext uri="{BB962C8B-B14F-4D97-AF65-F5344CB8AC3E}">
        <p14:creationId xmlns:p14="http://schemas.microsoft.com/office/powerpoint/2010/main" val="332631537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Групувати 6">
            <a:extLst>
              <a:ext uri="{FF2B5EF4-FFF2-40B4-BE49-F238E27FC236}">
                <a16:creationId xmlns:a16="http://schemas.microsoft.com/office/drawing/2014/main" id="{E51B9869-6EF4-4588-A35C-A971CE77742E}"/>
              </a:ext>
            </a:extLst>
          </p:cNvPr>
          <p:cNvGrpSpPr/>
          <p:nvPr/>
        </p:nvGrpSpPr>
        <p:grpSpPr>
          <a:xfrm>
            <a:off x="846083" y="561652"/>
            <a:ext cx="10999075" cy="5336939"/>
            <a:chOff x="846083" y="561652"/>
            <a:chExt cx="10999075" cy="5336939"/>
          </a:xfrm>
        </p:grpSpPr>
        <p:sp>
          <p:nvSpPr>
            <p:cNvPr id="3" name="Прямокутник 2">
              <a:extLst>
                <a:ext uri="{FF2B5EF4-FFF2-40B4-BE49-F238E27FC236}">
                  <a16:creationId xmlns:a16="http://schemas.microsoft.com/office/drawing/2014/main" id="{AB198575-3DD9-4484-80BC-65877D180C1E}"/>
                </a:ext>
              </a:extLst>
            </p:cNvPr>
            <p:cNvSpPr/>
            <p:nvPr/>
          </p:nvSpPr>
          <p:spPr>
            <a:xfrm>
              <a:off x="846083" y="561652"/>
              <a:ext cx="10757338" cy="2020297"/>
            </a:xfrm>
            <a:prstGeom prst="rect">
              <a:avLst/>
            </a:prstGeom>
          </p:spPr>
          <p:txBody>
            <a:bodyPr wrap="square">
              <a:spAutoFit/>
            </a:bodyPr>
            <a:lstStyle/>
            <a:p>
              <a:pPr>
                <a:lnSpc>
                  <a:spcPct val="87000"/>
                </a:lnSpc>
                <a:spcAft>
                  <a:spcPts val="800"/>
                </a:spcAft>
              </a:pPr>
              <a:r>
                <a:rPr lang="uk-UA" sz="3600" b="1" dirty="0">
                  <a:solidFill>
                    <a:srgbClr val="990033"/>
                  </a:solidFill>
                  <a:latin typeface="Arial Narrow" panose="020B0606020202030204" pitchFamily="34" charset="0"/>
                </a:rPr>
                <a:t>Бенчмаркінг </a:t>
              </a:r>
              <a:r>
                <a:rPr lang="uk-UA" sz="3600" b="1" dirty="0">
                  <a:latin typeface="Arial Narrow" panose="020B0606020202030204" pitchFamily="34" charset="0"/>
                </a:rPr>
                <a:t>– систематична діяльність, яка спрямована на пошук, оцінку, навчання на кращих прикладах, незалежно від їх розміру, виду власності, розташування чи сфери діяльності.</a:t>
              </a:r>
            </a:p>
          </p:txBody>
        </p:sp>
        <p:pic>
          <p:nvPicPr>
            <p:cNvPr id="5" name="Рисунок 4">
              <a:extLst>
                <a:ext uri="{FF2B5EF4-FFF2-40B4-BE49-F238E27FC236}">
                  <a16:creationId xmlns:a16="http://schemas.microsoft.com/office/drawing/2014/main" id="{C8C90C4E-FF94-4167-85E5-CBB81859CAA9}"/>
                </a:ext>
              </a:extLst>
            </p:cNvPr>
            <p:cNvPicPr>
              <a:picLocks noChangeAspect="1"/>
            </p:cNvPicPr>
            <p:nvPr/>
          </p:nvPicPr>
          <p:blipFill>
            <a:blip r:embed="rId2"/>
            <a:stretch>
              <a:fillRect/>
            </a:stretch>
          </p:blipFill>
          <p:spPr>
            <a:xfrm>
              <a:off x="7514897" y="2944533"/>
              <a:ext cx="4330261" cy="2954058"/>
            </a:xfrm>
            <a:prstGeom prst="rect">
              <a:avLst/>
            </a:prstGeom>
            <a:effectLst>
              <a:softEdge rad="127000"/>
            </a:effectLst>
          </p:spPr>
        </p:pic>
        <p:sp>
          <p:nvSpPr>
            <p:cNvPr id="6" name="Прямокутник 5">
              <a:extLst>
                <a:ext uri="{FF2B5EF4-FFF2-40B4-BE49-F238E27FC236}">
                  <a16:creationId xmlns:a16="http://schemas.microsoft.com/office/drawing/2014/main" id="{A6AF288D-C33E-4498-B77F-982F092AEB2A}"/>
                </a:ext>
              </a:extLst>
            </p:cNvPr>
            <p:cNvSpPr/>
            <p:nvPr/>
          </p:nvSpPr>
          <p:spPr>
            <a:xfrm>
              <a:off x="1397876" y="2944533"/>
              <a:ext cx="6022428" cy="2663037"/>
            </a:xfrm>
            <a:prstGeom prst="rect">
              <a:avLst/>
            </a:prstGeom>
          </p:spPr>
          <p:txBody>
            <a:bodyPr wrap="square">
              <a:spAutoFit/>
            </a:bodyPr>
            <a:lstStyle/>
            <a:p>
              <a:pPr>
                <a:lnSpc>
                  <a:spcPct val="87000"/>
                </a:lnSpc>
              </a:pPr>
              <a:r>
                <a:rPr lang="uk-UA" sz="3200" b="1" dirty="0">
                  <a:latin typeface="Arial Narrow" panose="020B0606020202030204" pitchFamily="34" charset="0"/>
                </a:rPr>
                <a:t>Основна мета бенчмаркінгу полягає в тому, щоб на основі дослідження внутрішнього та зовнішнього середовища встановити вірогідність успіху підприємницької діяльності.</a:t>
              </a:r>
            </a:p>
          </p:txBody>
        </p:sp>
      </p:grpSp>
      <p:sp>
        <p:nvSpPr>
          <p:cNvPr id="8" name="TextBox 7">
            <a:extLst>
              <a:ext uri="{FF2B5EF4-FFF2-40B4-BE49-F238E27FC236}">
                <a16:creationId xmlns:a16="http://schemas.microsoft.com/office/drawing/2014/main" id="{8C4C1DC3-67DC-46E8-BA8A-E0D2972706DD}"/>
              </a:ext>
            </a:extLst>
          </p:cNvPr>
          <p:cNvSpPr txBox="1"/>
          <p:nvPr/>
        </p:nvSpPr>
        <p:spPr>
          <a:xfrm>
            <a:off x="11264630" y="335704"/>
            <a:ext cx="599554" cy="369332"/>
          </a:xfrm>
          <a:prstGeom prst="rect">
            <a:avLst/>
          </a:prstGeom>
          <a:noFill/>
        </p:spPr>
        <p:txBody>
          <a:bodyPr wrap="square" rtlCol="0">
            <a:spAutoFit/>
          </a:bodyPr>
          <a:lstStyle/>
          <a:p>
            <a:r>
              <a:rPr lang="uk-UA" dirty="0"/>
              <a:t>117</a:t>
            </a:r>
          </a:p>
        </p:txBody>
      </p:sp>
    </p:spTree>
    <p:extLst>
      <p:ext uri="{BB962C8B-B14F-4D97-AF65-F5344CB8AC3E}">
        <p14:creationId xmlns:p14="http://schemas.microsoft.com/office/powerpoint/2010/main" val="329041643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Групувати 10">
            <a:extLst>
              <a:ext uri="{FF2B5EF4-FFF2-40B4-BE49-F238E27FC236}">
                <a16:creationId xmlns:a16="http://schemas.microsoft.com/office/drawing/2014/main" id="{3FECAAC2-5723-45C6-9F04-E2D9797F8E35}"/>
              </a:ext>
            </a:extLst>
          </p:cNvPr>
          <p:cNvGrpSpPr/>
          <p:nvPr/>
        </p:nvGrpSpPr>
        <p:grpSpPr>
          <a:xfrm>
            <a:off x="115614" y="168751"/>
            <a:ext cx="11750565" cy="5970183"/>
            <a:chOff x="115614" y="168751"/>
            <a:chExt cx="11750565" cy="5970183"/>
          </a:xfrm>
        </p:grpSpPr>
        <p:grpSp>
          <p:nvGrpSpPr>
            <p:cNvPr id="8" name="Групувати 7">
              <a:extLst>
                <a:ext uri="{FF2B5EF4-FFF2-40B4-BE49-F238E27FC236}">
                  <a16:creationId xmlns:a16="http://schemas.microsoft.com/office/drawing/2014/main" id="{491A979C-D466-4FF2-BBC6-9082594FEB0A}"/>
                </a:ext>
              </a:extLst>
            </p:cNvPr>
            <p:cNvGrpSpPr/>
            <p:nvPr/>
          </p:nvGrpSpPr>
          <p:grpSpPr>
            <a:xfrm>
              <a:off x="115614" y="168751"/>
              <a:ext cx="11014841" cy="5328158"/>
              <a:chOff x="115614" y="168751"/>
              <a:chExt cx="11014841" cy="5328158"/>
            </a:xfrm>
          </p:grpSpPr>
          <p:pic>
            <p:nvPicPr>
              <p:cNvPr id="3" name="Рисунок 2">
                <a:extLst>
                  <a:ext uri="{FF2B5EF4-FFF2-40B4-BE49-F238E27FC236}">
                    <a16:creationId xmlns:a16="http://schemas.microsoft.com/office/drawing/2014/main" id="{8532D98A-CF67-41D7-A1DF-F6AB0DC92992}"/>
                  </a:ext>
                </a:extLst>
              </p:cNvPr>
              <p:cNvPicPr>
                <a:picLocks noChangeAspect="1"/>
              </p:cNvPicPr>
              <p:nvPr/>
            </p:nvPicPr>
            <p:blipFill>
              <a:blip r:embed="rId2"/>
              <a:stretch>
                <a:fillRect/>
              </a:stretch>
            </p:blipFill>
            <p:spPr>
              <a:xfrm>
                <a:off x="1597572" y="305972"/>
                <a:ext cx="9532883" cy="5190937"/>
              </a:xfrm>
              <a:prstGeom prst="rect">
                <a:avLst/>
              </a:prstGeom>
            </p:spPr>
          </p:pic>
          <p:sp>
            <p:nvSpPr>
              <p:cNvPr id="7" name="Прямокутник 6">
                <a:extLst>
                  <a:ext uri="{FF2B5EF4-FFF2-40B4-BE49-F238E27FC236}">
                    <a16:creationId xmlns:a16="http://schemas.microsoft.com/office/drawing/2014/main" id="{236A402A-A817-4727-B37E-3BFEA49FA6DF}"/>
                  </a:ext>
                </a:extLst>
              </p:cNvPr>
              <p:cNvSpPr/>
              <p:nvPr/>
            </p:nvSpPr>
            <p:spPr>
              <a:xfrm>
                <a:off x="115614" y="168751"/>
                <a:ext cx="1869887" cy="646331"/>
              </a:xfrm>
              <a:prstGeom prst="rect">
                <a:avLst/>
              </a:prstGeom>
            </p:spPr>
            <p:txBody>
              <a:bodyPr wrap="square">
                <a:spAutoFit/>
              </a:bodyPr>
              <a:lstStyle/>
              <a:p>
                <a:pPr algn="ctr"/>
                <a:r>
                  <a:rPr lang="uk-UA" b="1" dirty="0">
                    <a:solidFill>
                      <a:srgbClr val="B24483"/>
                    </a:solidFill>
                  </a:rPr>
                  <a:t>Приклад бенчмаркінгу</a:t>
                </a:r>
                <a:endParaRPr lang="uk-UA" dirty="0"/>
              </a:p>
            </p:txBody>
          </p:sp>
        </p:grpSp>
        <p:sp>
          <p:nvSpPr>
            <p:cNvPr id="10" name="Прямокутник 9">
              <a:extLst>
                <a:ext uri="{FF2B5EF4-FFF2-40B4-BE49-F238E27FC236}">
                  <a16:creationId xmlns:a16="http://schemas.microsoft.com/office/drawing/2014/main" id="{B271EB9A-41D9-4E8B-B21A-0C560F0ADB67}"/>
                </a:ext>
              </a:extLst>
            </p:cNvPr>
            <p:cNvSpPr/>
            <p:nvPr/>
          </p:nvSpPr>
          <p:spPr>
            <a:xfrm>
              <a:off x="325820" y="5277160"/>
              <a:ext cx="11540359" cy="861774"/>
            </a:xfrm>
            <a:prstGeom prst="rect">
              <a:avLst/>
            </a:prstGeom>
          </p:spPr>
          <p:txBody>
            <a:bodyPr wrap="square">
              <a:spAutoFit/>
            </a:bodyPr>
            <a:lstStyle/>
            <a:p>
              <a:r>
                <a:rPr lang="uk-UA" sz="1400" dirty="0"/>
                <a:t>Джерело: </a:t>
              </a:r>
              <a:r>
                <a:rPr lang="uk-UA" sz="1200" dirty="0"/>
                <a:t>https://www.google.com/url?sa=i&amp;url=https%3A%2F%2Fpidru4niki.com%2F1693080342150%2Fmenedzhment%2Fbenchmarking_ekonomichniy_bezpetsi_pidpriyemstv_konkurentniy_rozvidtsi&amp;psig=AOvVaw2eQVn1bH0guTtzhDokIWaZ&amp;ust=1708784153668000&amp;source=images&amp;cd=vfe&amp;opi=89978449&amp;ved=0CBIQjRxqFwoTCMiz65XTwYQDFQAAAAAdAAAAABAQ</a:t>
              </a:r>
            </a:p>
          </p:txBody>
        </p:sp>
      </p:grpSp>
      <p:sp>
        <p:nvSpPr>
          <p:cNvPr id="9" name="TextBox 8">
            <a:extLst>
              <a:ext uri="{FF2B5EF4-FFF2-40B4-BE49-F238E27FC236}">
                <a16:creationId xmlns:a16="http://schemas.microsoft.com/office/drawing/2014/main" id="{08DE6B52-2C3B-4697-B983-7FEB8BB97DD3}"/>
              </a:ext>
            </a:extLst>
          </p:cNvPr>
          <p:cNvSpPr txBox="1"/>
          <p:nvPr/>
        </p:nvSpPr>
        <p:spPr>
          <a:xfrm>
            <a:off x="11352179" y="261748"/>
            <a:ext cx="599554" cy="369332"/>
          </a:xfrm>
          <a:prstGeom prst="rect">
            <a:avLst/>
          </a:prstGeom>
          <a:noFill/>
        </p:spPr>
        <p:txBody>
          <a:bodyPr wrap="square" rtlCol="0">
            <a:spAutoFit/>
          </a:bodyPr>
          <a:lstStyle/>
          <a:p>
            <a:r>
              <a:rPr lang="uk-UA" dirty="0"/>
              <a:t>118</a:t>
            </a:r>
          </a:p>
        </p:txBody>
      </p:sp>
    </p:spTree>
    <p:extLst>
      <p:ext uri="{BB962C8B-B14F-4D97-AF65-F5344CB8AC3E}">
        <p14:creationId xmlns:p14="http://schemas.microsoft.com/office/powerpoint/2010/main" val="114948663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Групувати 7">
            <a:extLst>
              <a:ext uri="{FF2B5EF4-FFF2-40B4-BE49-F238E27FC236}">
                <a16:creationId xmlns:a16="http://schemas.microsoft.com/office/drawing/2014/main" id="{6A7A8B9B-BCD3-4DF1-B990-5D754ACCA9D5}"/>
              </a:ext>
            </a:extLst>
          </p:cNvPr>
          <p:cNvGrpSpPr/>
          <p:nvPr/>
        </p:nvGrpSpPr>
        <p:grpSpPr>
          <a:xfrm>
            <a:off x="325820" y="210794"/>
            <a:ext cx="11540359" cy="5928140"/>
            <a:chOff x="325820" y="210794"/>
            <a:chExt cx="11540359" cy="5928140"/>
          </a:xfrm>
        </p:grpSpPr>
        <p:grpSp>
          <p:nvGrpSpPr>
            <p:cNvPr id="6" name="Групувати 5">
              <a:extLst>
                <a:ext uri="{FF2B5EF4-FFF2-40B4-BE49-F238E27FC236}">
                  <a16:creationId xmlns:a16="http://schemas.microsoft.com/office/drawing/2014/main" id="{E40AF2CC-975C-499A-B104-B78AF7DDB4CA}"/>
                </a:ext>
              </a:extLst>
            </p:cNvPr>
            <p:cNvGrpSpPr/>
            <p:nvPr/>
          </p:nvGrpSpPr>
          <p:grpSpPr>
            <a:xfrm>
              <a:off x="346841" y="210794"/>
              <a:ext cx="9753601" cy="5254585"/>
              <a:chOff x="346841" y="210794"/>
              <a:chExt cx="9753601" cy="5557318"/>
            </a:xfrm>
          </p:grpSpPr>
          <p:pic>
            <p:nvPicPr>
              <p:cNvPr id="3" name="Рисунок 2">
                <a:extLst>
                  <a:ext uri="{FF2B5EF4-FFF2-40B4-BE49-F238E27FC236}">
                    <a16:creationId xmlns:a16="http://schemas.microsoft.com/office/drawing/2014/main" id="{B27FED3E-96C8-433F-9B69-CEC2D6A2E1F3}"/>
                  </a:ext>
                </a:extLst>
              </p:cNvPr>
              <p:cNvPicPr>
                <a:picLocks noChangeAspect="1"/>
              </p:cNvPicPr>
              <p:nvPr/>
            </p:nvPicPr>
            <p:blipFill>
              <a:blip r:embed="rId2"/>
              <a:stretch>
                <a:fillRect/>
              </a:stretch>
            </p:blipFill>
            <p:spPr>
              <a:xfrm>
                <a:off x="2291255" y="533959"/>
                <a:ext cx="7809187" cy="5234153"/>
              </a:xfrm>
              <a:prstGeom prst="rect">
                <a:avLst/>
              </a:prstGeom>
              <a:effectLst>
                <a:softEdge rad="127000"/>
              </a:effectLst>
            </p:spPr>
          </p:pic>
          <p:sp>
            <p:nvSpPr>
              <p:cNvPr id="5" name="Прямокутник 4">
                <a:extLst>
                  <a:ext uri="{FF2B5EF4-FFF2-40B4-BE49-F238E27FC236}">
                    <a16:creationId xmlns:a16="http://schemas.microsoft.com/office/drawing/2014/main" id="{C2ACE027-E36F-4ECE-B31A-259C0A3F3695}"/>
                  </a:ext>
                </a:extLst>
              </p:cNvPr>
              <p:cNvSpPr/>
              <p:nvPr/>
            </p:nvSpPr>
            <p:spPr>
              <a:xfrm>
                <a:off x="346841" y="210794"/>
                <a:ext cx="1869887" cy="646331"/>
              </a:xfrm>
              <a:prstGeom prst="rect">
                <a:avLst/>
              </a:prstGeom>
            </p:spPr>
            <p:txBody>
              <a:bodyPr wrap="square">
                <a:spAutoFit/>
              </a:bodyPr>
              <a:lstStyle/>
              <a:p>
                <a:pPr algn="ctr"/>
                <a:r>
                  <a:rPr lang="uk-UA" b="1" dirty="0">
                    <a:solidFill>
                      <a:srgbClr val="B24483"/>
                    </a:solidFill>
                  </a:rPr>
                  <a:t>Приклад бенчмаркінгу</a:t>
                </a:r>
                <a:endParaRPr lang="uk-UA" dirty="0"/>
              </a:p>
            </p:txBody>
          </p:sp>
        </p:grpSp>
        <p:sp>
          <p:nvSpPr>
            <p:cNvPr id="7" name="Прямокутник 6">
              <a:extLst>
                <a:ext uri="{FF2B5EF4-FFF2-40B4-BE49-F238E27FC236}">
                  <a16:creationId xmlns:a16="http://schemas.microsoft.com/office/drawing/2014/main" id="{92DEABB3-2DEE-4DB1-955A-4D8BB1A8B240}"/>
                </a:ext>
              </a:extLst>
            </p:cNvPr>
            <p:cNvSpPr/>
            <p:nvPr/>
          </p:nvSpPr>
          <p:spPr>
            <a:xfrm>
              <a:off x="325820" y="5277160"/>
              <a:ext cx="11540359" cy="861774"/>
            </a:xfrm>
            <a:prstGeom prst="rect">
              <a:avLst/>
            </a:prstGeom>
          </p:spPr>
          <p:txBody>
            <a:bodyPr wrap="square">
              <a:spAutoFit/>
            </a:bodyPr>
            <a:lstStyle/>
            <a:p>
              <a:r>
                <a:rPr lang="uk-UA" sz="1400" dirty="0"/>
                <a:t>Джерело: </a:t>
              </a:r>
              <a:r>
                <a:rPr lang="uk-UA" sz="1200" dirty="0"/>
                <a:t>https://www.google.com/url?sa=i&amp;url=https%3A%2F%2Fpidru4niki.com%2F1693080342150%2Fmenedzhment%2Fbenchmarking_ekonomichniy_bezpetsi_pidpriyemstv_konkurentniy_rozvidtsi&amp;psig=AOvVaw2eQVn1bH0guTtzhDokIWaZ&amp;ust=1708784153668000&amp;source=images&amp;cd=vfe&amp;opi=89978449&amp;ved=0CBIQjRxqFwoTCMiz65XTwYQDFQAAAAAdAAAAABAQ</a:t>
              </a:r>
            </a:p>
          </p:txBody>
        </p:sp>
      </p:grpSp>
      <p:sp>
        <p:nvSpPr>
          <p:cNvPr id="9" name="TextBox 8">
            <a:extLst>
              <a:ext uri="{FF2B5EF4-FFF2-40B4-BE49-F238E27FC236}">
                <a16:creationId xmlns:a16="http://schemas.microsoft.com/office/drawing/2014/main" id="{3AAA8C4A-2F3D-4185-95FE-61DFCA153120}"/>
              </a:ext>
            </a:extLst>
          </p:cNvPr>
          <p:cNvSpPr txBox="1"/>
          <p:nvPr/>
        </p:nvSpPr>
        <p:spPr>
          <a:xfrm>
            <a:off x="11342451" y="210794"/>
            <a:ext cx="599554" cy="369332"/>
          </a:xfrm>
          <a:prstGeom prst="rect">
            <a:avLst/>
          </a:prstGeom>
          <a:noFill/>
        </p:spPr>
        <p:txBody>
          <a:bodyPr wrap="square" rtlCol="0">
            <a:spAutoFit/>
          </a:bodyPr>
          <a:lstStyle/>
          <a:p>
            <a:r>
              <a:rPr lang="uk-UA" dirty="0"/>
              <a:t>119</a:t>
            </a:r>
          </a:p>
        </p:txBody>
      </p:sp>
    </p:spTree>
    <p:extLst>
      <p:ext uri="{BB962C8B-B14F-4D97-AF65-F5344CB8AC3E}">
        <p14:creationId xmlns:p14="http://schemas.microsoft.com/office/powerpoint/2010/main" val="17131522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15C0A78-F1EA-4261-855E-50E28DDE19C5}"/>
              </a:ext>
            </a:extLst>
          </p:cNvPr>
          <p:cNvSpPr>
            <a:spLocks noGrp="1"/>
          </p:cNvSpPr>
          <p:nvPr>
            <p:ph type="title"/>
          </p:nvPr>
        </p:nvSpPr>
        <p:spPr>
          <a:xfrm>
            <a:off x="1204496" y="588619"/>
            <a:ext cx="9520158" cy="1049235"/>
          </a:xfrm>
        </p:spPr>
        <p:txBody>
          <a:bodyPr>
            <a:normAutofit/>
          </a:bodyPr>
          <a:lstStyle/>
          <a:p>
            <a:pPr algn="ctr"/>
            <a:r>
              <a:rPr lang="uk-UA" sz="3600" b="1" dirty="0">
                <a:solidFill>
                  <a:srgbClr val="7030A0"/>
                </a:solidFill>
                <a:latin typeface="Bahnschrift SemiBold SemiConden" panose="020B0502040204020203" pitchFamily="34" charset="0"/>
              </a:rPr>
              <a:t>ЗАВДАННЯ ФІНАНСОВОГО КОНТРОЛІНГУ:</a:t>
            </a:r>
          </a:p>
        </p:txBody>
      </p:sp>
      <p:sp>
        <p:nvSpPr>
          <p:cNvPr id="3" name="Місце для вмісту 2">
            <a:extLst>
              <a:ext uri="{FF2B5EF4-FFF2-40B4-BE49-F238E27FC236}">
                <a16:creationId xmlns:a16="http://schemas.microsoft.com/office/drawing/2014/main" id="{AA226B58-0723-4ED7-8CE0-152A26BA787E}"/>
              </a:ext>
            </a:extLst>
          </p:cNvPr>
          <p:cNvSpPr>
            <a:spLocks noGrp="1"/>
          </p:cNvSpPr>
          <p:nvPr>
            <p:ph idx="1"/>
          </p:nvPr>
        </p:nvSpPr>
        <p:spPr>
          <a:xfrm>
            <a:off x="355600" y="1837933"/>
            <a:ext cx="11214100" cy="3826268"/>
          </a:xfrm>
        </p:spPr>
        <p:txBody>
          <a:bodyPr>
            <a:noAutofit/>
          </a:bodyPr>
          <a:lstStyle/>
          <a:p>
            <a:pPr marL="0" indent="0">
              <a:lnSpc>
                <a:spcPct val="89000"/>
              </a:lnSpc>
              <a:spcBef>
                <a:spcPts val="600"/>
              </a:spcBef>
              <a:buNone/>
            </a:pPr>
            <a:r>
              <a:rPr lang="uk-UA" sz="3200" b="1" dirty="0">
                <a:latin typeface="Times New Roman" panose="02020603050405020304" pitchFamily="18" charset="0"/>
                <a:cs typeface="Times New Roman" panose="02020603050405020304" pitchFamily="18" charset="0"/>
              </a:rPr>
              <a:t>♦  </a:t>
            </a:r>
            <a:r>
              <a:rPr lang="uk-UA" sz="3200" b="1" dirty="0">
                <a:latin typeface="Arial Narrow" panose="020B0606020202030204" pitchFamily="34" charset="0"/>
              </a:rPr>
              <a:t>виявлення та ліквідація “</a:t>
            </a:r>
            <a:r>
              <a:rPr lang="uk-UA" sz="3200" b="1" dirty="0">
                <a:solidFill>
                  <a:srgbClr val="7030A0"/>
                </a:solidFill>
                <a:latin typeface="Arial Narrow" panose="020B0606020202030204" pitchFamily="34" charset="0"/>
              </a:rPr>
              <a:t>вузьких місць</a:t>
            </a:r>
            <a:r>
              <a:rPr lang="uk-UA" sz="3200" b="1" dirty="0">
                <a:latin typeface="Arial Narrow" panose="020B0606020202030204" pitchFamily="34" charset="0"/>
              </a:rPr>
              <a:t>” на підприємстві;</a:t>
            </a:r>
          </a:p>
          <a:p>
            <a:pPr marL="0" indent="0">
              <a:lnSpc>
                <a:spcPct val="89000"/>
              </a:lnSpc>
              <a:spcBef>
                <a:spcPts val="600"/>
              </a:spcBef>
              <a:buNone/>
            </a:pPr>
            <a:r>
              <a:rPr lang="uk-UA" sz="3200" b="1" dirty="0">
                <a:latin typeface="Times New Roman" panose="02020603050405020304" pitchFamily="18" charset="0"/>
                <a:cs typeface="Times New Roman" panose="02020603050405020304" pitchFamily="18" charset="0"/>
              </a:rPr>
              <a:t>♦  </a:t>
            </a:r>
            <a:r>
              <a:rPr lang="uk-UA" sz="3200" b="1" dirty="0">
                <a:latin typeface="Arial Narrow" panose="020B0606020202030204" pitchFamily="34" charset="0"/>
              </a:rPr>
              <a:t>своєчасне реагування на появу нових </a:t>
            </a:r>
            <a:r>
              <a:rPr lang="uk-UA" sz="3200" b="1" dirty="0">
                <a:solidFill>
                  <a:srgbClr val="7030A0"/>
                </a:solidFill>
                <a:latin typeface="Arial Narrow" panose="020B0606020202030204" pitchFamily="34" charset="0"/>
              </a:rPr>
              <a:t>шансів і можливостей </a:t>
            </a:r>
            <a:r>
              <a:rPr lang="uk-UA" sz="3200" b="1" dirty="0">
                <a:latin typeface="Arial Narrow" panose="020B0606020202030204" pitchFamily="34" charset="0"/>
              </a:rPr>
              <a:t>(виявлення й розвиток сильних сторін);</a:t>
            </a:r>
          </a:p>
          <a:p>
            <a:pPr marL="0" indent="0">
              <a:lnSpc>
                <a:spcPct val="89000"/>
              </a:lnSpc>
              <a:spcBef>
                <a:spcPts val="600"/>
              </a:spcBef>
              <a:buNone/>
            </a:pPr>
            <a:r>
              <a:rPr lang="uk-UA" sz="3200" b="1" dirty="0">
                <a:latin typeface="Times New Roman" panose="02020603050405020304" pitchFamily="18" charset="0"/>
                <a:cs typeface="Times New Roman" panose="02020603050405020304" pitchFamily="18" charset="0"/>
              </a:rPr>
              <a:t>♦  </a:t>
            </a:r>
            <a:r>
              <a:rPr lang="uk-UA" sz="3200" b="1" dirty="0">
                <a:latin typeface="Arial Narrow" panose="020B0606020202030204" pitchFamily="34" charset="0"/>
              </a:rPr>
              <a:t>забезпечення постійного аналізу та </a:t>
            </a:r>
            <a:r>
              <a:rPr lang="uk-UA" sz="3200" b="1" dirty="0">
                <a:solidFill>
                  <a:srgbClr val="7030A0"/>
                </a:solidFill>
                <a:latin typeface="Arial Narrow" panose="020B0606020202030204" pitchFamily="34" charset="0"/>
              </a:rPr>
              <a:t>контролю ризиків </a:t>
            </a:r>
            <a:r>
              <a:rPr lang="uk-UA" sz="3200" b="1" dirty="0">
                <a:latin typeface="Arial Narrow" panose="020B0606020202030204" pitchFamily="34" charset="0"/>
              </a:rPr>
              <a:t>у фінансово господарській діяльності, а також розробка заходів щодо їх нейтралізації;</a:t>
            </a:r>
          </a:p>
          <a:p>
            <a:pPr marL="0" indent="0">
              <a:lnSpc>
                <a:spcPct val="89000"/>
              </a:lnSpc>
              <a:spcBef>
                <a:spcPts val="600"/>
              </a:spcBef>
              <a:buNone/>
            </a:pPr>
            <a:r>
              <a:rPr lang="uk-UA" sz="3200" b="1" dirty="0">
                <a:latin typeface="Times New Roman" panose="02020603050405020304" pitchFamily="18" charset="0"/>
                <a:cs typeface="Times New Roman" panose="02020603050405020304" pitchFamily="18" charset="0"/>
              </a:rPr>
              <a:t>♦ </a:t>
            </a:r>
            <a:r>
              <a:rPr lang="uk-UA" sz="3200" b="1" dirty="0">
                <a:latin typeface="Arial Narrow" panose="020B0606020202030204" pitchFamily="34" charset="0"/>
              </a:rPr>
              <a:t>оцінювання повноти та </a:t>
            </a:r>
            <a:r>
              <a:rPr lang="uk-UA" sz="3200" b="1" dirty="0">
                <a:solidFill>
                  <a:srgbClr val="7030A0"/>
                </a:solidFill>
                <a:latin typeface="Arial Narrow" panose="020B0606020202030204" pitchFamily="34" charset="0"/>
              </a:rPr>
              <a:t>надійності</a:t>
            </a:r>
            <a:r>
              <a:rPr lang="uk-UA" sz="3200" b="1" dirty="0">
                <a:latin typeface="Arial Narrow" panose="020B0606020202030204" pitchFamily="34" charset="0"/>
              </a:rPr>
              <a:t> ведення бухгалтерського обліку, операційного та адміністративного контролю;</a:t>
            </a:r>
          </a:p>
          <a:p>
            <a:pPr marL="0" indent="0">
              <a:lnSpc>
                <a:spcPct val="89000"/>
              </a:lnSpc>
              <a:spcBef>
                <a:spcPts val="600"/>
              </a:spcBef>
              <a:buNone/>
            </a:pPr>
            <a:endParaRPr lang="uk-UA" sz="3200" b="1" dirty="0">
              <a:latin typeface="Arial Narrow" panose="020B0606020202030204" pitchFamily="34" charset="0"/>
            </a:endParaRPr>
          </a:p>
        </p:txBody>
      </p:sp>
      <p:sp>
        <p:nvSpPr>
          <p:cNvPr id="4" name="TextBox 3">
            <a:extLst>
              <a:ext uri="{FF2B5EF4-FFF2-40B4-BE49-F238E27FC236}">
                <a16:creationId xmlns:a16="http://schemas.microsoft.com/office/drawing/2014/main" id="{D135D2FB-0B4F-4719-B195-D17CA99D3911}"/>
              </a:ext>
            </a:extLst>
          </p:cNvPr>
          <p:cNvSpPr txBox="1"/>
          <p:nvPr/>
        </p:nvSpPr>
        <p:spPr>
          <a:xfrm>
            <a:off x="11284085" y="512419"/>
            <a:ext cx="492550" cy="369332"/>
          </a:xfrm>
          <a:prstGeom prst="rect">
            <a:avLst/>
          </a:prstGeom>
          <a:noFill/>
        </p:spPr>
        <p:txBody>
          <a:bodyPr wrap="square" rtlCol="0">
            <a:spAutoFit/>
          </a:bodyPr>
          <a:lstStyle/>
          <a:p>
            <a:r>
              <a:rPr lang="uk-UA" dirty="0"/>
              <a:t>12</a:t>
            </a:r>
          </a:p>
        </p:txBody>
      </p:sp>
    </p:spTree>
    <p:extLst>
      <p:ext uri="{BB962C8B-B14F-4D97-AF65-F5344CB8AC3E}">
        <p14:creationId xmlns:p14="http://schemas.microsoft.com/office/powerpoint/2010/main" val="191426708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Пряма зі стрілкою 12">
            <a:extLst>
              <a:ext uri="{FF2B5EF4-FFF2-40B4-BE49-F238E27FC236}">
                <a16:creationId xmlns:a16="http://schemas.microsoft.com/office/drawing/2014/main" id="{267812EA-A649-45EF-BDA9-FFB7F494C2D9}"/>
              </a:ext>
            </a:extLst>
          </p:cNvPr>
          <p:cNvCxnSpPr/>
          <p:nvPr/>
        </p:nvCxnSpPr>
        <p:spPr>
          <a:xfrm>
            <a:off x="6879019" y="5192676"/>
            <a:ext cx="0" cy="34684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nvGrpSpPr>
          <p:cNvPr id="15" name="Групувати 14">
            <a:extLst>
              <a:ext uri="{FF2B5EF4-FFF2-40B4-BE49-F238E27FC236}">
                <a16:creationId xmlns:a16="http://schemas.microsoft.com/office/drawing/2014/main" id="{9DE4F8A6-54D9-48C4-8B0B-105076157938}"/>
              </a:ext>
            </a:extLst>
          </p:cNvPr>
          <p:cNvGrpSpPr/>
          <p:nvPr/>
        </p:nvGrpSpPr>
        <p:grpSpPr>
          <a:xfrm>
            <a:off x="47296" y="407553"/>
            <a:ext cx="12097407" cy="5569953"/>
            <a:chOff x="47296" y="407553"/>
            <a:chExt cx="12097407" cy="5569953"/>
          </a:xfrm>
        </p:grpSpPr>
        <p:sp>
          <p:nvSpPr>
            <p:cNvPr id="2" name="Прямокутник 1">
              <a:extLst>
                <a:ext uri="{FF2B5EF4-FFF2-40B4-BE49-F238E27FC236}">
                  <a16:creationId xmlns:a16="http://schemas.microsoft.com/office/drawing/2014/main" id="{045F2767-B6AA-4D3F-B783-A402B752E347}"/>
                </a:ext>
              </a:extLst>
            </p:cNvPr>
            <p:cNvSpPr/>
            <p:nvPr/>
          </p:nvSpPr>
          <p:spPr>
            <a:xfrm>
              <a:off x="861847" y="407553"/>
              <a:ext cx="10321159" cy="1477328"/>
            </a:xfrm>
            <a:prstGeom prst="rect">
              <a:avLst/>
            </a:prstGeom>
          </p:spPr>
          <p:txBody>
            <a:bodyPr wrap="square">
              <a:spAutoFit/>
            </a:bodyPr>
            <a:lstStyle/>
            <a:p>
              <a:pPr algn="ctr">
                <a:spcAft>
                  <a:spcPts val="3600"/>
                </a:spcAft>
              </a:pPr>
              <a:r>
                <a:rPr lang="uk-UA" sz="3200" b="1" dirty="0">
                  <a:solidFill>
                    <a:srgbClr val="990033"/>
                  </a:solidFill>
                  <a:latin typeface="Arial Narrow" panose="020B0606020202030204" pitchFamily="34" charset="0"/>
                </a:rPr>
                <a:t>Етапи впровадження бенчмаркінгу на підприємстві</a:t>
              </a:r>
            </a:p>
            <a:p>
              <a:pPr algn="ctr">
                <a:spcAft>
                  <a:spcPts val="700"/>
                </a:spcAft>
              </a:pPr>
              <a:r>
                <a:rPr lang="uk-UA" sz="2800" b="1" dirty="0">
                  <a:latin typeface="Arial Narrow" panose="020B0606020202030204" pitchFamily="34" charset="0"/>
                </a:rPr>
                <a:t>Визначення цілей та функціональних сфер аналізу</a:t>
              </a:r>
            </a:p>
          </p:txBody>
        </p:sp>
        <p:cxnSp>
          <p:nvCxnSpPr>
            <p:cNvPr id="4" name="Пряма зі стрілкою 3">
              <a:extLst>
                <a:ext uri="{FF2B5EF4-FFF2-40B4-BE49-F238E27FC236}">
                  <a16:creationId xmlns:a16="http://schemas.microsoft.com/office/drawing/2014/main" id="{8FC01523-CECE-4812-BCB2-7F4E2D293D05}"/>
                </a:ext>
              </a:extLst>
            </p:cNvPr>
            <p:cNvCxnSpPr/>
            <p:nvPr/>
          </p:nvCxnSpPr>
          <p:spPr>
            <a:xfrm>
              <a:off x="4824245" y="1802764"/>
              <a:ext cx="0" cy="34684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5" name="Прямокутник 4">
              <a:extLst>
                <a:ext uri="{FF2B5EF4-FFF2-40B4-BE49-F238E27FC236}">
                  <a16:creationId xmlns:a16="http://schemas.microsoft.com/office/drawing/2014/main" id="{C1EBE853-B529-4AF8-956B-8C696FD52921}"/>
                </a:ext>
              </a:extLst>
            </p:cNvPr>
            <p:cNvSpPr/>
            <p:nvPr/>
          </p:nvSpPr>
          <p:spPr>
            <a:xfrm>
              <a:off x="3318585" y="1989785"/>
              <a:ext cx="4987263" cy="523220"/>
            </a:xfrm>
            <a:prstGeom prst="rect">
              <a:avLst/>
            </a:prstGeom>
          </p:spPr>
          <p:txBody>
            <a:bodyPr wrap="none">
              <a:spAutoFit/>
            </a:bodyPr>
            <a:lstStyle/>
            <a:p>
              <a:r>
                <a:rPr lang="uk-UA" sz="2800" b="1" dirty="0">
                  <a:latin typeface="Arial Narrow" panose="020B0606020202030204" pitchFamily="34" charset="0"/>
                </a:rPr>
                <a:t>Виявлення об’єкта бенчмаркінгу</a:t>
              </a:r>
            </a:p>
          </p:txBody>
        </p:sp>
        <p:sp>
          <p:nvSpPr>
            <p:cNvPr id="7" name="Прямокутник 6">
              <a:extLst>
                <a:ext uri="{FF2B5EF4-FFF2-40B4-BE49-F238E27FC236}">
                  <a16:creationId xmlns:a16="http://schemas.microsoft.com/office/drawing/2014/main" id="{28BB2C4B-7A21-4482-8A37-1B5567D022AD}"/>
                </a:ext>
              </a:extLst>
            </p:cNvPr>
            <p:cNvSpPr/>
            <p:nvPr/>
          </p:nvSpPr>
          <p:spPr>
            <a:xfrm>
              <a:off x="2291254" y="2672826"/>
              <a:ext cx="7840716" cy="842025"/>
            </a:xfrm>
            <a:prstGeom prst="rect">
              <a:avLst/>
            </a:prstGeom>
          </p:spPr>
          <p:txBody>
            <a:bodyPr wrap="square">
              <a:spAutoFit/>
            </a:bodyPr>
            <a:lstStyle/>
            <a:p>
              <a:pPr>
                <a:lnSpc>
                  <a:spcPct val="87000"/>
                </a:lnSpc>
              </a:pPr>
              <a:r>
                <a:rPr lang="uk-UA" sz="2800" b="1" dirty="0">
                  <a:latin typeface="Arial Narrow" panose="020B0606020202030204" pitchFamily="34" charset="0"/>
                </a:rPr>
                <a:t>Проведення внутрішнього аналізу підприємства.</a:t>
              </a:r>
            </a:p>
            <a:p>
              <a:pPr>
                <a:lnSpc>
                  <a:spcPct val="87000"/>
                </a:lnSpc>
              </a:pPr>
              <a:r>
                <a:rPr lang="uk-UA" sz="2800" b="1" dirty="0">
                  <a:latin typeface="Arial Narrow" panose="020B0606020202030204" pitchFamily="34" charset="0"/>
                </a:rPr>
                <a:t>Визначення критеріїв порівняння конкурентів</a:t>
              </a:r>
            </a:p>
          </p:txBody>
        </p:sp>
        <p:cxnSp>
          <p:nvCxnSpPr>
            <p:cNvPr id="8" name="Пряма зі стрілкою 7">
              <a:extLst>
                <a:ext uri="{FF2B5EF4-FFF2-40B4-BE49-F238E27FC236}">
                  <a16:creationId xmlns:a16="http://schemas.microsoft.com/office/drawing/2014/main" id="{F497DB5C-2751-4A0C-84B3-DB00C22EFF15}"/>
                </a:ext>
              </a:extLst>
            </p:cNvPr>
            <p:cNvCxnSpPr/>
            <p:nvPr/>
          </p:nvCxnSpPr>
          <p:spPr>
            <a:xfrm>
              <a:off x="5139554" y="2392244"/>
              <a:ext cx="0" cy="34684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9" name="Прямокутник 8">
              <a:extLst>
                <a:ext uri="{FF2B5EF4-FFF2-40B4-BE49-F238E27FC236}">
                  <a16:creationId xmlns:a16="http://schemas.microsoft.com/office/drawing/2014/main" id="{CC4E504A-AEA7-4E13-B80A-0AEEBFDC2D3C}"/>
                </a:ext>
              </a:extLst>
            </p:cNvPr>
            <p:cNvSpPr/>
            <p:nvPr/>
          </p:nvSpPr>
          <p:spPr>
            <a:xfrm>
              <a:off x="572821" y="3740472"/>
              <a:ext cx="11088415" cy="842025"/>
            </a:xfrm>
            <a:prstGeom prst="rect">
              <a:avLst/>
            </a:prstGeom>
          </p:spPr>
          <p:txBody>
            <a:bodyPr wrap="square">
              <a:spAutoFit/>
            </a:bodyPr>
            <a:lstStyle/>
            <a:p>
              <a:pPr algn="ctr">
                <a:lnSpc>
                  <a:spcPct val="87000"/>
                </a:lnSpc>
              </a:pPr>
              <a:r>
                <a:rPr lang="uk-UA" sz="2800" b="1" dirty="0">
                  <a:latin typeface="Arial Narrow" panose="020B0606020202030204" pitchFamily="34" charset="0"/>
                </a:rPr>
                <a:t>Виявлення лідера у галузі та за її межами. Аналіз показників лідера за визначеними змінними, що аналізуються</a:t>
              </a:r>
            </a:p>
          </p:txBody>
        </p:sp>
        <p:cxnSp>
          <p:nvCxnSpPr>
            <p:cNvPr id="10" name="Пряма зі стрілкою 9">
              <a:extLst>
                <a:ext uri="{FF2B5EF4-FFF2-40B4-BE49-F238E27FC236}">
                  <a16:creationId xmlns:a16="http://schemas.microsoft.com/office/drawing/2014/main" id="{D78D7C1B-95CB-451A-8C8C-3DA36B910811}"/>
                </a:ext>
              </a:extLst>
            </p:cNvPr>
            <p:cNvCxnSpPr/>
            <p:nvPr/>
          </p:nvCxnSpPr>
          <p:spPr>
            <a:xfrm>
              <a:off x="5707108" y="3468393"/>
              <a:ext cx="0" cy="34684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1" name="Пряма зі стрілкою 10">
              <a:extLst>
                <a:ext uri="{FF2B5EF4-FFF2-40B4-BE49-F238E27FC236}">
                  <a16:creationId xmlns:a16="http://schemas.microsoft.com/office/drawing/2014/main" id="{AE065F1C-6A73-413F-AF2C-0E87D786A616}"/>
                </a:ext>
              </a:extLst>
            </p:cNvPr>
            <p:cNvCxnSpPr/>
            <p:nvPr/>
          </p:nvCxnSpPr>
          <p:spPr>
            <a:xfrm>
              <a:off x="6285184" y="4511249"/>
              <a:ext cx="0" cy="34684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2" name="Прямокутник 11">
              <a:extLst>
                <a:ext uri="{FF2B5EF4-FFF2-40B4-BE49-F238E27FC236}">
                  <a16:creationId xmlns:a16="http://schemas.microsoft.com/office/drawing/2014/main" id="{AA5E723A-8FF3-428F-83FB-E03182EAC322}"/>
                </a:ext>
              </a:extLst>
            </p:cNvPr>
            <p:cNvSpPr/>
            <p:nvPr/>
          </p:nvSpPr>
          <p:spPr>
            <a:xfrm>
              <a:off x="47296" y="4716986"/>
              <a:ext cx="12097407" cy="523220"/>
            </a:xfrm>
            <a:prstGeom prst="rect">
              <a:avLst/>
            </a:prstGeom>
          </p:spPr>
          <p:txBody>
            <a:bodyPr wrap="square">
              <a:spAutoFit/>
            </a:bodyPr>
            <a:lstStyle/>
            <a:p>
              <a:pPr algn="ctr">
                <a:spcBef>
                  <a:spcPts val="300"/>
                </a:spcBef>
              </a:pPr>
              <a:r>
                <a:rPr lang="uk-UA" sz="2800" b="1" dirty="0">
                  <a:latin typeface="Arial Narrow" panose="020B0606020202030204" pitchFamily="34" charset="0"/>
                </a:rPr>
                <a:t>Порівняння показників власної компанії із лідером для визначення відставання</a:t>
              </a:r>
            </a:p>
          </p:txBody>
        </p:sp>
        <p:sp>
          <p:nvSpPr>
            <p:cNvPr id="14" name="Прямокутник 13">
              <a:extLst>
                <a:ext uri="{FF2B5EF4-FFF2-40B4-BE49-F238E27FC236}">
                  <a16:creationId xmlns:a16="http://schemas.microsoft.com/office/drawing/2014/main" id="{4BDDED64-2341-42A6-9451-C6325EF14A13}"/>
                </a:ext>
              </a:extLst>
            </p:cNvPr>
            <p:cNvSpPr/>
            <p:nvPr/>
          </p:nvSpPr>
          <p:spPr>
            <a:xfrm>
              <a:off x="283797" y="5454286"/>
              <a:ext cx="11666465" cy="523220"/>
            </a:xfrm>
            <a:prstGeom prst="rect">
              <a:avLst/>
            </a:prstGeom>
          </p:spPr>
          <p:txBody>
            <a:bodyPr wrap="square">
              <a:spAutoFit/>
            </a:bodyPr>
            <a:lstStyle/>
            <a:p>
              <a:r>
                <a:rPr lang="uk-UA" sz="2800" b="1" dirty="0">
                  <a:latin typeface="Arial Narrow" panose="020B0606020202030204" pitchFamily="34" charset="0"/>
                </a:rPr>
                <a:t>Розробка заходів для усунення та ліквідації відхилень та реалізація проєкту</a:t>
              </a:r>
            </a:p>
          </p:txBody>
        </p:sp>
      </p:grpSp>
      <p:sp>
        <p:nvSpPr>
          <p:cNvPr id="16" name="TextBox 15">
            <a:extLst>
              <a:ext uri="{FF2B5EF4-FFF2-40B4-BE49-F238E27FC236}">
                <a16:creationId xmlns:a16="http://schemas.microsoft.com/office/drawing/2014/main" id="{20AF956B-91CC-4D66-9A79-82BCAE344242}"/>
              </a:ext>
            </a:extLst>
          </p:cNvPr>
          <p:cNvSpPr txBox="1"/>
          <p:nvPr/>
        </p:nvSpPr>
        <p:spPr>
          <a:xfrm>
            <a:off x="11459183" y="222887"/>
            <a:ext cx="599554" cy="369332"/>
          </a:xfrm>
          <a:prstGeom prst="rect">
            <a:avLst/>
          </a:prstGeom>
          <a:noFill/>
        </p:spPr>
        <p:txBody>
          <a:bodyPr wrap="square" rtlCol="0">
            <a:spAutoFit/>
          </a:bodyPr>
          <a:lstStyle/>
          <a:p>
            <a:r>
              <a:rPr lang="uk-UA" dirty="0"/>
              <a:t>120</a:t>
            </a:r>
          </a:p>
        </p:txBody>
      </p:sp>
    </p:spTree>
    <p:extLst>
      <p:ext uri="{BB962C8B-B14F-4D97-AF65-F5344CB8AC3E}">
        <p14:creationId xmlns:p14="http://schemas.microsoft.com/office/powerpoint/2010/main" val="26535145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Групувати 7">
            <a:extLst>
              <a:ext uri="{FF2B5EF4-FFF2-40B4-BE49-F238E27FC236}">
                <a16:creationId xmlns:a16="http://schemas.microsoft.com/office/drawing/2014/main" id="{D7F7258A-29E5-4C2F-B3B9-E09144771175}"/>
              </a:ext>
            </a:extLst>
          </p:cNvPr>
          <p:cNvGrpSpPr/>
          <p:nvPr/>
        </p:nvGrpSpPr>
        <p:grpSpPr>
          <a:xfrm>
            <a:off x="283779" y="196334"/>
            <a:ext cx="11556124" cy="6556562"/>
            <a:chOff x="283779" y="196334"/>
            <a:chExt cx="11556124" cy="6556562"/>
          </a:xfrm>
        </p:grpSpPr>
        <p:sp>
          <p:nvSpPr>
            <p:cNvPr id="2" name="Прямокутник 1">
              <a:extLst>
                <a:ext uri="{FF2B5EF4-FFF2-40B4-BE49-F238E27FC236}">
                  <a16:creationId xmlns:a16="http://schemas.microsoft.com/office/drawing/2014/main" id="{AF884E59-0981-4EFC-A712-EBB724DE4FCE}"/>
                </a:ext>
              </a:extLst>
            </p:cNvPr>
            <p:cNvSpPr/>
            <p:nvPr/>
          </p:nvSpPr>
          <p:spPr>
            <a:xfrm>
              <a:off x="283779" y="196334"/>
              <a:ext cx="4719145" cy="2080570"/>
            </a:xfrm>
            <a:prstGeom prst="rect">
              <a:avLst/>
            </a:prstGeom>
          </p:spPr>
          <p:txBody>
            <a:bodyPr wrap="square">
              <a:spAutoFit/>
            </a:bodyPr>
            <a:lstStyle/>
            <a:p>
              <a:pPr>
                <a:lnSpc>
                  <a:spcPct val="85000"/>
                </a:lnSpc>
                <a:spcAft>
                  <a:spcPts val="900"/>
                </a:spcAft>
              </a:pPr>
              <a:r>
                <a:rPr lang="uk-UA" sz="3200" b="1" dirty="0">
                  <a:solidFill>
                    <a:srgbClr val="0070C0"/>
                  </a:solidFill>
                  <a:latin typeface="Arial Narrow" panose="020B0606020202030204" pitchFamily="34" charset="0"/>
                </a:rPr>
                <a:t>Вартісний (функціонально-вартісний) аналіз </a:t>
              </a:r>
              <a:r>
                <a:rPr lang="uk-UA" sz="2800" b="1" dirty="0">
                  <a:latin typeface="Arial Narrow" panose="020B0606020202030204" pitchFamily="34" charset="0"/>
                </a:rPr>
                <a:t>– використовується як в оперативному, так і у стратегічному контролінгу.</a:t>
              </a:r>
            </a:p>
          </p:txBody>
        </p:sp>
        <p:sp>
          <p:nvSpPr>
            <p:cNvPr id="7" name="Прямокутник 6">
              <a:extLst>
                <a:ext uri="{FF2B5EF4-FFF2-40B4-BE49-F238E27FC236}">
                  <a16:creationId xmlns:a16="http://schemas.microsoft.com/office/drawing/2014/main" id="{662FBA47-E273-43CB-8F0F-DA08696E8695}"/>
                </a:ext>
              </a:extLst>
            </p:cNvPr>
            <p:cNvSpPr/>
            <p:nvPr/>
          </p:nvSpPr>
          <p:spPr>
            <a:xfrm>
              <a:off x="352096" y="6075788"/>
              <a:ext cx="11487807" cy="677108"/>
            </a:xfrm>
            <a:prstGeom prst="rect">
              <a:avLst/>
            </a:prstGeom>
          </p:spPr>
          <p:txBody>
            <a:bodyPr wrap="square">
              <a:spAutoFit/>
            </a:bodyPr>
            <a:lstStyle/>
            <a:p>
              <a:r>
                <a:rPr lang="uk-UA" sz="1400" dirty="0"/>
                <a:t>Джерело: </a:t>
              </a:r>
              <a:r>
                <a:rPr lang="uk-UA" sz="1200" dirty="0"/>
                <a:t>https://www.google.com/url?sa=i&amp;url=https%3A%2F%2Fwestudents.com.ua%2Fglavy%2F24870-rozdl-16-funktsonalno-vartsniy-analz.html&amp;psig=AOvVaw3feF2ZIiN-iObudDbmRreD&amp;ust=1708785427318000&amp;source=images&amp;cd=vfe&amp;opi=89978449&amp;ved=0CBIQjRxqFwoTCIiogfrXwYQDFQAAAAAdAAAAABAD</a:t>
              </a:r>
            </a:p>
          </p:txBody>
        </p:sp>
      </p:grpSp>
      <p:grpSp>
        <p:nvGrpSpPr>
          <p:cNvPr id="13" name="Групувати 12">
            <a:extLst>
              <a:ext uri="{FF2B5EF4-FFF2-40B4-BE49-F238E27FC236}">
                <a16:creationId xmlns:a16="http://schemas.microsoft.com/office/drawing/2014/main" id="{C1D08431-A73B-497B-8552-54013117E357}"/>
              </a:ext>
            </a:extLst>
          </p:cNvPr>
          <p:cNvGrpSpPr/>
          <p:nvPr/>
        </p:nvGrpSpPr>
        <p:grpSpPr>
          <a:xfrm>
            <a:off x="201338" y="105104"/>
            <a:ext cx="11843517" cy="5938346"/>
            <a:chOff x="201338" y="105104"/>
            <a:chExt cx="11843517" cy="5938346"/>
          </a:xfrm>
        </p:grpSpPr>
        <p:pic>
          <p:nvPicPr>
            <p:cNvPr id="6" name="Рисунок 5">
              <a:extLst>
                <a:ext uri="{FF2B5EF4-FFF2-40B4-BE49-F238E27FC236}">
                  <a16:creationId xmlns:a16="http://schemas.microsoft.com/office/drawing/2014/main" id="{BE06E010-AC08-4E23-B35E-E01EC3ED6F32}"/>
                </a:ext>
              </a:extLst>
            </p:cNvPr>
            <p:cNvPicPr>
              <a:picLocks noChangeAspect="1"/>
            </p:cNvPicPr>
            <p:nvPr/>
          </p:nvPicPr>
          <p:blipFill>
            <a:blip r:embed="rId2"/>
            <a:stretch>
              <a:fillRect/>
            </a:stretch>
          </p:blipFill>
          <p:spPr>
            <a:xfrm>
              <a:off x="5286702" y="105104"/>
              <a:ext cx="6758153" cy="5938346"/>
            </a:xfrm>
            <a:prstGeom prst="rect">
              <a:avLst/>
            </a:prstGeom>
          </p:spPr>
        </p:pic>
        <p:pic>
          <p:nvPicPr>
            <p:cNvPr id="11" name="Рисунок 10">
              <a:extLst>
                <a:ext uri="{FF2B5EF4-FFF2-40B4-BE49-F238E27FC236}">
                  <a16:creationId xmlns:a16="http://schemas.microsoft.com/office/drawing/2014/main" id="{CBE47EFC-BB6F-4B72-A905-532A497C7CE3}"/>
                </a:ext>
              </a:extLst>
            </p:cNvPr>
            <p:cNvPicPr>
              <a:picLocks noChangeAspect="1"/>
            </p:cNvPicPr>
            <p:nvPr/>
          </p:nvPicPr>
          <p:blipFill>
            <a:blip r:embed="rId3"/>
            <a:stretch>
              <a:fillRect/>
            </a:stretch>
          </p:blipFill>
          <p:spPr>
            <a:xfrm>
              <a:off x="201338" y="2699987"/>
              <a:ext cx="4969752" cy="3248868"/>
            </a:xfrm>
            <a:prstGeom prst="rect">
              <a:avLst/>
            </a:prstGeom>
          </p:spPr>
        </p:pic>
        <p:sp>
          <p:nvSpPr>
            <p:cNvPr id="12" name="Прямокутник 11">
              <a:extLst>
                <a:ext uri="{FF2B5EF4-FFF2-40B4-BE49-F238E27FC236}">
                  <a16:creationId xmlns:a16="http://schemas.microsoft.com/office/drawing/2014/main" id="{6B1D29FD-9C6C-48D8-ACC9-6B62F64C1B98}"/>
                </a:ext>
              </a:extLst>
            </p:cNvPr>
            <p:cNvSpPr/>
            <p:nvPr/>
          </p:nvSpPr>
          <p:spPr>
            <a:xfrm>
              <a:off x="893379" y="5538952"/>
              <a:ext cx="704193" cy="1996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pSp>
      <p:sp>
        <p:nvSpPr>
          <p:cNvPr id="9" name="TextBox 8">
            <a:extLst>
              <a:ext uri="{FF2B5EF4-FFF2-40B4-BE49-F238E27FC236}">
                <a16:creationId xmlns:a16="http://schemas.microsoft.com/office/drawing/2014/main" id="{FAADEDBE-6A6F-4CDC-9E53-E6D7D7336623}"/>
              </a:ext>
            </a:extLst>
          </p:cNvPr>
          <p:cNvSpPr txBox="1"/>
          <p:nvPr/>
        </p:nvSpPr>
        <p:spPr>
          <a:xfrm>
            <a:off x="11445301" y="106885"/>
            <a:ext cx="599554" cy="369332"/>
          </a:xfrm>
          <a:prstGeom prst="rect">
            <a:avLst/>
          </a:prstGeom>
          <a:noFill/>
        </p:spPr>
        <p:txBody>
          <a:bodyPr wrap="square" rtlCol="0">
            <a:spAutoFit/>
          </a:bodyPr>
          <a:lstStyle/>
          <a:p>
            <a:r>
              <a:rPr lang="uk-UA" dirty="0"/>
              <a:t>121</a:t>
            </a:r>
          </a:p>
        </p:txBody>
      </p:sp>
    </p:spTree>
    <p:extLst>
      <p:ext uri="{BB962C8B-B14F-4D97-AF65-F5344CB8AC3E}">
        <p14:creationId xmlns:p14="http://schemas.microsoft.com/office/powerpoint/2010/main" val="81736055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я 2">
            <a:extLst>
              <a:ext uri="{FF2B5EF4-FFF2-40B4-BE49-F238E27FC236}">
                <a16:creationId xmlns:a16="http://schemas.microsoft.com/office/drawing/2014/main" id="{BAFE05E8-B309-4B2F-9842-2EB7CC4ECA68}"/>
              </a:ext>
            </a:extLst>
          </p:cNvPr>
          <p:cNvGraphicFramePr>
            <a:graphicFrameLocks noGrp="1"/>
          </p:cNvGraphicFramePr>
          <p:nvPr>
            <p:extLst>
              <p:ext uri="{D42A27DB-BD31-4B8C-83A1-F6EECF244321}">
                <p14:modId xmlns:p14="http://schemas.microsoft.com/office/powerpoint/2010/main" val="1730786570"/>
              </p:ext>
            </p:extLst>
          </p:nvPr>
        </p:nvGraphicFramePr>
        <p:xfrm>
          <a:off x="116378" y="844460"/>
          <a:ext cx="12075622" cy="5605018"/>
        </p:xfrm>
        <a:graphic>
          <a:graphicData uri="http://schemas.openxmlformats.org/drawingml/2006/table">
            <a:tbl>
              <a:tblPr>
                <a:tableStyleId>{5C22544A-7EE6-4342-B048-85BDC9FD1C3A}</a:tableStyleId>
              </a:tblPr>
              <a:tblGrid>
                <a:gridCol w="4289367">
                  <a:extLst>
                    <a:ext uri="{9D8B030D-6E8A-4147-A177-3AD203B41FA5}">
                      <a16:colId xmlns:a16="http://schemas.microsoft.com/office/drawing/2014/main" val="73742136"/>
                    </a:ext>
                  </a:extLst>
                </a:gridCol>
                <a:gridCol w="7786255">
                  <a:extLst>
                    <a:ext uri="{9D8B030D-6E8A-4147-A177-3AD203B41FA5}">
                      <a16:colId xmlns:a16="http://schemas.microsoft.com/office/drawing/2014/main" val="2993312099"/>
                    </a:ext>
                  </a:extLst>
                </a:gridCol>
              </a:tblGrid>
              <a:tr h="276706">
                <a:tc>
                  <a:txBody>
                    <a:bodyPr/>
                    <a:lstStyle/>
                    <a:p>
                      <a:pPr algn="ctr">
                        <a:lnSpc>
                          <a:spcPct val="120000"/>
                        </a:lnSpc>
                        <a:spcAft>
                          <a:spcPts val="0"/>
                        </a:spcAft>
                      </a:pPr>
                      <a:r>
                        <a:rPr lang="uk-UA" sz="2000" b="1">
                          <a:effectLst/>
                          <a:latin typeface="Arial Narrow" panose="020B0606020202030204" pitchFamily="34" charset="0"/>
                        </a:rPr>
                        <a:t>Етап здійснення аналізу</a:t>
                      </a:r>
                      <a:endParaRPr lang="uk-UA" sz="2000" b="1">
                        <a:effectLst/>
                        <a:latin typeface="Arial Narrow" panose="020B0606020202030204" pitchFamily="34" charset="0"/>
                        <a:ea typeface="Times New Roman" panose="02020603050405020304" pitchFamily="18" charset="0"/>
                        <a:cs typeface="Times New Roman" panose="02020603050405020304" pitchFamily="18" charset="0"/>
                      </a:endParaRPr>
                    </a:p>
                  </a:txBody>
                  <a:tcPr marL="55619" marR="55619" marT="0" marB="0"/>
                </a:tc>
                <a:tc>
                  <a:txBody>
                    <a:bodyPr/>
                    <a:lstStyle/>
                    <a:p>
                      <a:pPr algn="ctr">
                        <a:lnSpc>
                          <a:spcPct val="120000"/>
                        </a:lnSpc>
                        <a:spcAft>
                          <a:spcPts val="0"/>
                        </a:spcAft>
                      </a:pPr>
                      <a:r>
                        <a:rPr lang="uk-UA" sz="2000" b="1">
                          <a:effectLst/>
                          <a:latin typeface="Arial Narrow" panose="020B0606020202030204" pitchFamily="34" charset="0"/>
                        </a:rPr>
                        <a:t>Зміст етапу</a:t>
                      </a:r>
                      <a:endParaRPr lang="uk-UA" sz="2000" b="1">
                        <a:effectLst/>
                        <a:latin typeface="Arial Narrow" panose="020B0606020202030204" pitchFamily="34" charset="0"/>
                        <a:ea typeface="Times New Roman" panose="02020603050405020304" pitchFamily="18" charset="0"/>
                        <a:cs typeface="Times New Roman" panose="02020603050405020304" pitchFamily="18" charset="0"/>
                      </a:endParaRPr>
                    </a:p>
                  </a:txBody>
                  <a:tcPr marL="55619" marR="55619" marT="0" marB="0"/>
                </a:tc>
                <a:extLst>
                  <a:ext uri="{0D108BD9-81ED-4DB2-BD59-A6C34878D82A}">
                    <a16:rowId xmlns:a16="http://schemas.microsoft.com/office/drawing/2014/main" val="2477786109"/>
                  </a:ext>
                </a:extLst>
              </a:tr>
              <a:tr h="1195559">
                <a:tc>
                  <a:txBody>
                    <a:bodyPr/>
                    <a:lstStyle/>
                    <a:p>
                      <a:pPr algn="l">
                        <a:lnSpc>
                          <a:spcPct val="120000"/>
                        </a:lnSpc>
                        <a:spcAft>
                          <a:spcPts val="0"/>
                        </a:spcAft>
                      </a:pPr>
                      <a:r>
                        <a:rPr lang="uk-UA" sz="2000" b="1" dirty="0">
                          <a:effectLst/>
                          <a:latin typeface="Arial Narrow" panose="020B0606020202030204" pitchFamily="34" charset="0"/>
                        </a:rPr>
                        <a:t>Етап 1. Підготовчі заходи</a:t>
                      </a:r>
                      <a:endParaRPr lang="uk-UA" sz="2000" b="1"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55619" marR="55619" marT="0" marB="0"/>
                </a:tc>
                <a:tc>
                  <a:txBody>
                    <a:bodyPr/>
                    <a:lstStyle/>
                    <a:p>
                      <a:pPr algn="just">
                        <a:lnSpc>
                          <a:spcPct val="120000"/>
                        </a:lnSpc>
                        <a:spcAft>
                          <a:spcPts val="0"/>
                        </a:spcAft>
                      </a:pPr>
                      <a:r>
                        <a:rPr lang="uk-UA" sz="2000" b="1" dirty="0">
                          <a:effectLst/>
                          <a:latin typeface="Arial Narrow" panose="020B0606020202030204" pitchFamily="34" charset="0"/>
                        </a:rPr>
                        <a:t>Вибір об’єктів функціонально-вартісного аналізу та визначення завдань.</a:t>
                      </a:r>
                    </a:p>
                    <a:p>
                      <a:pPr algn="just">
                        <a:lnSpc>
                          <a:spcPct val="120000"/>
                        </a:lnSpc>
                        <a:spcAft>
                          <a:spcPts val="0"/>
                        </a:spcAft>
                      </a:pPr>
                      <a:r>
                        <a:rPr lang="uk-UA" sz="2000" b="1" dirty="0">
                          <a:effectLst/>
                          <a:latin typeface="Arial Narrow" panose="020B0606020202030204" pitchFamily="34" charset="0"/>
                        </a:rPr>
                        <a:t>Визначення цілей аналізу.</a:t>
                      </a:r>
                    </a:p>
                    <a:p>
                      <a:pPr algn="just">
                        <a:lnSpc>
                          <a:spcPct val="120000"/>
                        </a:lnSpc>
                        <a:spcAft>
                          <a:spcPts val="0"/>
                        </a:spcAft>
                      </a:pPr>
                      <a:r>
                        <a:rPr lang="uk-UA" sz="2000" b="1" dirty="0">
                          <a:effectLst/>
                          <a:latin typeface="Arial Narrow" panose="020B0606020202030204" pitchFamily="34" charset="0"/>
                        </a:rPr>
                        <a:t>Створення робочої групи.</a:t>
                      </a:r>
                    </a:p>
                    <a:p>
                      <a:pPr algn="just">
                        <a:lnSpc>
                          <a:spcPct val="120000"/>
                        </a:lnSpc>
                        <a:spcAft>
                          <a:spcPts val="0"/>
                        </a:spcAft>
                      </a:pPr>
                      <a:r>
                        <a:rPr lang="uk-UA" sz="2000" b="1" dirty="0">
                          <a:effectLst/>
                          <a:latin typeface="Arial Narrow" panose="020B0606020202030204" pitchFamily="34" charset="0"/>
                        </a:rPr>
                        <a:t>Розробка програми аналізу.</a:t>
                      </a:r>
                      <a:endParaRPr lang="uk-UA" sz="2000" b="1"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55619" marR="55619" marT="0" marB="0"/>
                </a:tc>
                <a:extLst>
                  <a:ext uri="{0D108BD9-81ED-4DB2-BD59-A6C34878D82A}">
                    <a16:rowId xmlns:a16="http://schemas.microsoft.com/office/drawing/2014/main" val="1998998940"/>
                  </a:ext>
                </a:extLst>
              </a:tr>
              <a:tr h="889275">
                <a:tc>
                  <a:txBody>
                    <a:bodyPr/>
                    <a:lstStyle/>
                    <a:p>
                      <a:pPr algn="l">
                        <a:lnSpc>
                          <a:spcPct val="120000"/>
                        </a:lnSpc>
                        <a:spcAft>
                          <a:spcPts val="0"/>
                        </a:spcAft>
                      </a:pPr>
                      <a:r>
                        <a:rPr lang="uk-UA" sz="2000" b="1" dirty="0">
                          <a:effectLst/>
                          <a:latin typeface="Arial Narrow" panose="020B0606020202030204" pitchFamily="34" charset="0"/>
                        </a:rPr>
                        <a:t>Етап 2. Визначення фактичного стану об’єкта аналізу</a:t>
                      </a:r>
                      <a:endParaRPr lang="uk-UA" sz="2000" b="1"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55619" marR="55619" marT="0" marB="0"/>
                </a:tc>
                <a:tc>
                  <a:txBody>
                    <a:bodyPr/>
                    <a:lstStyle/>
                    <a:p>
                      <a:pPr algn="just">
                        <a:lnSpc>
                          <a:spcPct val="120000"/>
                        </a:lnSpc>
                        <a:spcAft>
                          <a:spcPts val="0"/>
                        </a:spcAft>
                      </a:pPr>
                      <a:r>
                        <a:rPr lang="uk-UA" sz="2000" b="1" dirty="0">
                          <a:effectLst/>
                          <a:latin typeface="Arial Narrow" panose="020B0606020202030204" pitchFamily="34" charset="0"/>
                        </a:rPr>
                        <a:t>Збір інформації та опис об’єкта аналізу.</a:t>
                      </a:r>
                    </a:p>
                    <a:p>
                      <a:pPr algn="just">
                        <a:lnSpc>
                          <a:spcPct val="120000"/>
                        </a:lnSpc>
                        <a:spcAft>
                          <a:spcPts val="0"/>
                        </a:spcAft>
                      </a:pPr>
                      <a:r>
                        <a:rPr lang="uk-UA" sz="2000" b="1" dirty="0">
                          <a:effectLst/>
                          <a:latin typeface="Arial Narrow" panose="020B0606020202030204" pitchFamily="34" charset="0"/>
                        </a:rPr>
                        <a:t>Характеристика функцій.</a:t>
                      </a:r>
                    </a:p>
                    <a:p>
                      <a:pPr algn="just">
                        <a:lnSpc>
                          <a:spcPct val="120000"/>
                        </a:lnSpc>
                        <a:spcAft>
                          <a:spcPts val="0"/>
                        </a:spcAft>
                      </a:pPr>
                      <a:r>
                        <a:rPr lang="uk-UA" sz="2000" b="1" dirty="0">
                          <a:effectLst/>
                          <a:latin typeface="Arial Narrow" panose="020B0606020202030204" pitchFamily="34" charset="0"/>
                        </a:rPr>
                        <a:t>Визначення витрат на виконання функцій.</a:t>
                      </a:r>
                      <a:endParaRPr lang="uk-UA" sz="2000" b="1"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55619" marR="55619" marT="0" marB="0"/>
                </a:tc>
                <a:extLst>
                  <a:ext uri="{0D108BD9-81ED-4DB2-BD59-A6C34878D82A}">
                    <a16:rowId xmlns:a16="http://schemas.microsoft.com/office/drawing/2014/main" val="3624143648"/>
                  </a:ext>
                </a:extLst>
              </a:tr>
              <a:tr h="582991">
                <a:tc>
                  <a:txBody>
                    <a:bodyPr/>
                    <a:lstStyle/>
                    <a:p>
                      <a:pPr algn="l">
                        <a:lnSpc>
                          <a:spcPct val="120000"/>
                        </a:lnSpc>
                        <a:spcAft>
                          <a:spcPts val="0"/>
                        </a:spcAft>
                      </a:pPr>
                      <a:r>
                        <a:rPr lang="uk-UA" sz="2000" b="1" dirty="0">
                          <a:effectLst/>
                          <a:latin typeface="Arial Narrow" panose="020B0606020202030204" pitchFamily="34" charset="0"/>
                        </a:rPr>
                        <a:t>Етап 3. Перевірка фактичного стану </a:t>
                      </a:r>
                      <a:endParaRPr lang="uk-UA" sz="2000" b="1"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55619" marR="55619" marT="0" marB="0"/>
                </a:tc>
                <a:tc>
                  <a:txBody>
                    <a:bodyPr/>
                    <a:lstStyle/>
                    <a:p>
                      <a:pPr algn="just">
                        <a:lnSpc>
                          <a:spcPct val="120000"/>
                        </a:lnSpc>
                        <a:spcAft>
                          <a:spcPts val="0"/>
                        </a:spcAft>
                      </a:pPr>
                      <a:r>
                        <a:rPr lang="uk-UA" sz="2000" b="1" dirty="0">
                          <a:effectLst/>
                          <a:latin typeface="Arial Narrow" panose="020B0606020202030204" pitchFamily="34" charset="0"/>
                        </a:rPr>
                        <a:t>Перевірка якості виконання функцій.</a:t>
                      </a:r>
                    </a:p>
                    <a:p>
                      <a:pPr algn="just">
                        <a:lnSpc>
                          <a:spcPct val="120000"/>
                        </a:lnSpc>
                        <a:spcAft>
                          <a:spcPts val="0"/>
                        </a:spcAft>
                      </a:pPr>
                      <a:r>
                        <a:rPr lang="uk-UA" sz="2000" b="1" dirty="0">
                          <a:effectLst/>
                          <a:latin typeface="Arial Narrow" panose="020B0606020202030204" pitchFamily="34" charset="0"/>
                        </a:rPr>
                        <a:t>Перевірка обґрунтованості витрат.</a:t>
                      </a:r>
                      <a:endParaRPr lang="uk-UA" sz="2000" b="1"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55619" marR="55619" marT="0" marB="0"/>
                </a:tc>
                <a:extLst>
                  <a:ext uri="{0D108BD9-81ED-4DB2-BD59-A6C34878D82A}">
                    <a16:rowId xmlns:a16="http://schemas.microsoft.com/office/drawing/2014/main" val="22238280"/>
                  </a:ext>
                </a:extLst>
              </a:tr>
              <a:tr h="276706">
                <a:tc>
                  <a:txBody>
                    <a:bodyPr/>
                    <a:lstStyle/>
                    <a:p>
                      <a:pPr algn="l">
                        <a:lnSpc>
                          <a:spcPct val="120000"/>
                        </a:lnSpc>
                        <a:spcAft>
                          <a:spcPts val="0"/>
                        </a:spcAft>
                      </a:pPr>
                      <a:r>
                        <a:rPr lang="uk-UA" sz="2000" b="1" dirty="0">
                          <a:effectLst/>
                          <a:latin typeface="Arial Narrow" panose="020B0606020202030204" pitchFamily="34" charset="0"/>
                        </a:rPr>
                        <a:t>Етап 4. Пошук рішення</a:t>
                      </a:r>
                      <a:endParaRPr lang="uk-UA" sz="2000" b="1"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55619" marR="55619" marT="0" marB="0"/>
                </a:tc>
                <a:tc>
                  <a:txBody>
                    <a:bodyPr/>
                    <a:lstStyle/>
                    <a:p>
                      <a:pPr algn="just">
                        <a:lnSpc>
                          <a:spcPct val="120000"/>
                        </a:lnSpc>
                        <a:spcAft>
                          <a:spcPts val="0"/>
                        </a:spcAft>
                      </a:pPr>
                      <a:r>
                        <a:rPr lang="uk-UA" sz="2000" b="1">
                          <a:effectLst/>
                          <a:latin typeface="Arial Narrow" panose="020B0606020202030204" pitchFamily="34" charset="0"/>
                        </a:rPr>
                        <a:t>Виявлення усіх можливих варіантів рішення.</a:t>
                      </a:r>
                      <a:endParaRPr lang="uk-UA" sz="2000" b="1">
                        <a:effectLst/>
                        <a:latin typeface="Arial Narrow" panose="020B0606020202030204" pitchFamily="34" charset="0"/>
                        <a:ea typeface="Times New Roman" panose="02020603050405020304" pitchFamily="18" charset="0"/>
                        <a:cs typeface="Times New Roman" panose="02020603050405020304" pitchFamily="18" charset="0"/>
                      </a:endParaRPr>
                    </a:p>
                  </a:txBody>
                  <a:tcPr marL="55619" marR="55619" marT="0" marB="0"/>
                </a:tc>
                <a:extLst>
                  <a:ext uri="{0D108BD9-81ED-4DB2-BD59-A6C34878D82A}">
                    <a16:rowId xmlns:a16="http://schemas.microsoft.com/office/drawing/2014/main" val="960586753"/>
                  </a:ext>
                </a:extLst>
              </a:tr>
              <a:tr h="582991">
                <a:tc>
                  <a:txBody>
                    <a:bodyPr/>
                    <a:lstStyle/>
                    <a:p>
                      <a:pPr algn="l">
                        <a:lnSpc>
                          <a:spcPct val="120000"/>
                        </a:lnSpc>
                        <a:spcAft>
                          <a:spcPts val="0"/>
                        </a:spcAft>
                      </a:pPr>
                      <a:r>
                        <a:rPr lang="uk-UA" sz="2000" b="1" dirty="0">
                          <a:effectLst/>
                          <a:latin typeface="Arial Narrow" panose="020B0606020202030204" pitchFamily="34" charset="0"/>
                        </a:rPr>
                        <a:t>Етап 5. Експертиза варіантів рішень</a:t>
                      </a:r>
                      <a:endParaRPr lang="uk-UA" sz="2000" b="1"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55619" marR="55619" marT="0" marB="0"/>
                </a:tc>
                <a:tc>
                  <a:txBody>
                    <a:bodyPr/>
                    <a:lstStyle/>
                    <a:p>
                      <a:pPr algn="just">
                        <a:lnSpc>
                          <a:spcPct val="120000"/>
                        </a:lnSpc>
                        <a:spcAft>
                          <a:spcPts val="0"/>
                        </a:spcAft>
                      </a:pPr>
                      <a:r>
                        <a:rPr lang="uk-UA" sz="2000" b="1" dirty="0">
                          <a:effectLst/>
                          <a:latin typeface="Arial Narrow" panose="020B0606020202030204" pitchFamily="34" charset="0"/>
                        </a:rPr>
                        <a:t>Перевірка можливостей реалізації кожного варіанту рішення.</a:t>
                      </a:r>
                    </a:p>
                    <a:p>
                      <a:pPr algn="just">
                        <a:lnSpc>
                          <a:spcPct val="120000"/>
                        </a:lnSpc>
                        <a:spcAft>
                          <a:spcPts val="0"/>
                        </a:spcAft>
                      </a:pPr>
                      <a:r>
                        <a:rPr lang="uk-UA" sz="2000" b="1" dirty="0">
                          <a:effectLst/>
                          <a:latin typeface="Arial Narrow" panose="020B0606020202030204" pitchFamily="34" charset="0"/>
                        </a:rPr>
                        <a:t>Перевірка економічної доцільності кожного варіанту рішення.</a:t>
                      </a:r>
                      <a:endParaRPr lang="uk-UA" sz="2000" b="1"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55619" marR="55619" marT="0" marB="0"/>
                </a:tc>
                <a:extLst>
                  <a:ext uri="{0D108BD9-81ED-4DB2-BD59-A6C34878D82A}">
                    <a16:rowId xmlns:a16="http://schemas.microsoft.com/office/drawing/2014/main" val="226956538"/>
                  </a:ext>
                </a:extLst>
              </a:tr>
              <a:tr h="889275">
                <a:tc>
                  <a:txBody>
                    <a:bodyPr/>
                    <a:lstStyle/>
                    <a:p>
                      <a:pPr algn="l">
                        <a:lnSpc>
                          <a:spcPct val="120000"/>
                        </a:lnSpc>
                        <a:spcAft>
                          <a:spcPts val="0"/>
                        </a:spcAft>
                      </a:pPr>
                      <a:r>
                        <a:rPr lang="uk-UA" sz="2000" b="1" dirty="0">
                          <a:effectLst/>
                          <a:latin typeface="Arial Narrow" panose="020B0606020202030204" pitchFamily="34" charset="0"/>
                        </a:rPr>
                        <a:t>Етап 6. Прийняття рішення щодо впровадження найбільш оптимального варіанту</a:t>
                      </a:r>
                      <a:endParaRPr lang="uk-UA" sz="2000" b="1"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55619" marR="55619" marT="0" marB="0"/>
                </a:tc>
                <a:tc>
                  <a:txBody>
                    <a:bodyPr/>
                    <a:lstStyle/>
                    <a:p>
                      <a:pPr algn="just">
                        <a:lnSpc>
                          <a:spcPct val="120000"/>
                        </a:lnSpc>
                        <a:spcAft>
                          <a:spcPts val="0"/>
                        </a:spcAft>
                      </a:pPr>
                      <a:r>
                        <a:rPr lang="uk-UA" sz="2000" b="1" dirty="0">
                          <a:effectLst/>
                          <a:latin typeface="Arial Narrow" panose="020B0606020202030204" pitchFamily="34" charset="0"/>
                        </a:rPr>
                        <a:t>Вибір рішення.</a:t>
                      </a:r>
                    </a:p>
                    <a:p>
                      <a:pPr algn="just">
                        <a:lnSpc>
                          <a:spcPct val="120000"/>
                        </a:lnSpc>
                        <a:spcAft>
                          <a:spcPts val="0"/>
                        </a:spcAft>
                      </a:pPr>
                      <a:r>
                        <a:rPr lang="uk-UA" sz="2000" b="1" dirty="0">
                          <a:effectLst/>
                          <a:latin typeface="Arial Narrow" panose="020B0606020202030204" pitchFamily="34" charset="0"/>
                        </a:rPr>
                        <a:t>Рекомендація щодо реалізації рішення.</a:t>
                      </a:r>
                    </a:p>
                    <a:p>
                      <a:pPr algn="just">
                        <a:lnSpc>
                          <a:spcPct val="120000"/>
                        </a:lnSpc>
                        <a:spcAft>
                          <a:spcPts val="0"/>
                        </a:spcAft>
                      </a:pPr>
                      <a:r>
                        <a:rPr lang="uk-UA" sz="2000" b="1" dirty="0">
                          <a:effectLst/>
                          <a:latin typeface="Arial Narrow" panose="020B0606020202030204" pitchFamily="34" charset="0"/>
                        </a:rPr>
                        <a:t>Реалізація запропонованого рішення.</a:t>
                      </a:r>
                      <a:endParaRPr lang="uk-UA" sz="2000" b="1"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55619" marR="55619" marT="0" marB="0"/>
                </a:tc>
                <a:extLst>
                  <a:ext uri="{0D108BD9-81ED-4DB2-BD59-A6C34878D82A}">
                    <a16:rowId xmlns:a16="http://schemas.microsoft.com/office/drawing/2014/main" val="3277262705"/>
                  </a:ext>
                </a:extLst>
              </a:tr>
            </a:tbl>
          </a:graphicData>
        </a:graphic>
      </p:graphicFrame>
      <p:sp>
        <p:nvSpPr>
          <p:cNvPr id="4" name="Rectangle 1">
            <a:extLst>
              <a:ext uri="{FF2B5EF4-FFF2-40B4-BE49-F238E27FC236}">
                <a16:creationId xmlns:a16="http://schemas.microsoft.com/office/drawing/2014/main" id="{04BAC99F-D52B-4578-A6A2-0C05BEA5D7B9}"/>
              </a:ext>
            </a:extLst>
          </p:cNvPr>
          <p:cNvSpPr>
            <a:spLocks noChangeArrowheads="1"/>
          </p:cNvSpPr>
          <p:nvPr/>
        </p:nvSpPr>
        <p:spPr bwMode="auto">
          <a:xfrm>
            <a:off x="1406306" y="180798"/>
            <a:ext cx="8502649"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0" numCol="1" anchor="ctr" anchorCtr="0" compatLnSpc="1">
            <a:prstTxWarp prst="textNoShape">
              <a:avLst/>
            </a:prstTxWarp>
            <a:spAutoFit/>
          </a:bodyPr>
          <a:lstStyle/>
          <a:p>
            <a:pPr marL="0" marR="0" lvl="0" indent="431800" algn="l" defTabSz="914400" rtl="0" eaLnBrk="0" fontAlgn="base" latinLnBrk="0" hangingPunct="0">
              <a:lnSpc>
                <a:spcPct val="100000"/>
              </a:lnSpc>
              <a:spcBef>
                <a:spcPct val="0"/>
              </a:spcBef>
              <a:spcAft>
                <a:spcPct val="0"/>
              </a:spcAft>
              <a:buClrTx/>
              <a:buSzTx/>
              <a:buFontTx/>
              <a:buNone/>
              <a:tabLst/>
            </a:pPr>
            <a:r>
              <a:rPr kumimoji="0" lang="uk-UA" altLang="uk-UA" sz="2800" b="1" i="0" u="none" strike="noStrike" cap="none" normalizeH="0" baseline="0" dirty="0">
                <a:ln>
                  <a:noFill/>
                </a:ln>
                <a:solidFill>
                  <a:srgbClr val="990033"/>
                </a:solidFill>
                <a:effectLst/>
                <a:latin typeface="Arial Narrow" panose="020B0606020202030204" pitchFamily="34" charset="0"/>
                <a:ea typeface="Times New Roman" panose="02020603050405020304" pitchFamily="18" charset="0"/>
                <a:cs typeface="Times New Roman" panose="02020603050405020304" pitchFamily="18" charset="0"/>
              </a:rPr>
              <a:t>Етапи проведення функціонально-вартісного аналізу</a:t>
            </a:r>
            <a:endParaRPr kumimoji="0" lang="uk-UA" altLang="uk-UA" sz="2800" b="0" i="0" u="none" strike="noStrike" cap="none" normalizeH="0" baseline="0" dirty="0">
              <a:ln>
                <a:noFill/>
              </a:ln>
              <a:solidFill>
                <a:srgbClr val="990033"/>
              </a:solidFill>
              <a:effectLst/>
              <a:latin typeface="Arial Narrow" panose="020B0606020202030204"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C409307-D228-4B1D-8197-B0C7DF4B6124}"/>
              </a:ext>
            </a:extLst>
          </p:cNvPr>
          <p:cNvSpPr txBox="1"/>
          <p:nvPr/>
        </p:nvSpPr>
        <p:spPr>
          <a:xfrm>
            <a:off x="11478639" y="118047"/>
            <a:ext cx="599554" cy="369332"/>
          </a:xfrm>
          <a:prstGeom prst="rect">
            <a:avLst/>
          </a:prstGeom>
          <a:noFill/>
        </p:spPr>
        <p:txBody>
          <a:bodyPr wrap="square" rtlCol="0">
            <a:spAutoFit/>
          </a:bodyPr>
          <a:lstStyle/>
          <a:p>
            <a:r>
              <a:rPr lang="uk-UA" dirty="0"/>
              <a:t>122</a:t>
            </a:r>
          </a:p>
        </p:txBody>
      </p:sp>
    </p:spTree>
    <p:extLst>
      <p:ext uri="{BB962C8B-B14F-4D97-AF65-F5344CB8AC3E}">
        <p14:creationId xmlns:p14="http://schemas.microsoft.com/office/powerpoint/2010/main" val="1047035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увати 4">
            <a:extLst>
              <a:ext uri="{FF2B5EF4-FFF2-40B4-BE49-F238E27FC236}">
                <a16:creationId xmlns:a16="http://schemas.microsoft.com/office/drawing/2014/main" id="{23A5D124-6A82-476E-948B-583DE3B66E68}"/>
              </a:ext>
            </a:extLst>
          </p:cNvPr>
          <p:cNvGrpSpPr/>
          <p:nvPr/>
        </p:nvGrpSpPr>
        <p:grpSpPr>
          <a:xfrm>
            <a:off x="954913" y="530754"/>
            <a:ext cx="10533276" cy="5211243"/>
            <a:chOff x="1187669" y="364499"/>
            <a:chExt cx="10533276" cy="5211243"/>
          </a:xfrm>
        </p:grpSpPr>
        <p:sp>
          <p:nvSpPr>
            <p:cNvPr id="2" name="Прямокутник 1">
              <a:extLst>
                <a:ext uri="{FF2B5EF4-FFF2-40B4-BE49-F238E27FC236}">
                  <a16:creationId xmlns:a16="http://schemas.microsoft.com/office/drawing/2014/main" id="{068267B2-9360-4784-80A9-A0815DDC9267}"/>
                </a:ext>
              </a:extLst>
            </p:cNvPr>
            <p:cNvSpPr/>
            <p:nvPr/>
          </p:nvSpPr>
          <p:spPr>
            <a:xfrm>
              <a:off x="1187669" y="1367898"/>
              <a:ext cx="6096000" cy="1815882"/>
            </a:xfrm>
            <a:prstGeom prst="rect">
              <a:avLst/>
            </a:prstGeom>
          </p:spPr>
          <p:txBody>
            <a:bodyPr>
              <a:spAutoFit/>
            </a:bodyPr>
            <a:lstStyle/>
            <a:p>
              <a:r>
                <a:rPr lang="uk-UA" sz="2800" b="1" dirty="0">
                  <a:latin typeface="Arial Narrow" panose="020B0606020202030204" pitchFamily="34" charset="0"/>
                </a:rPr>
                <a:t>Під </a:t>
              </a:r>
              <a:r>
                <a:rPr lang="uk-UA" sz="2800" b="1" i="1" dirty="0">
                  <a:solidFill>
                    <a:srgbClr val="990033"/>
                  </a:solidFill>
                  <a:latin typeface="Arial Narrow" panose="020B0606020202030204" pitchFamily="34" charset="0"/>
                </a:rPr>
                <a:t>потенціалом</a:t>
              </a:r>
              <a:r>
                <a:rPr lang="uk-UA" sz="2800" b="1" dirty="0">
                  <a:latin typeface="Arial Narrow" panose="020B0606020202030204" pitchFamily="34" charset="0"/>
                </a:rPr>
                <a:t> розуміють сукупність можливостей підприємства, які можуть бути використані для реалізації його місії та досягнення посталений цілей.</a:t>
              </a:r>
            </a:p>
          </p:txBody>
        </p:sp>
        <p:sp>
          <p:nvSpPr>
            <p:cNvPr id="3" name="Прямокутник 2">
              <a:extLst>
                <a:ext uri="{FF2B5EF4-FFF2-40B4-BE49-F238E27FC236}">
                  <a16:creationId xmlns:a16="http://schemas.microsoft.com/office/drawing/2014/main" id="{862166B3-51FF-49B0-855A-F32AA9AA10EE}"/>
                </a:ext>
              </a:extLst>
            </p:cNvPr>
            <p:cNvSpPr/>
            <p:nvPr/>
          </p:nvSpPr>
          <p:spPr>
            <a:xfrm>
              <a:off x="2815077" y="364499"/>
              <a:ext cx="6135013" cy="646331"/>
            </a:xfrm>
            <a:prstGeom prst="rect">
              <a:avLst/>
            </a:prstGeom>
          </p:spPr>
          <p:txBody>
            <a:bodyPr wrap="none">
              <a:spAutoFit/>
            </a:bodyPr>
            <a:lstStyle/>
            <a:p>
              <a:r>
                <a:rPr lang="uk-UA" sz="3600" b="1" dirty="0">
                  <a:solidFill>
                    <a:srgbClr val="990033"/>
                  </a:solidFill>
                  <a:latin typeface="Arial Narrow" panose="020B0606020202030204" pitchFamily="34" charset="0"/>
                </a:rPr>
                <a:t>Стратегічний аналіз потенціалу</a:t>
              </a:r>
              <a:endParaRPr lang="uk-UA" sz="3600" dirty="0">
                <a:solidFill>
                  <a:srgbClr val="990033"/>
                </a:solidFill>
              </a:endParaRPr>
            </a:p>
          </p:txBody>
        </p:sp>
        <p:sp>
          <p:nvSpPr>
            <p:cNvPr id="4" name="Прямокутник 3">
              <a:extLst>
                <a:ext uri="{FF2B5EF4-FFF2-40B4-BE49-F238E27FC236}">
                  <a16:creationId xmlns:a16="http://schemas.microsoft.com/office/drawing/2014/main" id="{1DE9532F-D6CC-477E-B912-1EFA99D39967}"/>
                </a:ext>
              </a:extLst>
            </p:cNvPr>
            <p:cNvSpPr/>
            <p:nvPr/>
          </p:nvSpPr>
          <p:spPr>
            <a:xfrm>
              <a:off x="4235669" y="3429000"/>
              <a:ext cx="7485276" cy="2146742"/>
            </a:xfrm>
            <a:prstGeom prst="rect">
              <a:avLst/>
            </a:prstGeom>
          </p:spPr>
          <p:txBody>
            <a:bodyPr wrap="square">
              <a:spAutoFit/>
            </a:bodyPr>
            <a:lstStyle/>
            <a:p>
              <a:pPr>
                <a:lnSpc>
                  <a:spcPct val="89000"/>
                </a:lnSpc>
              </a:pPr>
              <a:r>
                <a:rPr lang="uk-UA" sz="3000" b="1" dirty="0">
                  <a:solidFill>
                    <a:srgbClr val="990033"/>
                  </a:solidFill>
                  <a:latin typeface="Arial Narrow" panose="020B0606020202030204" pitchFamily="34" charset="0"/>
                </a:rPr>
                <a:t>Стратегічний потенціал підприємства </a:t>
              </a:r>
              <a:r>
                <a:rPr lang="uk-UA" sz="3000" b="1" dirty="0">
                  <a:latin typeface="Arial Narrow" panose="020B0606020202030204" pitchFamily="34" charset="0"/>
                </a:rPr>
                <a:t>– сукупність взаємозв'язаних виробничих і</a:t>
              </a:r>
            </a:p>
            <a:p>
              <a:pPr>
                <a:lnSpc>
                  <a:spcPct val="89000"/>
                </a:lnSpc>
              </a:pPr>
              <a:r>
                <a:rPr lang="uk-UA" sz="3000" b="1" dirty="0">
                  <a:latin typeface="Arial Narrow" panose="020B0606020202030204" pitchFamily="34" charset="0"/>
                </a:rPr>
                <a:t>управлінських ресурсів, достатній рівень розвитку яких забезпечує досягнення перспективних цілей підприємства.</a:t>
              </a:r>
            </a:p>
          </p:txBody>
        </p:sp>
      </p:grpSp>
      <p:sp>
        <p:nvSpPr>
          <p:cNvPr id="6" name="TextBox 5">
            <a:extLst>
              <a:ext uri="{FF2B5EF4-FFF2-40B4-BE49-F238E27FC236}">
                <a16:creationId xmlns:a16="http://schemas.microsoft.com/office/drawing/2014/main" id="{6D99F72F-1E2E-4543-9409-BD142CC31C6C}"/>
              </a:ext>
            </a:extLst>
          </p:cNvPr>
          <p:cNvSpPr txBox="1"/>
          <p:nvPr/>
        </p:nvSpPr>
        <p:spPr>
          <a:xfrm>
            <a:off x="11303540" y="248156"/>
            <a:ext cx="599554" cy="369332"/>
          </a:xfrm>
          <a:prstGeom prst="rect">
            <a:avLst/>
          </a:prstGeom>
          <a:noFill/>
        </p:spPr>
        <p:txBody>
          <a:bodyPr wrap="square" rtlCol="0">
            <a:spAutoFit/>
          </a:bodyPr>
          <a:lstStyle/>
          <a:p>
            <a:r>
              <a:rPr lang="uk-UA" dirty="0"/>
              <a:t>123</a:t>
            </a:r>
          </a:p>
        </p:txBody>
      </p:sp>
    </p:spTree>
    <p:extLst>
      <p:ext uri="{BB962C8B-B14F-4D97-AF65-F5344CB8AC3E}">
        <p14:creationId xmlns:p14="http://schemas.microsoft.com/office/powerpoint/2010/main" val="139157538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Групувати 22">
            <a:extLst>
              <a:ext uri="{FF2B5EF4-FFF2-40B4-BE49-F238E27FC236}">
                <a16:creationId xmlns:a16="http://schemas.microsoft.com/office/drawing/2014/main" id="{BF53D8CF-83FA-4795-BB54-1DB5F8122A92}"/>
              </a:ext>
            </a:extLst>
          </p:cNvPr>
          <p:cNvGrpSpPr/>
          <p:nvPr/>
        </p:nvGrpSpPr>
        <p:grpSpPr>
          <a:xfrm>
            <a:off x="181975" y="495638"/>
            <a:ext cx="11828050" cy="5655133"/>
            <a:chOff x="181975" y="495638"/>
            <a:chExt cx="11828050" cy="5655133"/>
          </a:xfrm>
        </p:grpSpPr>
        <p:sp>
          <p:nvSpPr>
            <p:cNvPr id="3" name="Прямокутник 2">
              <a:extLst>
                <a:ext uri="{FF2B5EF4-FFF2-40B4-BE49-F238E27FC236}">
                  <a16:creationId xmlns:a16="http://schemas.microsoft.com/office/drawing/2014/main" id="{287230F4-B48A-4E56-8624-734FFDFB585E}"/>
                </a:ext>
              </a:extLst>
            </p:cNvPr>
            <p:cNvSpPr/>
            <p:nvPr/>
          </p:nvSpPr>
          <p:spPr>
            <a:xfrm>
              <a:off x="947651" y="495638"/>
              <a:ext cx="10756669" cy="1002775"/>
            </a:xfrm>
            <a:prstGeom prst="rect">
              <a:avLst/>
            </a:prstGeom>
          </p:spPr>
          <p:txBody>
            <a:bodyPr wrap="square">
              <a:spAutoFit/>
            </a:bodyPr>
            <a:lstStyle/>
            <a:p>
              <a:pPr algn="ctr">
                <a:lnSpc>
                  <a:spcPct val="87000"/>
                </a:lnSpc>
              </a:pPr>
              <a:r>
                <a:rPr lang="uk-UA" sz="3200" b="1" dirty="0">
                  <a:solidFill>
                    <a:schemeClr val="accent6">
                      <a:lumMod val="75000"/>
                    </a:schemeClr>
                  </a:solidFill>
                  <a:latin typeface="Arial Narrow" panose="020B0606020202030204" pitchFamily="34" charset="0"/>
                </a:rPr>
                <a:t>Основні підходи для оцінки </a:t>
              </a:r>
              <a:r>
                <a:rPr lang="uk-UA" sz="3600" b="1" dirty="0">
                  <a:solidFill>
                    <a:schemeClr val="accent6">
                      <a:lumMod val="75000"/>
                    </a:schemeClr>
                  </a:solidFill>
                  <a:latin typeface="Arial Narrow" panose="020B0606020202030204" pitchFamily="34" charset="0"/>
                </a:rPr>
                <a:t>наявного потенціалу </a:t>
              </a:r>
              <a:r>
                <a:rPr lang="uk-UA" sz="3200" b="1" dirty="0">
                  <a:solidFill>
                    <a:schemeClr val="accent6">
                      <a:lumMod val="75000"/>
                    </a:schemeClr>
                  </a:solidFill>
                  <a:latin typeface="Arial Narrow" panose="020B0606020202030204" pitchFamily="34" charset="0"/>
                </a:rPr>
                <a:t>підприємства</a:t>
              </a:r>
            </a:p>
          </p:txBody>
        </p:sp>
        <p:sp>
          <p:nvSpPr>
            <p:cNvPr id="4" name="Прямокутник 3">
              <a:extLst>
                <a:ext uri="{FF2B5EF4-FFF2-40B4-BE49-F238E27FC236}">
                  <a16:creationId xmlns:a16="http://schemas.microsoft.com/office/drawing/2014/main" id="{DCD57340-F22A-4D73-98A5-7F369FCD4EBB}"/>
                </a:ext>
              </a:extLst>
            </p:cNvPr>
            <p:cNvSpPr/>
            <p:nvPr/>
          </p:nvSpPr>
          <p:spPr>
            <a:xfrm>
              <a:off x="586821" y="1913716"/>
              <a:ext cx="2715808" cy="523220"/>
            </a:xfrm>
            <a:prstGeom prst="rect">
              <a:avLst/>
            </a:prstGeom>
          </p:spPr>
          <p:txBody>
            <a:bodyPr wrap="none">
              <a:spAutoFit/>
            </a:bodyPr>
            <a:lstStyle/>
            <a:p>
              <a:r>
                <a:rPr lang="uk-UA" sz="2800" b="1" dirty="0">
                  <a:latin typeface="Arial Narrow" panose="020B0606020202030204" pitchFamily="34" charset="0"/>
                </a:rPr>
                <a:t>Ресурсний підхід</a:t>
              </a:r>
            </a:p>
          </p:txBody>
        </p:sp>
        <p:sp>
          <p:nvSpPr>
            <p:cNvPr id="5" name="Прямокутник 4">
              <a:extLst>
                <a:ext uri="{FF2B5EF4-FFF2-40B4-BE49-F238E27FC236}">
                  <a16:creationId xmlns:a16="http://schemas.microsoft.com/office/drawing/2014/main" id="{E00879E9-32AE-42EA-8BA9-468E3A6F49A1}"/>
                </a:ext>
              </a:extLst>
            </p:cNvPr>
            <p:cNvSpPr/>
            <p:nvPr/>
          </p:nvSpPr>
          <p:spPr>
            <a:xfrm>
              <a:off x="181975" y="2817082"/>
              <a:ext cx="3525501" cy="2721771"/>
            </a:xfrm>
            <a:prstGeom prst="rect">
              <a:avLst/>
            </a:prstGeom>
          </p:spPr>
          <p:txBody>
            <a:bodyPr wrap="square">
              <a:spAutoFit/>
            </a:bodyPr>
            <a:lstStyle/>
            <a:p>
              <a:pPr algn="ctr">
                <a:lnSpc>
                  <a:spcPct val="89000"/>
                </a:lnSpc>
              </a:pPr>
              <a:r>
                <a:rPr lang="uk-UA" sz="2400" b="1" dirty="0">
                  <a:latin typeface="Arial Narrow" panose="020B0606020202030204" pitchFamily="34" charset="0"/>
                </a:rPr>
                <a:t>Внутрішнє середовище</a:t>
              </a:r>
            </a:p>
            <a:p>
              <a:pPr algn="ctr">
                <a:lnSpc>
                  <a:spcPct val="89000"/>
                </a:lnSpc>
              </a:pPr>
              <a:r>
                <a:rPr lang="uk-UA" sz="2400" b="1" dirty="0">
                  <a:latin typeface="Arial Narrow" panose="020B0606020202030204" pitchFamily="34" charset="0"/>
                </a:rPr>
                <a:t>може розглядатися з позиції наявних ресурсів.</a:t>
              </a:r>
            </a:p>
            <a:p>
              <a:pPr algn="ctr">
                <a:lnSpc>
                  <a:spcPct val="89000"/>
                </a:lnSpc>
              </a:pPr>
              <a:r>
                <a:rPr lang="uk-UA" sz="2400" b="1" dirty="0">
                  <a:latin typeface="Arial Narrow" panose="020B0606020202030204" pitchFamily="34" charset="0"/>
                </a:rPr>
                <a:t>Величина потенціалу</a:t>
              </a:r>
            </a:p>
            <a:p>
              <a:pPr algn="ctr">
                <a:lnSpc>
                  <a:spcPct val="89000"/>
                </a:lnSpc>
              </a:pPr>
              <a:r>
                <a:rPr lang="uk-UA" sz="2400" b="1" dirty="0">
                  <a:latin typeface="Arial Narrow" panose="020B0606020202030204" pitchFamily="34" charset="0"/>
                </a:rPr>
                <a:t>визначається як сума фізичних і вартісних оцінок окремих його складових. </a:t>
              </a:r>
            </a:p>
          </p:txBody>
        </p:sp>
        <p:sp>
          <p:nvSpPr>
            <p:cNvPr id="6" name="Прямокутник 5">
              <a:extLst>
                <a:ext uri="{FF2B5EF4-FFF2-40B4-BE49-F238E27FC236}">
                  <a16:creationId xmlns:a16="http://schemas.microsoft.com/office/drawing/2014/main" id="{A26530D0-0306-4407-9F63-EC9A952A209C}"/>
                </a:ext>
              </a:extLst>
            </p:cNvPr>
            <p:cNvSpPr/>
            <p:nvPr/>
          </p:nvSpPr>
          <p:spPr>
            <a:xfrm>
              <a:off x="4100716" y="2013129"/>
              <a:ext cx="3136669" cy="1216872"/>
            </a:xfrm>
            <a:prstGeom prst="rect">
              <a:avLst/>
            </a:prstGeom>
          </p:spPr>
          <p:txBody>
            <a:bodyPr wrap="square">
              <a:spAutoFit/>
            </a:bodyPr>
            <a:lstStyle/>
            <a:p>
              <a:pPr algn="ctr">
                <a:lnSpc>
                  <a:spcPct val="87000"/>
                </a:lnSpc>
              </a:pPr>
              <a:r>
                <a:rPr lang="uk-UA" sz="2800" b="1" dirty="0">
                  <a:latin typeface="Arial Narrow" panose="020B0606020202030204" pitchFamily="34" charset="0"/>
                </a:rPr>
                <a:t>Структурний</a:t>
              </a:r>
            </a:p>
            <a:p>
              <a:pPr algn="ctr">
                <a:lnSpc>
                  <a:spcPct val="87000"/>
                </a:lnSpc>
              </a:pPr>
              <a:r>
                <a:rPr lang="uk-UA" sz="2800" b="1" dirty="0">
                  <a:latin typeface="Arial Narrow" panose="020B0606020202030204" pitchFamily="34" charset="0"/>
                </a:rPr>
                <a:t>(функціональний)</a:t>
              </a:r>
            </a:p>
            <a:p>
              <a:pPr algn="ctr">
                <a:lnSpc>
                  <a:spcPct val="87000"/>
                </a:lnSpc>
              </a:pPr>
              <a:r>
                <a:rPr lang="uk-UA" sz="2800" b="1" dirty="0">
                  <a:latin typeface="Arial Narrow" panose="020B0606020202030204" pitchFamily="34" charset="0"/>
                </a:rPr>
                <a:t>підхід</a:t>
              </a:r>
            </a:p>
          </p:txBody>
        </p:sp>
        <p:sp>
          <p:nvSpPr>
            <p:cNvPr id="7" name="Прямокутник 6">
              <a:extLst>
                <a:ext uri="{FF2B5EF4-FFF2-40B4-BE49-F238E27FC236}">
                  <a16:creationId xmlns:a16="http://schemas.microsoft.com/office/drawing/2014/main" id="{5649AD98-A180-49D2-ADE5-67229437B693}"/>
                </a:ext>
              </a:extLst>
            </p:cNvPr>
            <p:cNvSpPr/>
            <p:nvPr/>
          </p:nvSpPr>
          <p:spPr>
            <a:xfrm>
              <a:off x="3707476" y="3429000"/>
              <a:ext cx="3850320" cy="2721771"/>
            </a:xfrm>
            <a:prstGeom prst="rect">
              <a:avLst/>
            </a:prstGeom>
          </p:spPr>
          <p:txBody>
            <a:bodyPr wrap="square">
              <a:spAutoFit/>
            </a:bodyPr>
            <a:lstStyle/>
            <a:p>
              <a:pPr algn="ctr">
                <a:lnSpc>
                  <a:spcPct val="89000"/>
                </a:lnSpc>
              </a:pPr>
              <a:r>
                <a:rPr lang="uk-UA" sz="2400" b="1" dirty="0">
                  <a:latin typeface="Arial Narrow" panose="020B0606020202030204" pitchFamily="34" charset="0"/>
                </a:rPr>
                <a:t>Передбачає визначення</a:t>
              </a:r>
            </a:p>
            <a:p>
              <a:pPr algn="ctr">
                <a:lnSpc>
                  <a:spcPct val="89000"/>
                </a:lnSpc>
              </a:pPr>
              <a:r>
                <a:rPr lang="uk-UA" sz="2400" b="1" dirty="0">
                  <a:latin typeface="Arial Narrow" panose="020B0606020202030204" pitchFamily="34" charset="0"/>
                </a:rPr>
                <a:t>раціональної структури</a:t>
              </a:r>
            </a:p>
            <a:p>
              <a:pPr algn="ctr">
                <a:lnSpc>
                  <a:spcPct val="89000"/>
                </a:lnSpc>
              </a:pPr>
              <a:r>
                <a:rPr lang="uk-UA" sz="2400" b="1" dirty="0">
                  <a:latin typeface="Arial Narrow" panose="020B0606020202030204" pitchFamily="34" charset="0"/>
                </a:rPr>
                <a:t>виробничого потенціалу</a:t>
              </a:r>
            </a:p>
            <a:p>
              <a:pPr algn="ctr">
                <a:lnSpc>
                  <a:spcPct val="89000"/>
                </a:lnSpc>
              </a:pPr>
              <a:r>
                <a:rPr lang="uk-UA" sz="2400" b="1" dirty="0">
                  <a:latin typeface="Arial Narrow" panose="020B0606020202030204" pitchFamily="34" charset="0"/>
                </a:rPr>
                <a:t>підприємства і дозволяє</a:t>
              </a:r>
            </a:p>
            <a:p>
              <a:pPr algn="ctr">
                <a:lnSpc>
                  <a:spcPct val="89000"/>
                </a:lnSpc>
              </a:pPr>
              <a:r>
                <a:rPr lang="uk-UA" sz="2400" b="1" dirty="0">
                  <a:latin typeface="Arial Narrow" panose="020B0606020202030204" pitchFamily="34" charset="0"/>
                </a:rPr>
                <a:t>оцінювати його як сукупність накопичених можливостей різних функцій.</a:t>
              </a:r>
            </a:p>
          </p:txBody>
        </p:sp>
        <p:sp>
          <p:nvSpPr>
            <p:cNvPr id="8" name="Прямокутник 7">
              <a:extLst>
                <a:ext uri="{FF2B5EF4-FFF2-40B4-BE49-F238E27FC236}">
                  <a16:creationId xmlns:a16="http://schemas.microsoft.com/office/drawing/2014/main" id="{C064C1DA-826F-4553-A7EE-ECD979162EAF}"/>
                </a:ext>
              </a:extLst>
            </p:cNvPr>
            <p:cNvSpPr/>
            <p:nvPr/>
          </p:nvSpPr>
          <p:spPr>
            <a:xfrm>
              <a:off x="7881539" y="1683652"/>
              <a:ext cx="3630343" cy="1242841"/>
            </a:xfrm>
            <a:prstGeom prst="rect">
              <a:avLst/>
            </a:prstGeom>
          </p:spPr>
          <p:txBody>
            <a:bodyPr wrap="square">
              <a:spAutoFit/>
            </a:bodyPr>
            <a:lstStyle/>
            <a:p>
              <a:pPr algn="ctr">
                <a:lnSpc>
                  <a:spcPct val="89000"/>
                </a:lnSpc>
              </a:pPr>
              <a:r>
                <a:rPr lang="uk-UA" sz="2800" b="1" dirty="0">
                  <a:latin typeface="Arial Narrow" panose="020B0606020202030204" pitchFamily="34" charset="0"/>
                </a:rPr>
                <a:t>Проблемно-</a:t>
              </a:r>
            </a:p>
            <a:p>
              <a:pPr algn="ctr">
                <a:lnSpc>
                  <a:spcPct val="89000"/>
                </a:lnSpc>
              </a:pPr>
              <a:r>
                <a:rPr lang="uk-UA" sz="2800" b="1" dirty="0">
                  <a:latin typeface="Arial Narrow" panose="020B0606020202030204" pitchFamily="34" charset="0"/>
                </a:rPr>
                <a:t>орієнтований</a:t>
              </a:r>
            </a:p>
            <a:p>
              <a:pPr algn="ctr">
                <a:lnSpc>
                  <a:spcPct val="89000"/>
                </a:lnSpc>
              </a:pPr>
              <a:r>
                <a:rPr lang="uk-UA" sz="2800" b="1" dirty="0">
                  <a:latin typeface="Arial Narrow" panose="020B0606020202030204" pitchFamily="34" charset="0"/>
                </a:rPr>
                <a:t>(цільовий) підхід</a:t>
              </a:r>
            </a:p>
          </p:txBody>
        </p:sp>
        <p:sp>
          <p:nvSpPr>
            <p:cNvPr id="9" name="Прямокутник 8">
              <a:extLst>
                <a:ext uri="{FF2B5EF4-FFF2-40B4-BE49-F238E27FC236}">
                  <a16:creationId xmlns:a16="http://schemas.microsoft.com/office/drawing/2014/main" id="{E44E589D-4C72-4231-9F39-6460D6257DEF}"/>
                </a:ext>
              </a:extLst>
            </p:cNvPr>
            <p:cNvSpPr/>
            <p:nvPr/>
          </p:nvSpPr>
          <p:spPr>
            <a:xfrm>
              <a:off x="7886007" y="3165274"/>
              <a:ext cx="4124018" cy="2721771"/>
            </a:xfrm>
            <a:prstGeom prst="rect">
              <a:avLst/>
            </a:prstGeom>
          </p:spPr>
          <p:txBody>
            <a:bodyPr wrap="square">
              <a:spAutoFit/>
            </a:bodyPr>
            <a:lstStyle/>
            <a:p>
              <a:pPr algn="ctr">
                <a:lnSpc>
                  <a:spcPct val="89000"/>
                </a:lnSpc>
              </a:pPr>
              <a:r>
                <a:rPr lang="uk-UA" sz="2400" b="1" dirty="0">
                  <a:latin typeface="Arial Narrow" panose="020B0606020202030204" pitchFamily="34" charset="0"/>
                </a:rPr>
                <a:t>Спрямований на оцінку  наявного потенціалу з</a:t>
              </a:r>
            </a:p>
            <a:p>
              <a:pPr algn="ctr">
                <a:lnSpc>
                  <a:spcPct val="89000"/>
                </a:lnSpc>
              </a:pPr>
              <a:r>
                <a:rPr lang="uk-UA" sz="2400" b="1" dirty="0">
                  <a:latin typeface="Arial Narrow" panose="020B0606020202030204" pitchFamily="34" charset="0"/>
                </a:rPr>
                <a:t>позиції забезпечення</a:t>
              </a:r>
            </a:p>
            <a:p>
              <a:pPr algn="ctr">
                <a:lnSpc>
                  <a:spcPct val="89000"/>
                </a:lnSpc>
              </a:pPr>
              <a:r>
                <a:rPr lang="uk-UA" sz="2400" b="1" dirty="0">
                  <a:latin typeface="Arial Narrow" panose="020B0606020202030204" pitchFamily="34" charset="0"/>
                </a:rPr>
                <a:t>досягнення поставлених</a:t>
              </a:r>
            </a:p>
            <a:p>
              <a:pPr algn="ctr">
                <a:lnSpc>
                  <a:spcPct val="89000"/>
                </a:lnSpc>
              </a:pPr>
              <a:r>
                <a:rPr lang="uk-UA" sz="2400" b="1" dirty="0">
                  <a:latin typeface="Arial Narrow" panose="020B0606020202030204" pitchFamily="34" charset="0"/>
                </a:rPr>
                <a:t>цілей і визначає його величину як рівень відповідності</a:t>
              </a:r>
            </a:p>
            <a:p>
              <a:pPr algn="ctr">
                <a:lnSpc>
                  <a:spcPct val="89000"/>
                </a:lnSpc>
              </a:pPr>
              <a:r>
                <a:rPr lang="uk-UA" sz="2400" b="1" dirty="0">
                  <a:latin typeface="Arial Narrow" panose="020B0606020202030204" pitchFamily="34" charset="0"/>
                </a:rPr>
                <a:t>окремих його складових</a:t>
              </a:r>
            </a:p>
            <a:p>
              <a:pPr algn="ctr">
                <a:lnSpc>
                  <a:spcPct val="89000"/>
                </a:lnSpc>
              </a:pPr>
              <a:r>
                <a:rPr lang="uk-UA" sz="2400" b="1" dirty="0">
                  <a:latin typeface="Arial Narrow" panose="020B0606020202030204" pitchFamily="34" charset="0"/>
                </a:rPr>
                <a:t>необхідним параметрам.</a:t>
              </a:r>
            </a:p>
          </p:txBody>
        </p:sp>
        <p:cxnSp>
          <p:nvCxnSpPr>
            <p:cNvPr id="11" name="Пряма зі стрілкою 10">
              <a:extLst>
                <a:ext uri="{FF2B5EF4-FFF2-40B4-BE49-F238E27FC236}">
                  <a16:creationId xmlns:a16="http://schemas.microsoft.com/office/drawing/2014/main" id="{6E69C00E-55AD-4B13-97E6-05A6577B2BFD}"/>
                </a:ext>
              </a:extLst>
            </p:cNvPr>
            <p:cNvCxnSpPr>
              <a:cxnSpLocks/>
            </p:cNvCxnSpPr>
            <p:nvPr/>
          </p:nvCxnSpPr>
          <p:spPr>
            <a:xfrm flipH="1">
              <a:off x="2858245" y="1500981"/>
              <a:ext cx="1543266" cy="403987"/>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Пряма зі стрілкою 11">
              <a:extLst>
                <a:ext uri="{FF2B5EF4-FFF2-40B4-BE49-F238E27FC236}">
                  <a16:creationId xmlns:a16="http://schemas.microsoft.com/office/drawing/2014/main" id="{4ADB91FB-3076-4F05-9B37-C63C0930C137}"/>
                </a:ext>
              </a:extLst>
            </p:cNvPr>
            <p:cNvCxnSpPr>
              <a:cxnSpLocks/>
            </p:cNvCxnSpPr>
            <p:nvPr/>
          </p:nvCxnSpPr>
          <p:spPr>
            <a:xfrm>
              <a:off x="7200970" y="1444872"/>
              <a:ext cx="1361139" cy="608065"/>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Пряма зі стрілкою 12">
              <a:extLst>
                <a:ext uri="{FF2B5EF4-FFF2-40B4-BE49-F238E27FC236}">
                  <a16:creationId xmlns:a16="http://schemas.microsoft.com/office/drawing/2014/main" id="{2A223248-3472-4924-B6D6-99CD269E9E40}"/>
                </a:ext>
              </a:extLst>
            </p:cNvPr>
            <p:cNvCxnSpPr>
              <a:cxnSpLocks/>
            </p:cNvCxnSpPr>
            <p:nvPr/>
          </p:nvCxnSpPr>
          <p:spPr>
            <a:xfrm>
              <a:off x="5745474" y="1518340"/>
              <a:ext cx="0" cy="534597"/>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Стрілка: униз 19">
              <a:extLst>
                <a:ext uri="{FF2B5EF4-FFF2-40B4-BE49-F238E27FC236}">
                  <a16:creationId xmlns:a16="http://schemas.microsoft.com/office/drawing/2014/main" id="{A02CB0A3-A60B-473E-8D51-0731688AD800}"/>
                </a:ext>
              </a:extLst>
            </p:cNvPr>
            <p:cNvSpPr/>
            <p:nvPr/>
          </p:nvSpPr>
          <p:spPr>
            <a:xfrm>
              <a:off x="1662545" y="2436936"/>
              <a:ext cx="182880" cy="380146"/>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1" name="Стрілка: униз 20">
              <a:extLst>
                <a:ext uri="{FF2B5EF4-FFF2-40B4-BE49-F238E27FC236}">
                  <a16:creationId xmlns:a16="http://schemas.microsoft.com/office/drawing/2014/main" id="{0A72EC8C-3DC7-48F4-AE11-4EEE57D0CC53}"/>
                </a:ext>
              </a:extLst>
            </p:cNvPr>
            <p:cNvSpPr/>
            <p:nvPr/>
          </p:nvSpPr>
          <p:spPr>
            <a:xfrm>
              <a:off x="5577611" y="3190192"/>
              <a:ext cx="182880" cy="380146"/>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2" name="Стрілка: униз 21">
              <a:extLst>
                <a:ext uri="{FF2B5EF4-FFF2-40B4-BE49-F238E27FC236}">
                  <a16:creationId xmlns:a16="http://schemas.microsoft.com/office/drawing/2014/main" id="{84872AAA-BF6A-4750-9EE2-F77497B5C884}"/>
                </a:ext>
              </a:extLst>
            </p:cNvPr>
            <p:cNvSpPr/>
            <p:nvPr/>
          </p:nvSpPr>
          <p:spPr>
            <a:xfrm>
              <a:off x="9605270" y="2904981"/>
              <a:ext cx="182880" cy="380146"/>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pSp>
      <p:sp>
        <p:nvSpPr>
          <p:cNvPr id="16" name="TextBox 15">
            <a:extLst>
              <a:ext uri="{FF2B5EF4-FFF2-40B4-BE49-F238E27FC236}">
                <a16:creationId xmlns:a16="http://schemas.microsoft.com/office/drawing/2014/main" id="{5459DF01-1F3D-4558-8E23-1649EF56C70E}"/>
              </a:ext>
            </a:extLst>
          </p:cNvPr>
          <p:cNvSpPr txBox="1"/>
          <p:nvPr/>
        </p:nvSpPr>
        <p:spPr>
          <a:xfrm>
            <a:off x="11264630" y="335704"/>
            <a:ext cx="599554" cy="369332"/>
          </a:xfrm>
          <a:prstGeom prst="rect">
            <a:avLst/>
          </a:prstGeom>
          <a:noFill/>
        </p:spPr>
        <p:txBody>
          <a:bodyPr wrap="square" rtlCol="0">
            <a:spAutoFit/>
          </a:bodyPr>
          <a:lstStyle/>
          <a:p>
            <a:r>
              <a:rPr lang="uk-UA" dirty="0"/>
              <a:t>124</a:t>
            </a:r>
          </a:p>
        </p:txBody>
      </p:sp>
    </p:spTree>
    <p:extLst>
      <p:ext uri="{BB962C8B-B14F-4D97-AF65-F5344CB8AC3E}">
        <p14:creationId xmlns:p14="http://schemas.microsoft.com/office/powerpoint/2010/main" val="122943328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Групувати 11">
            <a:extLst>
              <a:ext uri="{FF2B5EF4-FFF2-40B4-BE49-F238E27FC236}">
                <a16:creationId xmlns:a16="http://schemas.microsoft.com/office/drawing/2014/main" id="{76F10F49-6E35-4F19-9228-9F3B24D5F976}"/>
              </a:ext>
            </a:extLst>
          </p:cNvPr>
          <p:cNvGrpSpPr/>
          <p:nvPr/>
        </p:nvGrpSpPr>
        <p:grpSpPr>
          <a:xfrm>
            <a:off x="615142" y="460534"/>
            <a:ext cx="11238807" cy="5632695"/>
            <a:chOff x="615142" y="460534"/>
            <a:chExt cx="11238807" cy="5632695"/>
          </a:xfrm>
        </p:grpSpPr>
        <p:sp>
          <p:nvSpPr>
            <p:cNvPr id="2" name="Прямокутник 1">
              <a:extLst>
                <a:ext uri="{FF2B5EF4-FFF2-40B4-BE49-F238E27FC236}">
                  <a16:creationId xmlns:a16="http://schemas.microsoft.com/office/drawing/2014/main" id="{0A440426-4B5A-45AA-9881-00D00BB9789B}"/>
                </a:ext>
              </a:extLst>
            </p:cNvPr>
            <p:cNvSpPr/>
            <p:nvPr/>
          </p:nvSpPr>
          <p:spPr>
            <a:xfrm>
              <a:off x="3381655" y="3784905"/>
              <a:ext cx="8472294" cy="2308324"/>
            </a:xfrm>
            <a:prstGeom prst="rect">
              <a:avLst/>
            </a:prstGeom>
          </p:spPr>
          <p:txBody>
            <a:bodyPr wrap="square">
              <a:spAutoFit/>
            </a:bodyPr>
            <a:lstStyle/>
            <a:p>
              <a:r>
                <a:rPr lang="uk-UA" sz="2400" b="1" dirty="0">
                  <a:latin typeface="Arial Narrow" panose="020B0606020202030204" pitchFamily="34" charset="0"/>
                </a:rPr>
                <a:t>-   аналіз ймовірності </a:t>
              </a:r>
              <a:r>
                <a:rPr lang="uk-UA" sz="2400" b="1" dirty="0">
                  <a:solidFill>
                    <a:schemeClr val="accent6">
                      <a:lumMod val="75000"/>
                    </a:schemeClr>
                  </a:solidFill>
                  <a:latin typeface="Arial Narrow" panose="020B0606020202030204" pitchFamily="34" charset="0"/>
                </a:rPr>
                <a:t>примноження можливостей </a:t>
              </a:r>
              <a:r>
                <a:rPr lang="uk-UA" sz="2400" b="1" dirty="0">
                  <a:latin typeface="Arial Narrow" panose="020B0606020202030204" pitchFamily="34" charset="0"/>
                </a:rPr>
                <a:t>підприємства:</a:t>
              </a:r>
            </a:p>
            <a:p>
              <a:r>
                <a:rPr lang="uk-UA" sz="2400" b="1" dirty="0">
                  <a:latin typeface="Arial Narrow" panose="020B0606020202030204" pitchFamily="34" charset="0"/>
                </a:rPr>
                <a:t>            - оцінка основних напрямків примноження можливостей </a:t>
              </a:r>
            </a:p>
            <a:p>
              <a:r>
                <a:rPr lang="uk-UA" sz="2400" b="1" dirty="0">
                  <a:latin typeface="Arial Narrow" panose="020B0606020202030204" pitchFamily="34" charset="0"/>
                </a:rPr>
                <a:t>            - аналіз інвестицій</a:t>
              </a:r>
            </a:p>
            <a:p>
              <a:r>
                <a:rPr lang="uk-UA" sz="2400" b="1" dirty="0">
                  <a:latin typeface="Arial Narrow" panose="020B0606020202030204" pitchFamily="34" charset="0"/>
                </a:rPr>
                <a:t>            - аналіз інновацій</a:t>
              </a:r>
            </a:p>
            <a:p>
              <a:r>
                <a:rPr lang="uk-UA" sz="2400" b="1" dirty="0">
                  <a:latin typeface="Arial Narrow" panose="020B0606020202030204" pitchFamily="34" charset="0"/>
                </a:rPr>
                <a:t>            - аналіз кредитоспроможності</a:t>
              </a:r>
            </a:p>
            <a:p>
              <a:r>
                <a:rPr lang="uk-UA" sz="2400" b="1" dirty="0">
                  <a:latin typeface="Arial Narrow" panose="020B0606020202030204" pitchFamily="34" charset="0"/>
                </a:rPr>
                <a:t>            - інш.</a:t>
              </a:r>
            </a:p>
          </p:txBody>
        </p:sp>
        <p:sp>
          <p:nvSpPr>
            <p:cNvPr id="3" name="Прямокутник 2">
              <a:extLst>
                <a:ext uri="{FF2B5EF4-FFF2-40B4-BE49-F238E27FC236}">
                  <a16:creationId xmlns:a16="http://schemas.microsoft.com/office/drawing/2014/main" id="{DED75EAD-4A6D-4C0D-AA24-0849446F7D0B}"/>
                </a:ext>
              </a:extLst>
            </p:cNvPr>
            <p:cNvSpPr/>
            <p:nvPr/>
          </p:nvSpPr>
          <p:spPr>
            <a:xfrm>
              <a:off x="615142" y="2022743"/>
              <a:ext cx="6856374" cy="1938992"/>
            </a:xfrm>
            <a:prstGeom prst="rect">
              <a:avLst/>
            </a:prstGeom>
          </p:spPr>
          <p:txBody>
            <a:bodyPr wrap="square">
              <a:spAutoFit/>
            </a:bodyPr>
            <a:lstStyle/>
            <a:p>
              <a:r>
                <a:rPr lang="uk-UA" sz="2400" b="1" dirty="0">
                  <a:latin typeface="Arial Narrow" panose="020B0606020202030204" pitchFamily="34" charset="0"/>
                </a:rPr>
                <a:t>-   аналіз </a:t>
              </a:r>
              <a:r>
                <a:rPr lang="uk-UA" sz="2400" b="1" dirty="0">
                  <a:solidFill>
                    <a:schemeClr val="accent6">
                      <a:lumMod val="75000"/>
                    </a:schemeClr>
                  </a:solidFill>
                  <a:latin typeface="Arial Narrow" panose="020B0606020202030204" pitchFamily="34" charset="0"/>
                </a:rPr>
                <a:t>саморозвитку</a:t>
              </a:r>
              <a:r>
                <a:rPr lang="uk-UA" sz="2400" b="1" dirty="0">
                  <a:latin typeface="Arial Narrow" panose="020B0606020202030204" pitchFamily="34" charset="0"/>
                </a:rPr>
                <a:t> підприємства   </a:t>
              </a:r>
            </a:p>
            <a:p>
              <a:r>
                <a:rPr lang="uk-UA" sz="2400" b="1" dirty="0">
                  <a:latin typeface="Arial Narrow" panose="020B0606020202030204" pitchFamily="34" charset="0"/>
                </a:rPr>
                <a:t>          - оцінка основних напрямків саморозвитку</a:t>
              </a:r>
            </a:p>
            <a:p>
              <a:r>
                <a:rPr lang="uk-UA" sz="2400" b="1" dirty="0">
                  <a:latin typeface="Arial Narrow" panose="020B0606020202030204" pitchFamily="34" charset="0"/>
                </a:rPr>
                <a:t>          - аналіз ресурсів підприємства</a:t>
              </a:r>
            </a:p>
            <a:p>
              <a:r>
                <a:rPr lang="uk-UA" sz="2400" b="1" dirty="0">
                  <a:latin typeface="Arial Narrow" panose="020B0606020202030204" pitchFamily="34" charset="0"/>
                </a:rPr>
                <a:t>          - аналіз прибутку підприємства</a:t>
              </a:r>
            </a:p>
            <a:p>
              <a:endParaRPr lang="uk-UA" sz="2400" b="1" dirty="0">
                <a:latin typeface="Arial Narrow" panose="020B0606020202030204" pitchFamily="34" charset="0"/>
              </a:endParaRPr>
            </a:p>
          </p:txBody>
        </p:sp>
        <p:sp>
          <p:nvSpPr>
            <p:cNvPr id="4" name="Прямокутник 3">
              <a:extLst>
                <a:ext uri="{FF2B5EF4-FFF2-40B4-BE49-F238E27FC236}">
                  <a16:creationId xmlns:a16="http://schemas.microsoft.com/office/drawing/2014/main" id="{E6D20D06-A68B-483E-A4E0-8079095F6C1C}"/>
                </a:ext>
              </a:extLst>
            </p:cNvPr>
            <p:cNvSpPr/>
            <p:nvPr/>
          </p:nvSpPr>
          <p:spPr>
            <a:xfrm>
              <a:off x="2153568" y="460534"/>
              <a:ext cx="8275080" cy="1023678"/>
            </a:xfrm>
            <a:prstGeom prst="rect">
              <a:avLst/>
            </a:prstGeom>
          </p:spPr>
          <p:txBody>
            <a:bodyPr wrap="square">
              <a:spAutoFit/>
            </a:bodyPr>
            <a:lstStyle/>
            <a:p>
              <a:pPr algn="ctr">
                <a:lnSpc>
                  <a:spcPct val="89000"/>
                </a:lnSpc>
              </a:pPr>
              <a:r>
                <a:rPr lang="uk-UA" sz="3200" b="1" dirty="0">
                  <a:solidFill>
                    <a:schemeClr val="accent6">
                      <a:lumMod val="75000"/>
                    </a:schemeClr>
                  </a:solidFill>
                  <a:latin typeface="Arial Narrow" panose="020B0606020202030204" pitchFamily="34" charset="0"/>
                </a:rPr>
                <a:t>Основні наукові підходи до аналізу</a:t>
              </a:r>
            </a:p>
            <a:p>
              <a:pPr algn="ctr">
                <a:lnSpc>
                  <a:spcPct val="89000"/>
                </a:lnSpc>
                <a:spcAft>
                  <a:spcPts val="900"/>
                </a:spcAft>
              </a:pPr>
              <a:r>
                <a:rPr lang="uk-UA" sz="3600" b="1" dirty="0">
                  <a:solidFill>
                    <a:schemeClr val="accent6">
                      <a:lumMod val="75000"/>
                    </a:schemeClr>
                  </a:solidFill>
                  <a:latin typeface="Arial Narrow" panose="020B0606020202030204" pitchFamily="34" charset="0"/>
                </a:rPr>
                <a:t>потенціалу розвитку </a:t>
              </a:r>
              <a:r>
                <a:rPr lang="uk-UA" sz="3200" b="1" dirty="0">
                  <a:solidFill>
                    <a:schemeClr val="accent6">
                      <a:lumMod val="75000"/>
                    </a:schemeClr>
                  </a:solidFill>
                  <a:latin typeface="Arial Narrow" panose="020B0606020202030204" pitchFamily="34" charset="0"/>
                </a:rPr>
                <a:t>підприємства:</a:t>
              </a:r>
            </a:p>
          </p:txBody>
        </p:sp>
        <p:cxnSp>
          <p:nvCxnSpPr>
            <p:cNvPr id="6" name="Пряма зі стрілкою 5">
              <a:extLst>
                <a:ext uri="{FF2B5EF4-FFF2-40B4-BE49-F238E27FC236}">
                  <a16:creationId xmlns:a16="http://schemas.microsoft.com/office/drawing/2014/main" id="{45833A4A-3167-40C6-940B-7732565DF205}"/>
                </a:ext>
              </a:extLst>
            </p:cNvPr>
            <p:cNvCxnSpPr>
              <a:cxnSpLocks/>
            </p:cNvCxnSpPr>
            <p:nvPr/>
          </p:nvCxnSpPr>
          <p:spPr>
            <a:xfrm flipH="1">
              <a:off x="2709949" y="1554182"/>
              <a:ext cx="2327564" cy="468561"/>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Пряма зі стрілкою 7">
              <a:extLst>
                <a:ext uri="{FF2B5EF4-FFF2-40B4-BE49-F238E27FC236}">
                  <a16:creationId xmlns:a16="http://schemas.microsoft.com/office/drawing/2014/main" id="{E4223AD5-AE1E-4E5C-BAEE-62D5B89C02BF}"/>
                </a:ext>
              </a:extLst>
            </p:cNvPr>
            <p:cNvCxnSpPr>
              <a:cxnSpLocks/>
            </p:cNvCxnSpPr>
            <p:nvPr/>
          </p:nvCxnSpPr>
          <p:spPr>
            <a:xfrm>
              <a:off x="6932815" y="1554182"/>
              <a:ext cx="1579418" cy="2230723"/>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013EBD4A-EC48-4ECA-A9F6-0C5903F98C47}"/>
              </a:ext>
            </a:extLst>
          </p:cNvPr>
          <p:cNvSpPr txBox="1"/>
          <p:nvPr/>
        </p:nvSpPr>
        <p:spPr>
          <a:xfrm>
            <a:off x="11264630" y="335704"/>
            <a:ext cx="599554" cy="369332"/>
          </a:xfrm>
          <a:prstGeom prst="rect">
            <a:avLst/>
          </a:prstGeom>
          <a:noFill/>
        </p:spPr>
        <p:txBody>
          <a:bodyPr wrap="square" rtlCol="0">
            <a:spAutoFit/>
          </a:bodyPr>
          <a:lstStyle/>
          <a:p>
            <a:r>
              <a:rPr lang="uk-UA" dirty="0"/>
              <a:t>125</a:t>
            </a:r>
          </a:p>
        </p:txBody>
      </p:sp>
    </p:spTree>
    <p:extLst>
      <p:ext uri="{BB962C8B-B14F-4D97-AF65-F5344CB8AC3E}">
        <p14:creationId xmlns:p14="http://schemas.microsoft.com/office/powerpoint/2010/main" val="246283092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увати 4">
            <a:extLst>
              <a:ext uri="{FF2B5EF4-FFF2-40B4-BE49-F238E27FC236}">
                <a16:creationId xmlns:a16="http://schemas.microsoft.com/office/drawing/2014/main" id="{FC1A329D-D0EA-4FA9-93BA-B67CE3911EE0}"/>
              </a:ext>
            </a:extLst>
          </p:cNvPr>
          <p:cNvGrpSpPr/>
          <p:nvPr/>
        </p:nvGrpSpPr>
        <p:grpSpPr>
          <a:xfrm>
            <a:off x="676101" y="318252"/>
            <a:ext cx="11102241" cy="5627815"/>
            <a:chOff x="676101" y="318252"/>
            <a:chExt cx="11102241" cy="5627815"/>
          </a:xfrm>
        </p:grpSpPr>
        <p:sp>
          <p:nvSpPr>
            <p:cNvPr id="2" name="Прямокутник 1">
              <a:extLst>
                <a:ext uri="{FF2B5EF4-FFF2-40B4-BE49-F238E27FC236}">
                  <a16:creationId xmlns:a16="http://schemas.microsoft.com/office/drawing/2014/main" id="{DFD58D94-5320-418C-89F5-6D6FE335450B}"/>
                </a:ext>
              </a:extLst>
            </p:cNvPr>
            <p:cNvSpPr/>
            <p:nvPr/>
          </p:nvSpPr>
          <p:spPr>
            <a:xfrm>
              <a:off x="4395535" y="318252"/>
              <a:ext cx="2747868" cy="615553"/>
            </a:xfrm>
            <a:prstGeom prst="rect">
              <a:avLst/>
            </a:prstGeom>
          </p:spPr>
          <p:txBody>
            <a:bodyPr wrap="none">
              <a:spAutoFit/>
            </a:bodyPr>
            <a:lstStyle/>
            <a:p>
              <a:r>
                <a:rPr lang="uk-UA" sz="3400" b="1" dirty="0">
                  <a:solidFill>
                    <a:schemeClr val="accent5">
                      <a:lumMod val="75000"/>
                    </a:schemeClr>
                  </a:solidFill>
                  <a:latin typeface="Arial Narrow" panose="020B0606020202030204" pitchFamily="34" charset="0"/>
                </a:rPr>
                <a:t>Крива досвіду</a:t>
              </a:r>
              <a:endParaRPr lang="uk-UA" sz="3400" dirty="0">
                <a:solidFill>
                  <a:schemeClr val="accent5">
                    <a:lumMod val="75000"/>
                  </a:schemeClr>
                </a:solidFill>
              </a:endParaRPr>
            </a:p>
          </p:txBody>
        </p:sp>
        <p:sp>
          <p:nvSpPr>
            <p:cNvPr id="4" name="Прямокутник 3">
              <a:extLst>
                <a:ext uri="{FF2B5EF4-FFF2-40B4-BE49-F238E27FC236}">
                  <a16:creationId xmlns:a16="http://schemas.microsoft.com/office/drawing/2014/main" id="{2F3F7A9E-3A49-43F0-AA1F-CB83967F089E}"/>
                </a:ext>
              </a:extLst>
            </p:cNvPr>
            <p:cNvSpPr/>
            <p:nvPr/>
          </p:nvSpPr>
          <p:spPr>
            <a:xfrm>
              <a:off x="676101" y="1271005"/>
              <a:ext cx="11102241" cy="4675062"/>
            </a:xfrm>
            <a:prstGeom prst="rect">
              <a:avLst/>
            </a:prstGeom>
          </p:spPr>
          <p:txBody>
            <a:bodyPr wrap="square">
              <a:spAutoFit/>
            </a:bodyPr>
            <a:lstStyle/>
            <a:p>
              <a:pPr algn="ctr">
                <a:lnSpc>
                  <a:spcPct val="87000"/>
                </a:lnSpc>
                <a:spcAft>
                  <a:spcPts val="1200"/>
                </a:spcAft>
              </a:pPr>
              <a:r>
                <a:rPr lang="uk-UA" sz="2800" b="1" dirty="0">
                  <a:latin typeface="Arial Narrow" panose="020B0606020202030204" pitchFamily="34" charset="0"/>
                </a:rPr>
                <a:t>Крива досвіду обумовлена наявністю «кривих навчання» та проявляється у ефектах:</a:t>
              </a:r>
            </a:p>
            <a:p>
              <a:pPr>
                <a:lnSpc>
                  <a:spcPct val="87000"/>
                </a:lnSpc>
                <a:spcAft>
                  <a:spcPts val="400"/>
                </a:spcAft>
              </a:pPr>
              <a:r>
                <a:rPr lang="uk-UA" sz="2800" b="1" dirty="0">
                  <a:latin typeface="Times New Roman" panose="02020603050405020304" pitchFamily="18" charset="0"/>
                  <a:cs typeface="Times New Roman" panose="02020603050405020304" pitchFamily="18" charset="0"/>
                </a:rPr>
                <a:t>♦  </a:t>
              </a:r>
              <a:r>
                <a:rPr lang="uk-UA" sz="2800" b="1" dirty="0">
                  <a:latin typeface="Arial Narrow" panose="020B0606020202030204" pitchFamily="34" charset="0"/>
                </a:rPr>
                <a:t>ефективність робочої сили</a:t>
              </a:r>
            </a:p>
            <a:p>
              <a:pPr>
                <a:lnSpc>
                  <a:spcPct val="87000"/>
                </a:lnSpc>
                <a:spcAft>
                  <a:spcPts val="400"/>
                </a:spcAft>
              </a:pPr>
              <a:r>
                <a:rPr lang="uk-UA" sz="2800" b="1" dirty="0">
                  <a:latin typeface="Times New Roman" panose="02020603050405020304" pitchFamily="18" charset="0"/>
                  <a:cs typeface="Times New Roman" panose="02020603050405020304" pitchFamily="18" charset="0"/>
                </a:rPr>
                <a:t>♦  </a:t>
              </a:r>
              <a:r>
                <a:rPr lang="uk-UA" sz="2800" b="1" noProof="1">
                  <a:latin typeface="Arial Narrow" panose="020B0606020202030204" pitchFamily="34" charset="0"/>
                </a:rPr>
                <a:t>стандартизація, спеціалізація та поліпшення методів</a:t>
              </a:r>
            </a:p>
            <a:p>
              <a:pPr>
                <a:lnSpc>
                  <a:spcPct val="87000"/>
                </a:lnSpc>
                <a:spcAft>
                  <a:spcPts val="400"/>
                </a:spcAft>
              </a:pPr>
              <a:r>
                <a:rPr lang="uk-UA" sz="2800" b="1" dirty="0">
                  <a:latin typeface="Times New Roman" panose="02020603050405020304" pitchFamily="18" charset="0"/>
                  <a:cs typeface="Times New Roman" panose="02020603050405020304" pitchFamily="18" charset="0"/>
                </a:rPr>
                <a:t>♦  </a:t>
              </a:r>
              <a:r>
                <a:rPr lang="uk-UA" sz="2800" b="1" dirty="0">
                  <a:latin typeface="Arial Narrow" panose="020B0606020202030204" pitchFamily="34" charset="0"/>
                </a:rPr>
                <a:t>навчання завдяки технології</a:t>
              </a:r>
            </a:p>
            <a:p>
              <a:pPr>
                <a:lnSpc>
                  <a:spcPct val="87000"/>
                </a:lnSpc>
                <a:spcAft>
                  <a:spcPts val="400"/>
                </a:spcAft>
              </a:pPr>
              <a:r>
                <a:rPr lang="uk-UA" sz="2800" b="1" dirty="0">
                  <a:latin typeface="Times New Roman" panose="02020603050405020304" pitchFamily="18" charset="0"/>
                  <a:cs typeface="Times New Roman" panose="02020603050405020304" pitchFamily="18" charset="0"/>
                </a:rPr>
                <a:t>♦  </a:t>
              </a:r>
              <a:r>
                <a:rPr lang="uk-UA" sz="2800" b="1" dirty="0">
                  <a:latin typeface="Arial Narrow" panose="020B0606020202030204" pitchFamily="34" charset="0"/>
                </a:rPr>
                <a:t>краще використання обладнання</a:t>
              </a:r>
            </a:p>
            <a:p>
              <a:pPr>
                <a:lnSpc>
                  <a:spcPct val="87000"/>
                </a:lnSpc>
                <a:spcAft>
                  <a:spcPts val="400"/>
                </a:spcAft>
              </a:pPr>
              <a:r>
                <a:rPr lang="uk-UA" sz="2800" b="1" dirty="0">
                  <a:latin typeface="Times New Roman" panose="02020603050405020304" pitchFamily="18" charset="0"/>
                  <a:cs typeface="Times New Roman" panose="02020603050405020304" pitchFamily="18" charset="0"/>
                </a:rPr>
                <a:t>♦  </a:t>
              </a:r>
              <a:r>
                <a:rPr lang="uk-UA" sz="2800" b="1" dirty="0">
                  <a:latin typeface="Arial Narrow" panose="020B0606020202030204" pitchFamily="34" charset="0"/>
                </a:rPr>
                <a:t>зміни у наборі сировини та матеріалів</a:t>
              </a:r>
            </a:p>
            <a:p>
              <a:pPr>
                <a:lnSpc>
                  <a:spcPct val="87000"/>
                </a:lnSpc>
                <a:spcAft>
                  <a:spcPts val="400"/>
                </a:spcAft>
              </a:pPr>
              <a:r>
                <a:rPr lang="uk-UA" sz="2800" b="1" dirty="0">
                  <a:latin typeface="Times New Roman" panose="02020603050405020304" pitchFamily="18" charset="0"/>
                  <a:cs typeface="Times New Roman" panose="02020603050405020304" pitchFamily="18" charset="0"/>
                </a:rPr>
                <a:t>♦  </a:t>
              </a:r>
              <a:r>
                <a:rPr lang="uk-UA" sz="2800" b="1" dirty="0">
                  <a:latin typeface="Arial Narrow" panose="020B0606020202030204" pitchFamily="34" charset="0"/>
                </a:rPr>
                <a:t>ре-дизайн продукції</a:t>
              </a:r>
            </a:p>
            <a:p>
              <a:pPr>
                <a:lnSpc>
                  <a:spcPct val="87000"/>
                </a:lnSpc>
                <a:spcAft>
                  <a:spcPts val="400"/>
                </a:spcAft>
              </a:pPr>
              <a:r>
                <a:rPr lang="uk-UA" sz="2800" b="1" dirty="0">
                  <a:latin typeface="Times New Roman" panose="02020603050405020304" pitchFamily="18" charset="0"/>
                  <a:cs typeface="Times New Roman" panose="02020603050405020304" pitchFamily="18" charset="0"/>
                </a:rPr>
                <a:t>♦  </a:t>
              </a:r>
              <a:r>
                <a:rPr lang="uk-UA" sz="2800" b="1" dirty="0">
                  <a:latin typeface="Arial Narrow" panose="020B0606020202030204" pitchFamily="34" charset="0"/>
                </a:rPr>
                <a:t>будівництво мережі та зниження витрат, пов'язаних з їх використанням</a:t>
              </a:r>
            </a:p>
            <a:p>
              <a:pPr>
                <a:lnSpc>
                  <a:spcPct val="87000"/>
                </a:lnSpc>
                <a:spcAft>
                  <a:spcPts val="400"/>
                </a:spcAft>
              </a:pPr>
              <a:r>
                <a:rPr lang="uk-UA" sz="2800" b="1" dirty="0">
                  <a:latin typeface="Times New Roman" panose="02020603050405020304" pitchFamily="18" charset="0"/>
                  <a:cs typeface="Times New Roman" panose="02020603050405020304" pitchFamily="18" charset="0"/>
                </a:rPr>
                <a:t>♦  </a:t>
              </a:r>
              <a:r>
                <a:rPr lang="uk-UA" sz="2800" b="1" dirty="0">
                  <a:latin typeface="Arial Narrow" panose="020B0606020202030204" pitchFamily="34" charset="0"/>
                </a:rPr>
                <a:t>ефекти розділеного досвіду </a:t>
              </a:r>
              <a:r>
                <a:rPr lang="uk-UA" sz="2400" b="1" dirty="0">
                  <a:latin typeface="Arial Narrow" panose="020B0606020202030204" pitchFamily="34" charset="0"/>
                </a:rPr>
                <a:t>(при використання однакових ресурсів різними підрозділами або при виробництві різних виборів)</a:t>
              </a:r>
              <a:endParaRPr lang="uk-UA" sz="2400" b="1" noProof="1">
                <a:latin typeface="Arial Narrow" panose="020B0606020202030204" pitchFamily="34" charset="0"/>
              </a:endParaRPr>
            </a:p>
          </p:txBody>
        </p:sp>
      </p:grpSp>
      <p:sp>
        <p:nvSpPr>
          <p:cNvPr id="6" name="TextBox 5">
            <a:extLst>
              <a:ext uri="{FF2B5EF4-FFF2-40B4-BE49-F238E27FC236}">
                <a16:creationId xmlns:a16="http://schemas.microsoft.com/office/drawing/2014/main" id="{33DD825E-41A3-469F-B566-033FD203C0FA}"/>
              </a:ext>
            </a:extLst>
          </p:cNvPr>
          <p:cNvSpPr txBox="1"/>
          <p:nvPr/>
        </p:nvSpPr>
        <p:spPr>
          <a:xfrm>
            <a:off x="11264630" y="335704"/>
            <a:ext cx="599554" cy="369332"/>
          </a:xfrm>
          <a:prstGeom prst="rect">
            <a:avLst/>
          </a:prstGeom>
          <a:noFill/>
        </p:spPr>
        <p:txBody>
          <a:bodyPr wrap="square" rtlCol="0">
            <a:spAutoFit/>
          </a:bodyPr>
          <a:lstStyle/>
          <a:p>
            <a:r>
              <a:rPr lang="uk-UA" dirty="0"/>
              <a:t>126</a:t>
            </a:r>
          </a:p>
        </p:txBody>
      </p:sp>
    </p:spTree>
    <p:extLst>
      <p:ext uri="{BB962C8B-B14F-4D97-AF65-F5344CB8AC3E}">
        <p14:creationId xmlns:p14="http://schemas.microsoft.com/office/powerpoint/2010/main" val="360625215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Групувати 7">
            <a:extLst>
              <a:ext uri="{FF2B5EF4-FFF2-40B4-BE49-F238E27FC236}">
                <a16:creationId xmlns:a16="http://schemas.microsoft.com/office/drawing/2014/main" id="{7711FE07-1BD4-44A9-B58D-ADC24E3244E0}"/>
              </a:ext>
            </a:extLst>
          </p:cNvPr>
          <p:cNvGrpSpPr/>
          <p:nvPr/>
        </p:nvGrpSpPr>
        <p:grpSpPr>
          <a:xfrm>
            <a:off x="216131" y="548640"/>
            <a:ext cx="11975869" cy="5560133"/>
            <a:chOff x="216131" y="548640"/>
            <a:chExt cx="11975869" cy="5560133"/>
          </a:xfrm>
        </p:grpSpPr>
        <p:pic>
          <p:nvPicPr>
            <p:cNvPr id="3" name="Рисунок 2">
              <a:extLst>
                <a:ext uri="{FF2B5EF4-FFF2-40B4-BE49-F238E27FC236}">
                  <a16:creationId xmlns:a16="http://schemas.microsoft.com/office/drawing/2014/main" id="{0772EA9A-C29E-4174-9E64-899EA0CB3E6B}"/>
                </a:ext>
              </a:extLst>
            </p:cNvPr>
            <p:cNvPicPr>
              <a:picLocks noChangeAspect="1"/>
            </p:cNvPicPr>
            <p:nvPr/>
          </p:nvPicPr>
          <p:blipFill>
            <a:blip r:embed="rId2"/>
            <a:stretch>
              <a:fillRect/>
            </a:stretch>
          </p:blipFill>
          <p:spPr>
            <a:xfrm>
              <a:off x="4478308" y="548640"/>
              <a:ext cx="7713692" cy="5436524"/>
            </a:xfrm>
            <a:prstGeom prst="rect">
              <a:avLst/>
            </a:prstGeom>
          </p:spPr>
        </p:pic>
        <mc:AlternateContent xmlns:mc="http://schemas.openxmlformats.org/markup-compatibility/2006" xmlns:a14="http://schemas.microsoft.com/office/drawing/2010/main">
          <mc:Choice Requires="a14">
            <p:sp>
              <p:nvSpPr>
                <p:cNvPr id="4" name="Rectangle 1">
                  <a:extLst>
                    <a:ext uri="{FF2B5EF4-FFF2-40B4-BE49-F238E27FC236}">
                      <a16:creationId xmlns:a16="http://schemas.microsoft.com/office/drawing/2014/main" id="{84EAA6DE-82A9-4584-AD6E-3D136434A80F}"/>
                    </a:ext>
                  </a:extLst>
                </p:cNvPr>
                <p:cNvSpPr>
                  <a:spLocks noChangeArrowheads="1"/>
                </p:cNvSpPr>
                <p:nvPr/>
              </p:nvSpPr>
              <p:spPr bwMode="auto">
                <a:xfrm>
                  <a:off x="216131" y="749229"/>
                  <a:ext cx="4621876" cy="535954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87000"/>
                    </a:lnSpc>
                    <a:spcBef>
                      <a:spcPct val="0"/>
                    </a:spcBef>
                    <a:spcAft>
                      <a:spcPct val="0"/>
                    </a:spcAft>
                    <a:buClrTx/>
                    <a:buSzTx/>
                    <a:buFontTx/>
                    <a:buNone/>
                    <a:tabLst/>
                  </a:pPr>
                  <a:r>
                    <a:rPr kumimoji="0" lang="uk-UA" altLang="uk-UA" sz="2500" b="1" i="0" u="none" strike="noStrike" cap="none" normalizeH="0" baseline="0" dirty="0">
                      <a:ln>
                        <a:noFill/>
                      </a:ln>
                      <a:solidFill>
                        <a:schemeClr val="tx1"/>
                      </a:solidFill>
                      <a:effectLst/>
                      <a:latin typeface="Arial Narrow" panose="020B0606020202030204" pitchFamily="34" charset="0"/>
                    </a:rPr>
                    <a:t>Крива досвіду описується</a:t>
                  </a:r>
                  <a:endParaRPr kumimoji="0" lang="de-DE" altLang="uk-UA" sz="2500" b="1" i="0" u="none" strike="noStrike" cap="none" normalizeH="0" baseline="0" dirty="0">
                    <a:ln>
                      <a:noFill/>
                    </a:ln>
                    <a:solidFill>
                      <a:schemeClr val="tx1"/>
                    </a:solidFill>
                    <a:effectLst/>
                    <a:latin typeface="Arial Narrow" panose="020B0606020202030204" pitchFamily="34" charset="0"/>
                  </a:endParaRPr>
                </a:p>
                <a:p>
                  <a:pPr marL="0" marR="0" lvl="0" indent="0" algn="ctr" defTabSz="914400" rtl="0" eaLnBrk="0" fontAlgn="base" latinLnBrk="0" hangingPunct="0">
                    <a:lnSpc>
                      <a:spcPct val="87000"/>
                    </a:lnSpc>
                    <a:spcBef>
                      <a:spcPct val="0"/>
                    </a:spcBef>
                    <a:spcAft>
                      <a:spcPct val="0"/>
                    </a:spcAft>
                    <a:buClrTx/>
                    <a:buSzTx/>
                    <a:buFontTx/>
                    <a:buNone/>
                    <a:tabLst/>
                  </a:pPr>
                  <a:r>
                    <a:rPr lang="uk-UA" altLang="uk-UA" sz="2500" b="1" dirty="0">
                      <a:latin typeface="Arial Narrow" panose="020B0606020202030204" pitchFamily="34" charset="0"/>
                    </a:rPr>
                    <a:t>ф</a:t>
                  </a:r>
                  <a:r>
                    <a:rPr kumimoji="0" lang="uk-UA" altLang="uk-UA" sz="2500" b="1" i="0" u="none" strike="noStrike" cap="none" normalizeH="0" baseline="0" dirty="0">
                      <a:ln>
                        <a:noFill/>
                      </a:ln>
                      <a:solidFill>
                        <a:schemeClr val="tx1"/>
                      </a:solidFill>
                      <a:effectLst/>
                      <a:latin typeface="Arial Narrow" panose="020B0606020202030204" pitchFamily="34" charset="0"/>
                    </a:rPr>
                    <a:t>ункцією</a:t>
                  </a:r>
                  <a:r>
                    <a:rPr lang="de-DE" altLang="uk-UA" sz="2500" b="1" dirty="0">
                      <a:latin typeface="Arial Narrow" panose="020B0606020202030204" pitchFamily="34" charset="0"/>
                    </a:rPr>
                    <a:t> </a:t>
                  </a:r>
                  <a:r>
                    <a:rPr lang="uk-UA" altLang="uk-UA" sz="2500" b="1" dirty="0">
                      <a:latin typeface="Arial Narrow" panose="020B0606020202030204" pitchFamily="34" charset="0"/>
                    </a:rPr>
                    <a:t>ступеневого закону</a:t>
                  </a:r>
                  <a:r>
                    <a:rPr kumimoji="0" lang="uk-UA" altLang="uk-UA" sz="2500" b="1" i="0" u="none" strike="noStrike" cap="none" normalizeH="0" baseline="0" dirty="0">
                      <a:ln>
                        <a:noFill/>
                      </a:ln>
                      <a:solidFill>
                        <a:schemeClr val="tx1"/>
                      </a:solidFill>
                      <a:effectLst/>
                      <a:latin typeface="Arial Narrow" panose="020B0606020202030204" pitchFamily="34" charset="0"/>
                    </a:rPr>
                    <a:t> (законом Ґендерсона):</a:t>
                  </a:r>
                </a:p>
                <a:p>
                  <a:pPr marL="0" marR="0" lvl="0" indent="0" algn="l" defTabSz="914400" rtl="0" eaLnBrk="0" fontAlgn="base" latinLnBrk="0" hangingPunct="0">
                    <a:lnSpc>
                      <a:spcPct val="87000"/>
                    </a:lnSpc>
                    <a:spcBef>
                      <a:spcPct val="0"/>
                    </a:spcBef>
                    <a:spcAft>
                      <a:spcPct val="0"/>
                    </a:spcAft>
                    <a:buClrTx/>
                    <a:buSzTx/>
                    <a:buFontTx/>
                    <a:buNone/>
                    <a:tabLst/>
                  </a:pPr>
                  <a:endParaRPr lang="uk-UA" altLang="uk-UA" sz="2400" b="1" dirty="0">
                    <a:latin typeface="Arial Narrow" panose="020B0606020202030204" pitchFamily="34" charset="0"/>
                  </a:endParaRPr>
                </a:p>
                <a:p>
                  <a:pPr lvl="0" algn="ctr" defTabSz="914400" eaLnBrk="0" fontAlgn="base" hangingPunct="0">
                    <a:lnSpc>
                      <a:spcPct val="87000"/>
                    </a:lnSpc>
                    <a:spcBef>
                      <a:spcPct val="0"/>
                    </a:spcBef>
                    <a:spcAft>
                      <a:spcPct val="0"/>
                    </a:spcAft>
                  </a:pPr>
                  <a:r>
                    <a:rPr lang="uk-UA" altLang="uk-UA" sz="3000" b="1" i="1" dirty="0">
                      <a:latin typeface="Arial Narrow" panose="020B0606020202030204" pitchFamily="34" charset="0"/>
                    </a:rPr>
                    <a:t>C</a:t>
                  </a:r>
                  <a:r>
                    <a:rPr lang="uk-UA" altLang="uk-UA" sz="3000" b="1" i="1" baseline="-30000" dirty="0">
                      <a:latin typeface="Arial Narrow" panose="020B0606020202030204" pitchFamily="34" charset="0"/>
                    </a:rPr>
                    <a:t>n</a:t>
                  </a:r>
                  <a:r>
                    <a:rPr lang="uk-UA" altLang="uk-UA" sz="3000" b="1" dirty="0">
                      <a:latin typeface="Arial Narrow" panose="020B0606020202030204" pitchFamily="34" charset="0"/>
                    </a:rPr>
                    <a:t>  </a:t>
                  </a:r>
                  <a:r>
                    <a:rPr lang="de-DE" altLang="uk-UA" sz="3000" b="1" dirty="0">
                      <a:latin typeface="Arial Narrow" panose="020B0606020202030204" pitchFamily="34" charset="0"/>
                    </a:rPr>
                    <a:t>= </a:t>
                  </a:r>
                  <a:r>
                    <a:rPr lang="uk-UA" altLang="uk-UA" sz="3000" b="1" i="1" dirty="0">
                      <a:latin typeface="Arial Narrow" panose="020B0606020202030204" pitchFamily="34" charset="0"/>
                    </a:rPr>
                    <a:t>C</a:t>
                  </a:r>
                  <a:r>
                    <a:rPr lang="uk-UA" altLang="uk-UA" sz="3000" b="1" baseline="-30000" dirty="0">
                      <a:latin typeface="Arial Narrow" panose="020B0606020202030204" pitchFamily="34" charset="0"/>
                    </a:rPr>
                    <a:t>1</a:t>
                  </a:r>
                  <a:r>
                    <a:rPr lang="de-DE" altLang="uk-UA" sz="3000" b="1" baseline="-30000" dirty="0">
                      <a:latin typeface="Arial Narrow" panose="020B0606020202030204" pitchFamily="34" charset="0"/>
                    </a:rPr>
                    <a:t> </a:t>
                  </a:r>
                  <a:r>
                    <a:rPr lang="de-DE" altLang="uk-UA" sz="3000" b="1" dirty="0">
                      <a:latin typeface="Arial Narrow" panose="020B0606020202030204" pitchFamily="34" charset="0"/>
                      <a:cs typeface="Times New Roman" panose="02020603050405020304" pitchFamily="18" charset="0"/>
                    </a:rPr>
                    <a:t>• </a:t>
                  </a:r>
                  <a14:m>
                    <m:oMath xmlns:m="http://schemas.openxmlformats.org/officeDocument/2006/math">
                      <m:sSup>
                        <m:sSupPr>
                          <m:ctrlPr>
                            <a:rPr lang="de-DE" altLang="uk-UA" sz="3000" b="1" i="1" smtClean="0">
                              <a:latin typeface="Cambria Math" panose="02040503050406030204" pitchFamily="18" charset="0"/>
                              <a:cs typeface="Times New Roman" panose="02020603050405020304" pitchFamily="18" charset="0"/>
                            </a:rPr>
                          </m:ctrlPr>
                        </m:sSupPr>
                        <m:e>
                          <m:r>
                            <a:rPr lang="uk-UA" altLang="uk-UA" sz="3000" b="1" i="1" dirty="0">
                              <a:latin typeface="Cambria Math" panose="02040503050406030204" pitchFamily="18" charset="0"/>
                            </a:rPr>
                            <m:t>𝒏</m:t>
                          </m:r>
                        </m:e>
                        <m:sup>
                          <m:r>
                            <a:rPr lang="de-DE" altLang="uk-UA" sz="3000" b="1" i="1" smtClean="0">
                              <a:latin typeface="Cambria Math" panose="02040503050406030204" pitchFamily="18" charset="0"/>
                              <a:cs typeface="Times New Roman" panose="02020603050405020304" pitchFamily="18" charset="0"/>
                            </a:rPr>
                            <m:t>−</m:t>
                          </m:r>
                          <m:r>
                            <m:rPr>
                              <m:nor/>
                            </m:rPr>
                            <a:rPr lang="uk-UA" altLang="uk-UA" sz="3000" b="1" i="1" dirty="0">
                              <a:latin typeface="Arial Narrow" panose="020B0606020202030204" pitchFamily="34" charset="0"/>
                            </a:rPr>
                            <m:t>a</m:t>
                          </m:r>
                        </m:sup>
                      </m:sSup>
                    </m:oMath>
                  </a14:m>
                  <a:endParaRPr kumimoji="0" lang="uk-UA" altLang="uk-UA" sz="3000" b="1" i="0" u="none" strike="noStrike" cap="none" normalizeH="0" baseline="0" dirty="0">
                    <a:ln>
                      <a:noFill/>
                    </a:ln>
                    <a:solidFill>
                      <a:schemeClr val="tx1"/>
                    </a:solidFill>
                    <a:effectLst/>
                    <a:latin typeface="Arial Narrow" panose="020B0606020202030204" pitchFamily="34" charset="0"/>
                  </a:endParaRPr>
                </a:p>
                <a:p>
                  <a:pPr marL="457200" marR="0" lvl="1" indent="0" algn="l" defTabSz="914400" rtl="0" eaLnBrk="0" fontAlgn="base" latinLnBrk="0" hangingPunct="0">
                    <a:lnSpc>
                      <a:spcPct val="87000"/>
                    </a:lnSpc>
                    <a:spcBef>
                      <a:spcPct val="0"/>
                    </a:spcBef>
                    <a:spcAft>
                      <a:spcPct val="0"/>
                    </a:spcAft>
                    <a:buClrTx/>
                    <a:buSzTx/>
                    <a:buFontTx/>
                    <a:buNone/>
                    <a:tabLst/>
                  </a:pPr>
                  <a:r>
                    <a:rPr kumimoji="0" lang="uk-UA" altLang="uk-UA" sz="2400" b="1" i="0" u="none" strike="noStrike" cap="none" normalizeH="0" baseline="0" dirty="0">
                      <a:ln>
                        <a:noFill/>
                      </a:ln>
                      <a:solidFill>
                        <a:schemeClr val="tx1"/>
                      </a:solidFill>
                      <a:effectLst/>
                      <a:latin typeface="Arial Narrow" panose="020B0606020202030204" pitchFamily="34" charset="0"/>
                    </a:rPr>
                    <a:t>       </a:t>
                  </a:r>
                </a:p>
                <a:p>
                  <a:pPr marL="0" marR="0" lvl="0" indent="0" algn="l" defTabSz="914400" rtl="0" eaLnBrk="0" fontAlgn="base" latinLnBrk="0" hangingPunct="0">
                    <a:lnSpc>
                      <a:spcPct val="87000"/>
                    </a:lnSpc>
                    <a:spcBef>
                      <a:spcPct val="0"/>
                    </a:spcBef>
                    <a:spcAft>
                      <a:spcPct val="0"/>
                    </a:spcAft>
                    <a:buClrTx/>
                    <a:buSzTx/>
                    <a:buFontTx/>
                    <a:buNone/>
                    <a:tabLst/>
                  </a:pPr>
                  <a:r>
                    <a:rPr kumimoji="0" lang="uk-UA" altLang="uk-UA" sz="2400" b="1" i="0" u="none" strike="noStrike" cap="none" normalizeH="0" baseline="0" dirty="0">
                      <a:ln>
                        <a:noFill/>
                      </a:ln>
                      <a:solidFill>
                        <a:schemeClr val="tx1"/>
                      </a:solidFill>
                      <a:effectLst/>
                      <a:latin typeface="Arial Narrow" panose="020B0606020202030204" pitchFamily="34" charset="0"/>
                    </a:rPr>
                    <a:t>де </a:t>
                  </a:r>
                  <a:r>
                    <a:rPr kumimoji="0" lang="uk-UA" altLang="uk-UA" sz="2400" b="1" i="1" u="none" strike="noStrike" cap="none" normalizeH="0" baseline="0" dirty="0">
                      <a:ln>
                        <a:noFill/>
                      </a:ln>
                      <a:solidFill>
                        <a:schemeClr val="tx1"/>
                      </a:solidFill>
                      <a:effectLst/>
                      <a:latin typeface="Arial Narrow" panose="020B0606020202030204" pitchFamily="34" charset="0"/>
                    </a:rPr>
                    <a:t>C</a:t>
                  </a:r>
                  <a:r>
                    <a:rPr kumimoji="0" lang="uk-UA" altLang="uk-UA" sz="2400" b="1" i="0" u="none" strike="noStrike" cap="none" normalizeH="0" baseline="-30000" dirty="0">
                      <a:ln>
                        <a:noFill/>
                      </a:ln>
                      <a:solidFill>
                        <a:schemeClr val="tx1"/>
                      </a:solidFill>
                      <a:effectLst/>
                      <a:latin typeface="Arial Narrow" panose="020B0606020202030204" pitchFamily="34" charset="0"/>
                    </a:rPr>
                    <a:t>1</a:t>
                  </a:r>
                  <a:r>
                    <a:rPr kumimoji="0" lang="uk-UA" altLang="uk-UA" sz="2400" b="1" i="0" u="none" strike="noStrike" cap="none" normalizeH="0" baseline="0" dirty="0">
                      <a:ln>
                        <a:noFill/>
                      </a:ln>
                      <a:solidFill>
                        <a:schemeClr val="tx1"/>
                      </a:solidFill>
                      <a:effectLst/>
                      <a:latin typeface="Arial Narrow" panose="020B0606020202030204" pitchFamily="34" charset="0"/>
                    </a:rPr>
                    <a:t> - </a:t>
                  </a:r>
                  <a:r>
                    <a:rPr lang="uk-UA" altLang="uk-UA" sz="2400" b="1" dirty="0">
                      <a:latin typeface="Arial Narrow" panose="020B0606020202030204" pitchFamily="34" charset="0"/>
                    </a:rPr>
                    <a:t>вартість першої одиниці виробництва;</a:t>
                  </a:r>
                  <a:endParaRPr kumimoji="0" lang="uk-UA" altLang="uk-UA" sz="2400" b="1" i="0" u="none" strike="noStrike" cap="none" normalizeH="0" baseline="0" dirty="0">
                    <a:ln>
                      <a:noFill/>
                    </a:ln>
                    <a:solidFill>
                      <a:schemeClr val="tx1"/>
                    </a:solidFill>
                    <a:effectLst/>
                    <a:latin typeface="Arial Narrow" panose="020B0606020202030204" pitchFamily="34" charset="0"/>
                  </a:endParaRPr>
                </a:p>
                <a:p>
                  <a:pPr marL="0" marR="0" lvl="0" indent="0" algn="l" defTabSz="914400" rtl="0" eaLnBrk="0" fontAlgn="base" latinLnBrk="0" hangingPunct="0">
                    <a:lnSpc>
                      <a:spcPct val="87000"/>
                    </a:lnSpc>
                    <a:spcBef>
                      <a:spcPct val="0"/>
                    </a:spcBef>
                    <a:spcAft>
                      <a:spcPct val="0"/>
                    </a:spcAft>
                    <a:buClrTx/>
                    <a:buSzTx/>
                    <a:tabLst/>
                  </a:pPr>
                  <a:r>
                    <a:rPr kumimoji="0" lang="uk-UA" altLang="uk-UA" sz="2400" b="1" i="1" u="none" strike="noStrike" cap="none" normalizeH="0" baseline="0" dirty="0">
                      <a:ln>
                        <a:noFill/>
                      </a:ln>
                      <a:solidFill>
                        <a:schemeClr val="tx1"/>
                      </a:solidFill>
                      <a:effectLst/>
                      <a:latin typeface="Arial Narrow" panose="020B0606020202030204" pitchFamily="34" charset="0"/>
                    </a:rPr>
                    <a:t>     C</a:t>
                  </a:r>
                  <a:r>
                    <a:rPr kumimoji="0" lang="uk-UA" altLang="uk-UA" sz="2400" b="1" i="1" u="none" strike="noStrike" cap="none" normalizeH="0" baseline="-30000" dirty="0">
                      <a:ln>
                        <a:noFill/>
                      </a:ln>
                      <a:solidFill>
                        <a:schemeClr val="tx1"/>
                      </a:solidFill>
                      <a:effectLst/>
                      <a:latin typeface="Arial Narrow" panose="020B0606020202030204" pitchFamily="34" charset="0"/>
                    </a:rPr>
                    <a:t>n</a:t>
                  </a:r>
                  <a:r>
                    <a:rPr kumimoji="0" lang="uk-UA" altLang="uk-UA" sz="2400" b="1" i="0" u="none" strike="noStrike" cap="none" normalizeH="0" baseline="0" dirty="0">
                      <a:ln>
                        <a:noFill/>
                      </a:ln>
                      <a:solidFill>
                        <a:schemeClr val="tx1"/>
                      </a:solidFill>
                      <a:effectLst/>
                      <a:latin typeface="Arial Narrow" panose="020B0606020202030204" pitchFamily="34" charset="0"/>
                    </a:rPr>
                    <a:t> - вартість </a:t>
                  </a:r>
                  <a:r>
                    <a:rPr kumimoji="0" lang="uk-UA" altLang="uk-UA" sz="2400" b="1" i="1" u="none" strike="noStrike" cap="none" normalizeH="0" baseline="0" dirty="0">
                      <a:ln>
                        <a:noFill/>
                      </a:ln>
                      <a:solidFill>
                        <a:schemeClr val="tx1"/>
                      </a:solidFill>
                      <a:effectLst/>
                      <a:latin typeface="Arial Narrow" panose="020B0606020202030204" pitchFamily="34" charset="0"/>
                    </a:rPr>
                    <a:t>n</a:t>
                  </a:r>
                  <a:r>
                    <a:rPr kumimoji="0" lang="uk-UA" altLang="uk-UA" sz="2400" b="1" i="0" u="none" strike="noStrike" cap="none" normalizeH="0" baseline="0" dirty="0">
                      <a:ln>
                        <a:noFill/>
                      </a:ln>
                      <a:solidFill>
                        <a:schemeClr val="tx1"/>
                      </a:solidFill>
                      <a:effectLst/>
                      <a:latin typeface="Arial Narrow" panose="020B0606020202030204" pitchFamily="34" charset="0"/>
                    </a:rPr>
                    <a:t>-ї одиниці виробництва; </a:t>
                  </a:r>
                </a:p>
                <a:p>
                  <a:pPr marL="0" marR="0" lvl="0" indent="0" algn="l" defTabSz="914400" rtl="0" eaLnBrk="0" fontAlgn="base" latinLnBrk="0" hangingPunct="0">
                    <a:lnSpc>
                      <a:spcPct val="87000"/>
                    </a:lnSpc>
                    <a:spcBef>
                      <a:spcPct val="0"/>
                    </a:spcBef>
                    <a:spcAft>
                      <a:spcPct val="0"/>
                    </a:spcAft>
                    <a:buClrTx/>
                    <a:buSzTx/>
                    <a:tabLst/>
                  </a:pPr>
                  <a14:m>
                    <m:oMath xmlns:m="http://schemas.openxmlformats.org/officeDocument/2006/math">
                      <m:r>
                        <a:rPr kumimoji="0" lang="uk-UA" altLang="uk-UA" sz="2400" b="1" i="1" u="none" strike="noStrike" cap="none" normalizeH="0" baseline="0" dirty="0" smtClean="0">
                          <a:ln>
                            <a:noFill/>
                          </a:ln>
                          <a:solidFill>
                            <a:schemeClr val="tx1"/>
                          </a:solidFill>
                          <a:effectLst/>
                          <a:latin typeface="Cambria Math" panose="02040503050406030204" pitchFamily="18" charset="0"/>
                        </a:rPr>
                        <m:t>     </m:t>
                      </m:r>
                      <m:r>
                        <a:rPr kumimoji="0" lang="uk-UA" altLang="uk-UA" sz="2400" b="1" i="1" u="none" strike="noStrike" cap="none" normalizeH="0" baseline="0" dirty="0" smtClean="0">
                          <a:ln>
                            <a:noFill/>
                          </a:ln>
                          <a:solidFill>
                            <a:schemeClr val="tx1"/>
                          </a:solidFill>
                          <a:effectLst/>
                          <a:latin typeface="Cambria Math" panose="02040503050406030204" pitchFamily="18" charset="0"/>
                        </a:rPr>
                        <m:t>𝒏</m:t>
                      </m:r>
                    </m:oMath>
                  </a14:m>
                  <a:r>
                    <a:rPr kumimoji="0" lang="uk-UA" altLang="uk-UA" sz="2400" b="1" i="0" u="none" strike="noStrike" cap="none" normalizeH="0" baseline="0" dirty="0">
                      <a:ln>
                        <a:noFill/>
                      </a:ln>
                      <a:solidFill>
                        <a:schemeClr val="tx1"/>
                      </a:solidFill>
                      <a:effectLst/>
                      <a:latin typeface="Arial Narrow" panose="020B0606020202030204" pitchFamily="34" charset="0"/>
                    </a:rPr>
                    <a:t> - сумарний обсяг виробництва; </a:t>
                  </a:r>
                </a:p>
                <a:p>
                  <a:pPr marL="0" marR="0" lvl="0" indent="0" algn="l" defTabSz="914400" rtl="0" eaLnBrk="0" fontAlgn="base" latinLnBrk="0" hangingPunct="0">
                    <a:lnSpc>
                      <a:spcPct val="87000"/>
                    </a:lnSpc>
                    <a:spcBef>
                      <a:spcPct val="0"/>
                    </a:spcBef>
                    <a:spcAft>
                      <a:spcPct val="0"/>
                    </a:spcAft>
                    <a:buClrTx/>
                    <a:buSzTx/>
                    <a:tabLst/>
                  </a:pPr>
                  <a:r>
                    <a:rPr kumimoji="0" lang="uk-UA" altLang="uk-UA" sz="2400" b="1" i="1" u="none" strike="noStrike" cap="none" normalizeH="0" baseline="0" dirty="0">
                      <a:ln>
                        <a:noFill/>
                      </a:ln>
                      <a:solidFill>
                        <a:schemeClr val="tx1"/>
                      </a:solidFill>
                      <a:effectLst/>
                      <a:latin typeface="Arial Narrow" panose="020B0606020202030204" pitchFamily="34" charset="0"/>
                    </a:rPr>
                    <a:t>     a</a:t>
                  </a:r>
                  <a:r>
                    <a:rPr kumimoji="0" lang="uk-UA" altLang="uk-UA" sz="2400" b="1" i="0" u="none" strike="noStrike" cap="none" normalizeH="0" baseline="0" dirty="0">
                      <a:ln>
                        <a:noFill/>
                      </a:ln>
                      <a:solidFill>
                        <a:schemeClr val="tx1"/>
                      </a:solidFill>
                      <a:effectLst/>
                      <a:latin typeface="Arial Narrow" panose="020B0606020202030204" pitchFamily="34" charset="0"/>
                    </a:rPr>
                    <a:t> - еластичність вартості (витрат) по відношенню до виробництва.</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uk-UA" altLang="uk-UA"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4" name="Rectangle 1">
                  <a:extLst>
                    <a:ext uri="{FF2B5EF4-FFF2-40B4-BE49-F238E27FC236}">
                      <a16:creationId xmlns:a16="http://schemas.microsoft.com/office/drawing/2014/main" id="{84EAA6DE-82A9-4584-AD6E-3D136434A80F}"/>
                    </a:ext>
                  </a:extLst>
                </p:cNvPr>
                <p:cNvSpPr>
                  <a:spLocks noRot="1" noChangeAspect="1" noMove="1" noResize="1" noEditPoints="1" noAdjustHandles="1" noChangeArrowheads="1" noChangeShapeType="1" noTextEdit="1"/>
                </p:cNvSpPr>
                <p:nvPr/>
              </p:nvSpPr>
              <p:spPr bwMode="auto">
                <a:xfrm>
                  <a:off x="216131" y="749229"/>
                  <a:ext cx="4621876" cy="5359544"/>
                </a:xfrm>
                <a:prstGeom prst="rect">
                  <a:avLst/>
                </a:prstGeom>
                <a:blipFill>
                  <a:blip r:embed="rId3"/>
                  <a:stretch>
                    <a:fillRect l="-1976" t="-102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uk-UA">
                      <a:noFill/>
                    </a:rPr>
                    <a:t> </a:t>
                  </a:r>
                </a:p>
              </p:txBody>
            </p:sp>
          </mc:Fallback>
        </mc:AlternateContent>
      </p:grpSp>
      <p:sp>
        <p:nvSpPr>
          <p:cNvPr id="5" name="AutoShape 2" descr="{\displaystyle C_{n}=C_{1}n^{-a}}">
            <a:extLst>
              <a:ext uri="{FF2B5EF4-FFF2-40B4-BE49-F238E27FC236}">
                <a16:creationId xmlns:a16="http://schemas.microsoft.com/office/drawing/2014/main" id="{9726EB85-F611-4CEB-AD67-2941C3B3F78C}"/>
              </a:ext>
            </a:extLst>
          </p:cNvPr>
          <p:cNvSpPr>
            <a:spLocks noChangeAspect="1" noChangeArrowheads="1"/>
          </p:cNvSpPr>
          <p:nvPr/>
        </p:nvSpPr>
        <p:spPr bwMode="auto">
          <a:xfrm>
            <a:off x="584200" y="3708781"/>
            <a:ext cx="954282" cy="95428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6" name="AutoShape 4" descr="{\displaystyle C_{n}=C_{1}n^{-a}}">
            <a:extLst>
              <a:ext uri="{FF2B5EF4-FFF2-40B4-BE49-F238E27FC236}">
                <a16:creationId xmlns:a16="http://schemas.microsoft.com/office/drawing/2014/main" id="{438C5A08-AE8C-4FDF-8D37-0919D1B3B04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7" name="TextBox 6">
            <a:extLst>
              <a:ext uri="{FF2B5EF4-FFF2-40B4-BE49-F238E27FC236}">
                <a16:creationId xmlns:a16="http://schemas.microsoft.com/office/drawing/2014/main" id="{38979BFC-6B5A-4F53-A966-F6BA77BD1C75}"/>
              </a:ext>
            </a:extLst>
          </p:cNvPr>
          <p:cNvSpPr txBox="1"/>
          <p:nvPr/>
        </p:nvSpPr>
        <p:spPr>
          <a:xfrm>
            <a:off x="11342451" y="179308"/>
            <a:ext cx="599554" cy="369332"/>
          </a:xfrm>
          <a:prstGeom prst="rect">
            <a:avLst/>
          </a:prstGeom>
          <a:noFill/>
        </p:spPr>
        <p:txBody>
          <a:bodyPr wrap="square" rtlCol="0">
            <a:spAutoFit/>
          </a:bodyPr>
          <a:lstStyle/>
          <a:p>
            <a:r>
              <a:rPr lang="uk-UA" dirty="0"/>
              <a:t>127</a:t>
            </a:r>
          </a:p>
        </p:txBody>
      </p:sp>
    </p:spTree>
    <p:extLst>
      <p:ext uri="{BB962C8B-B14F-4D97-AF65-F5344CB8AC3E}">
        <p14:creationId xmlns:p14="http://schemas.microsoft.com/office/powerpoint/2010/main" val="138669056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Групувати 6">
            <a:extLst>
              <a:ext uri="{FF2B5EF4-FFF2-40B4-BE49-F238E27FC236}">
                <a16:creationId xmlns:a16="http://schemas.microsoft.com/office/drawing/2014/main" id="{8F5F456A-09B4-4024-AF99-A121C17EC5C7}"/>
              </a:ext>
            </a:extLst>
          </p:cNvPr>
          <p:cNvGrpSpPr/>
          <p:nvPr/>
        </p:nvGrpSpPr>
        <p:grpSpPr>
          <a:xfrm>
            <a:off x="352510" y="334536"/>
            <a:ext cx="11734987" cy="6000949"/>
            <a:chOff x="352510" y="334536"/>
            <a:chExt cx="11734987" cy="6000949"/>
          </a:xfrm>
        </p:grpSpPr>
        <p:sp>
          <p:nvSpPr>
            <p:cNvPr id="2" name="Прямокутник 1">
              <a:extLst>
                <a:ext uri="{FF2B5EF4-FFF2-40B4-BE49-F238E27FC236}">
                  <a16:creationId xmlns:a16="http://schemas.microsoft.com/office/drawing/2014/main" id="{0AAFF368-ACAE-4EB1-8EB9-4A1555822803}"/>
                </a:ext>
              </a:extLst>
            </p:cNvPr>
            <p:cNvSpPr/>
            <p:nvPr/>
          </p:nvSpPr>
          <p:spPr>
            <a:xfrm>
              <a:off x="3882841" y="334536"/>
              <a:ext cx="3982180" cy="646331"/>
            </a:xfrm>
            <a:prstGeom prst="rect">
              <a:avLst/>
            </a:prstGeom>
          </p:spPr>
          <p:txBody>
            <a:bodyPr wrap="none">
              <a:spAutoFit/>
            </a:bodyPr>
            <a:lstStyle/>
            <a:p>
              <a:r>
                <a:rPr lang="uk-UA" sz="3600" b="1" dirty="0">
                  <a:solidFill>
                    <a:srgbClr val="3399FF"/>
                  </a:solidFill>
                  <a:latin typeface="Arial Narrow" panose="020B0606020202030204" pitchFamily="34" charset="0"/>
                </a:rPr>
                <a:t>Стратегічні розриви</a:t>
              </a:r>
              <a:endParaRPr lang="uk-UA" sz="3600" dirty="0">
                <a:solidFill>
                  <a:srgbClr val="3399FF"/>
                </a:solidFill>
              </a:endParaRPr>
            </a:p>
          </p:txBody>
        </p:sp>
        <p:sp>
          <p:nvSpPr>
            <p:cNvPr id="4" name="Прямокутник 3">
              <a:extLst>
                <a:ext uri="{FF2B5EF4-FFF2-40B4-BE49-F238E27FC236}">
                  <a16:creationId xmlns:a16="http://schemas.microsoft.com/office/drawing/2014/main" id="{ECCCC797-8059-4551-B6AC-7B963F694E19}"/>
                </a:ext>
              </a:extLst>
            </p:cNvPr>
            <p:cNvSpPr/>
            <p:nvPr/>
          </p:nvSpPr>
          <p:spPr>
            <a:xfrm>
              <a:off x="352510" y="1456921"/>
              <a:ext cx="5303707" cy="4355038"/>
            </a:xfrm>
            <a:prstGeom prst="rect">
              <a:avLst/>
            </a:prstGeom>
          </p:spPr>
          <p:txBody>
            <a:bodyPr wrap="square">
              <a:spAutoFit/>
            </a:bodyPr>
            <a:lstStyle/>
            <a:p>
              <a:pPr>
                <a:lnSpc>
                  <a:spcPct val="89000"/>
                </a:lnSpc>
                <a:spcAft>
                  <a:spcPts val="1200"/>
                </a:spcAft>
              </a:pPr>
              <a:r>
                <a:rPr lang="uk-UA" sz="3000" b="1" dirty="0">
                  <a:latin typeface="Arial Narrow" panose="020B0606020202030204" pitchFamily="34" charset="0"/>
                </a:rPr>
                <a:t>Термін «розрив стратегії» означає різницю між фактичною ефективністю та бажаною, як зазначено в місії, цілях та стратегії їх досягнення.</a:t>
              </a:r>
            </a:p>
            <a:p>
              <a:pPr>
                <a:lnSpc>
                  <a:spcPct val="89000"/>
                </a:lnSpc>
              </a:pPr>
              <a:r>
                <a:rPr lang="uk-UA" sz="3000" b="1" dirty="0">
                  <a:latin typeface="Arial Narrow" panose="020B0606020202030204" pitchFamily="34" charset="0"/>
                </a:rPr>
                <a:t>Це загроза для майбутньої діяльності, зростання та виживання, що, ймовірно, вплине на ефективність підприємства.</a:t>
              </a:r>
            </a:p>
          </p:txBody>
        </p:sp>
        <p:pic>
          <p:nvPicPr>
            <p:cNvPr id="6" name="Рисунок 5">
              <a:extLst>
                <a:ext uri="{FF2B5EF4-FFF2-40B4-BE49-F238E27FC236}">
                  <a16:creationId xmlns:a16="http://schemas.microsoft.com/office/drawing/2014/main" id="{49E7BA74-90DC-4DA7-AE9C-1259A5535DA6}"/>
                </a:ext>
              </a:extLst>
            </p:cNvPr>
            <p:cNvPicPr>
              <a:picLocks noChangeAspect="1"/>
            </p:cNvPicPr>
            <p:nvPr/>
          </p:nvPicPr>
          <p:blipFill>
            <a:blip r:embed="rId2"/>
            <a:stretch>
              <a:fillRect/>
            </a:stretch>
          </p:blipFill>
          <p:spPr>
            <a:xfrm>
              <a:off x="5551714" y="1189011"/>
              <a:ext cx="6535783" cy="5146474"/>
            </a:xfrm>
            <a:prstGeom prst="rect">
              <a:avLst/>
            </a:prstGeom>
            <a:effectLst>
              <a:softEdge rad="127000"/>
            </a:effectLst>
          </p:spPr>
        </p:pic>
      </p:grpSp>
      <p:sp>
        <p:nvSpPr>
          <p:cNvPr id="8" name="TextBox 7">
            <a:extLst>
              <a:ext uri="{FF2B5EF4-FFF2-40B4-BE49-F238E27FC236}">
                <a16:creationId xmlns:a16="http://schemas.microsoft.com/office/drawing/2014/main" id="{78B72274-EB0B-46D1-B9CC-E7820864434B}"/>
              </a:ext>
            </a:extLst>
          </p:cNvPr>
          <p:cNvSpPr txBox="1"/>
          <p:nvPr/>
        </p:nvSpPr>
        <p:spPr>
          <a:xfrm>
            <a:off x="11264630" y="335704"/>
            <a:ext cx="599554" cy="369332"/>
          </a:xfrm>
          <a:prstGeom prst="rect">
            <a:avLst/>
          </a:prstGeom>
          <a:noFill/>
        </p:spPr>
        <p:txBody>
          <a:bodyPr wrap="square" rtlCol="0">
            <a:spAutoFit/>
          </a:bodyPr>
          <a:lstStyle/>
          <a:p>
            <a:r>
              <a:rPr lang="uk-UA" dirty="0"/>
              <a:t>128</a:t>
            </a:r>
          </a:p>
        </p:txBody>
      </p:sp>
    </p:spTree>
    <p:extLst>
      <p:ext uri="{BB962C8B-B14F-4D97-AF65-F5344CB8AC3E}">
        <p14:creationId xmlns:p14="http://schemas.microsoft.com/office/powerpoint/2010/main" val="167512062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id="{0AAFF368-ACAE-4EB1-8EB9-4A1555822803}"/>
              </a:ext>
            </a:extLst>
          </p:cNvPr>
          <p:cNvSpPr/>
          <p:nvPr/>
        </p:nvSpPr>
        <p:spPr>
          <a:xfrm>
            <a:off x="3882841" y="334536"/>
            <a:ext cx="3982180" cy="646331"/>
          </a:xfrm>
          <a:prstGeom prst="rect">
            <a:avLst/>
          </a:prstGeom>
        </p:spPr>
        <p:txBody>
          <a:bodyPr wrap="none">
            <a:spAutoFit/>
          </a:bodyPr>
          <a:lstStyle/>
          <a:p>
            <a:r>
              <a:rPr lang="uk-UA" sz="3600" b="1" dirty="0">
                <a:solidFill>
                  <a:srgbClr val="3399FF"/>
                </a:solidFill>
                <a:latin typeface="Arial Narrow" panose="020B0606020202030204" pitchFamily="34" charset="0"/>
              </a:rPr>
              <a:t>Стратегічні розриви</a:t>
            </a:r>
            <a:endParaRPr lang="uk-UA" sz="3600" dirty="0">
              <a:solidFill>
                <a:srgbClr val="3399FF"/>
              </a:solidFill>
            </a:endParaRPr>
          </a:p>
        </p:txBody>
      </p:sp>
      <p:sp>
        <p:nvSpPr>
          <p:cNvPr id="3" name="Прямокутник 2">
            <a:extLst>
              <a:ext uri="{FF2B5EF4-FFF2-40B4-BE49-F238E27FC236}">
                <a16:creationId xmlns:a16="http://schemas.microsoft.com/office/drawing/2014/main" id="{5B7E44BC-6E05-48AD-B53B-8CD1B9D02508}"/>
              </a:ext>
            </a:extLst>
          </p:cNvPr>
          <p:cNvSpPr/>
          <p:nvPr/>
        </p:nvSpPr>
        <p:spPr>
          <a:xfrm>
            <a:off x="718185" y="1541656"/>
            <a:ext cx="10755630" cy="3851632"/>
          </a:xfrm>
          <a:prstGeom prst="rect">
            <a:avLst/>
          </a:prstGeom>
        </p:spPr>
        <p:txBody>
          <a:bodyPr wrap="square">
            <a:spAutoFit/>
          </a:bodyPr>
          <a:lstStyle/>
          <a:p>
            <a:pPr algn="ctr">
              <a:lnSpc>
                <a:spcPct val="89000"/>
              </a:lnSpc>
              <a:spcAft>
                <a:spcPts val="1200"/>
              </a:spcAft>
            </a:pPr>
            <a:r>
              <a:rPr lang="uk-UA" sz="2800" b="1" dirty="0">
                <a:latin typeface="Arial Narrow" panose="020B0606020202030204" pitchFamily="34" charset="0"/>
              </a:rPr>
              <a:t>В залежності від виду розривів виділяють:</a:t>
            </a:r>
          </a:p>
          <a:p>
            <a:pPr>
              <a:lnSpc>
                <a:spcPct val="89000"/>
              </a:lnSpc>
              <a:spcAft>
                <a:spcPts val="600"/>
              </a:spcAft>
            </a:pPr>
            <a:r>
              <a:rPr lang="uk-UA" sz="2800" b="1" dirty="0">
                <a:latin typeface="Arial Narrow" panose="020B0606020202030204" pitchFamily="34" charset="0"/>
              </a:rPr>
              <a:t>1</a:t>
            </a:r>
            <a:r>
              <a:rPr lang="uk-UA" sz="2800" b="1" dirty="0">
                <a:solidFill>
                  <a:srgbClr val="3399FF"/>
                </a:solidFill>
                <a:latin typeface="Arial Narrow" panose="020B0606020202030204" pitchFamily="34" charset="0"/>
              </a:rPr>
              <a:t>)  зовнішні стратегічні розриви </a:t>
            </a:r>
            <a:r>
              <a:rPr lang="uk-UA" sz="2800" b="1" dirty="0">
                <a:latin typeface="Arial Narrow" panose="020B0606020202030204" pitchFamily="34" charset="0"/>
              </a:rPr>
              <a:t>– спричинені впливом зовнішніх факторів макросередовища (економічні, політичні, соціально-демографічні, правові тощо);</a:t>
            </a:r>
          </a:p>
          <a:p>
            <a:pPr>
              <a:lnSpc>
                <a:spcPct val="89000"/>
              </a:lnSpc>
              <a:spcAft>
                <a:spcPts val="600"/>
              </a:spcAft>
            </a:pPr>
            <a:r>
              <a:rPr lang="uk-UA" sz="2800" b="1" dirty="0">
                <a:latin typeface="Arial Narrow" panose="020B0606020202030204" pitchFamily="34" charset="0"/>
              </a:rPr>
              <a:t>2)  </a:t>
            </a:r>
            <a:r>
              <a:rPr lang="uk-UA" sz="2800" b="1" dirty="0">
                <a:solidFill>
                  <a:srgbClr val="3399FF"/>
                </a:solidFill>
                <a:latin typeface="Arial Narrow" panose="020B0606020202030204" pitchFamily="34" charset="0"/>
              </a:rPr>
              <a:t>внутрішні стратегічні розриви </a:t>
            </a:r>
            <a:r>
              <a:rPr lang="uk-UA" sz="2800" b="1" dirty="0">
                <a:latin typeface="Arial Narrow" panose="020B0606020202030204" pitchFamily="34" charset="0"/>
              </a:rPr>
              <a:t>– пов’язані з неефективною структурою внутрішнього фінансового потенціалу (інформаційний, кадровий, організаційний та ресурсний розриви);</a:t>
            </a:r>
          </a:p>
          <a:p>
            <a:pPr>
              <a:lnSpc>
                <a:spcPct val="89000"/>
              </a:lnSpc>
              <a:spcAft>
                <a:spcPts val="600"/>
              </a:spcAft>
            </a:pPr>
            <a:r>
              <a:rPr lang="uk-UA" sz="2800" b="1" dirty="0">
                <a:latin typeface="Arial Narrow" panose="020B0606020202030204" pitchFamily="34" charset="0"/>
              </a:rPr>
              <a:t>3)  </a:t>
            </a:r>
            <a:r>
              <a:rPr lang="uk-UA" sz="2800" b="1" dirty="0">
                <a:solidFill>
                  <a:srgbClr val="3399FF"/>
                </a:solidFill>
                <a:latin typeface="Arial Narrow" panose="020B0606020202030204" pitchFamily="34" charset="0"/>
              </a:rPr>
              <a:t>змішані розриви </a:t>
            </a:r>
            <a:r>
              <a:rPr lang="uk-UA" sz="2800" b="1" dirty="0">
                <a:latin typeface="Arial Narrow" panose="020B0606020202030204" pitchFamily="34" charset="0"/>
              </a:rPr>
              <a:t>– обумовлені впливом як зовнішніх, так і внутрішніх факторів.</a:t>
            </a:r>
          </a:p>
        </p:txBody>
      </p:sp>
      <p:sp>
        <p:nvSpPr>
          <p:cNvPr id="4" name="TextBox 3">
            <a:extLst>
              <a:ext uri="{FF2B5EF4-FFF2-40B4-BE49-F238E27FC236}">
                <a16:creationId xmlns:a16="http://schemas.microsoft.com/office/drawing/2014/main" id="{AED5209D-CC88-4B22-96C6-E8398AFFED06}"/>
              </a:ext>
            </a:extLst>
          </p:cNvPr>
          <p:cNvSpPr txBox="1"/>
          <p:nvPr/>
        </p:nvSpPr>
        <p:spPr>
          <a:xfrm>
            <a:off x="11264630" y="335704"/>
            <a:ext cx="599554" cy="369332"/>
          </a:xfrm>
          <a:prstGeom prst="rect">
            <a:avLst/>
          </a:prstGeom>
          <a:noFill/>
        </p:spPr>
        <p:txBody>
          <a:bodyPr wrap="square" rtlCol="0">
            <a:spAutoFit/>
          </a:bodyPr>
          <a:lstStyle/>
          <a:p>
            <a:r>
              <a:rPr lang="uk-UA" dirty="0"/>
              <a:t>129</a:t>
            </a:r>
          </a:p>
        </p:txBody>
      </p:sp>
    </p:spTree>
    <p:extLst>
      <p:ext uri="{BB962C8B-B14F-4D97-AF65-F5344CB8AC3E}">
        <p14:creationId xmlns:p14="http://schemas.microsoft.com/office/powerpoint/2010/main" val="22455435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15C0A78-F1EA-4261-855E-50E28DDE19C5}"/>
              </a:ext>
            </a:extLst>
          </p:cNvPr>
          <p:cNvSpPr>
            <a:spLocks noGrp="1"/>
          </p:cNvSpPr>
          <p:nvPr>
            <p:ph type="title"/>
          </p:nvPr>
        </p:nvSpPr>
        <p:spPr>
          <a:xfrm>
            <a:off x="1204496" y="550519"/>
            <a:ext cx="9520158" cy="1049235"/>
          </a:xfrm>
        </p:spPr>
        <p:txBody>
          <a:bodyPr>
            <a:normAutofit/>
          </a:bodyPr>
          <a:lstStyle/>
          <a:p>
            <a:pPr algn="ctr"/>
            <a:r>
              <a:rPr lang="uk-UA" sz="3600" b="1" dirty="0">
                <a:solidFill>
                  <a:srgbClr val="7030A0"/>
                </a:solidFill>
                <a:latin typeface="Bahnschrift SemiBold SemiConden" panose="020B0502040204020203" pitchFamily="34" charset="0"/>
              </a:rPr>
              <a:t>ЗАВДАННЯ ФІНАНСОВОГО КОНТРОЛІНГУ:</a:t>
            </a:r>
          </a:p>
        </p:txBody>
      </p:sp>
      <p:sp>
        <p:nvSpPr>
          <p:cNvPr id="3" name="Місце для вмісту 2">
            <a:extLst>
              <a:ext uri="{FF2B5EF4-FFF2-40B4-BE49-F238E27FC236}">
                <a16:creationId xmlns:a16="http://schemas.microsoft.com/office/drawing/2014/main" id="{AA226B58-0723-4ED7-8CE0-152A26BA787E}"/>
              </a:ext>
            </a:extLst>
          </p:cNvPr>
          <p:cNvSpPr>
            <a:spLocks noGrp="1"/>
          </p:cNvSpPr>
          <p:nvPr>
            <p:ph idx="1"/>
          </p:nvPr>
        </p:nvSpPr>
        <p:spPr>
          <a:xfrm>
            <a:off x="357524" y="1799833"/>
            <a:ext cx="11440775" cy="3902468"/>
          </a:xfrm>
        </p:spPr>
        <p:txBody>
          <a:bodyPr>
            <a:noAutofit/>
          </a:bodyPr>
          <a:lstStyle/>
          <a:p>
            <a:pPr marL="0" indent="0">
              <a:lnSpc>
                <a:spcPct val="89000"/>
              </a:lnSpc>
              <a:spcBef>
                <a:spcPts val="600"/>
              </a:spcBef>
              <a:buNone/>
            </a:pPr>
            <a:r>
              <a:rPr lang="uk-UA" sz="3200" b="1" dirty="0">
                <a:latin typeface="Times New Roman" panose="02020603050405020304" pitchFamily="18" charset="0"/>
                <a:cs typeface="Times New Roman" panose="02020603050405020304" pitchFamily="18" charset="0"/>
              </a:rPr>
              <a:t>♦  </a:t>
            </a:r>
            <a:r>
              <a:rPr lang="uk-UA" sz="3200" b="1" dirty="0">
                <a:latin typeface="Arial Narrow" panose="020B0606020202030204" pitchFamily="34" charset="0"/>
              </a:rPr>
              <a:t>виявлення резервів </a:t>
            </a:r>
            <a:r>
              <a:rPr lang="uk-UA" sz="3200" b="1" dirty="0">
                <a:solidFill>
                  <a:srgbClr val="7030A0"/>
                </a:solidFill>
                <a:latin typeface="Arial Narrow" panose="020B0606020202030204" pitchFamily="34" charset="0"/>
              </a:rPr>
              <a:t>зниження собівартості </a:t>
            </a:r>
            <a:r>
              <a:rPr lang="uk-UA" sz="3200" b="1" dirty="0">
                <a:latin typeface="Arial Narrow" panose="020B0606020202030204" pitchFamily="34" charset="0"/>
              </a:rPr>
              <a:t>продукції;</a:t>
            </a:r>
          </a:p>
          <a:p>
            <a:pPr marL="0" indent="0">
              <a:lnSpc>
                <a:spcPct val="89000"/>
              </a:lnSpc>
              <a:spcBef>
                <a:spcPts val="600"/>
              </a:spcBef>
              <a:buNone/>
            </a:pPr>
            <a:r>
              <a:rPr lang="uk-UA" sz="3200" b="1" dirty="0">
                <a:latin typeface="Times New Roman" panose="02020603050405020304" pitchFamily="18" charset="0"/>
                <a:cs typeface="Times New Roman" panose="02020603050405020304" pitchFamily="18" charset="0"/>
              </a:rPr>
              <a:t>♦  </a:t>
            </a:r>
            <a:r>
              <a:rPr lang="uk-UA" sz="3200" b="1" dirty="0">
                <a:latin typeface="Arial Narrow" panose="020B0606020202030204" pitchFamily="34" charset="0"/>
              </a:rPr>
              <a:t>розробка </a:t>
            </a:r>
            <a:r>
              <a:rPr lang="uk-UA" sz="3200" b="1" dirty="0">
                <a:solidFill>
                  <a:srgbClr val="7030A0"/>
                </a:solidFill>
                <a:latin typeface="Arial Narrow" panose="020B0606020202030204" pitchFamily="34" charset="0"/>
              </a:rPr>
              <a:t>стратегії розвитку </a:t>
            </a:r>
            <a:r>
              <a:rPr lang="uk-UA" sz="3200" b="1" dirty="0">
                <a:latin typeface="Arial Narrow" panose="020B0606020202030204" pitchFamily="34" charset="0"/>
              </a:rPr>
              <a:t>підприємства та координація роботи з планування фінансово-господарської діяльності;</a:t>
            </a:r>
          </a:p>
          <a:p>
            <a:pPr marL="0" indent="0">
              <a:lnSpc>
                <a:spcPct val="89000"/>
              </a:lnSpc>
              <a:spcBef>
                <a:spcPts val="600"/>
              </a:spcBef>
              <a:buNone/>
            </a:pPr>
            <a:r>
              <a:rPr lang="uk-UA" sz="3200" b="1" dirty="0">
                <a:latin typeface="Times New Roman" panose="02020603050405020304" pitchFamily="18" charset="0"/>
                <a:cs typeface="Times New Roman" panose="02020603050405020304" pitchFamily="18" charset="0"/>
              </a:rPr>
              <a:t>♦</a:t>
            </a:r>
            <a:r>
              <a:rPr lang="uk-UA" sz="3200" dirty="0"/>
              <a:t>  </a:t>
            </a:r>
            <a:r>
              <a:rPr lang="uk-UA" sz="3200" b="1" dirty="0">
                <a:solidFill>
                  <a:srgbClr val="7030A0"/>
                </a:solidFill>
                <a:latin typeface="Arial Narrow" panose="020B0606020202030204" pitchFamily="34" charset="0"/>
              </a:rPr>
              <a:t>аналіз відхилень </a:t>
            </a:r>
            <a:r>
              <a:rPr lang="uk-UA" sz="3200" b="1" dirty="0">
                <a:latin typeface="Arial Narrow" panose="020B0606020202030204" pitchFamily="34" charset="0"/>
              </a:rPr>
              <a:t>фактичних показників діяльності від заплано-ваних, корекція планів / усунення перешкод щодо їх виконання;</a:t>
            </a:r>
          </a:p>
          <a:p>
            <a:pPr marL="0" indent="0">
              <a:lnSpc>
                <a:spcPct val="89000"/>
              </a:lnSpc>
              <a:spcBef>
                <a:spcPts val="600"/>
              </a:spcBef>
              <a:buNone/>
            </a:pPr>
            <a:r>
              <a:rPr lang="uk-UA" sz="3200" b="1" dirty="0">
                <a:latin typeface="Times New Roman" panose="02020603050405020304" pitchFamily="18" charset="0"/>
                <a:cs typeface="Times New Roman" panose="02020603050405020304" pitchFamily="18" charset="0"/>
              </a:rPr>
              <a:t>♦  </a:t>
            </a:r>
            <a:r>
              <a:rPr lang="uk-UA" sz="3200" b="1" dirty="0">
                <a:solidFill>
                  <a:srgbClr val="7030A0"/>
                </a:solidFill>
                <a:latin typeface="Arial Narrow" panose="020B0606020202030204" pitchFamily="34" charset="0"/>
              </a:rPr>
              <a:t>надання рекомендацій </a:t>
            </a:r>
            <a:r>
              <a:rPr lang="uk-UA" sz="3200" b="1" dirty="0">
                <a:latin typeface="Arial Narrow" panose="020B0606020202030204" pitchFamily="34" charset="0"/>
              </a:rPr>
              <a:t>структурним підрозділам підприємства у процесі планування, розроблення і впровадження нових продуктів, процесів, систем.</a:t>
            </a:r>
          </a:p>
        </p:txBody>
      </p:sp>
      <p:sp>
        <p:nvSpPr>
          <p:cNvPr id="4" name="TextBox 3">
            <a:extLst>
              <a:ext uri="{FF2B5EF4-FFF2-40B4-BE49-F238E27FC236}">
                <a16:creationId xmlns:a16="http://schemas.microsoft.com/office/drawing/2014/main" id="{F7D3C471-886B-40C8-B397-3824B397F8AB}"/>
              </a:ext>
            </a:extLst>
          </p:cNvPr>
          <p:cNvSpPr txBox="1"/>
          <p:nvPr/>
        </p:nvSpPr>
        <p:spPr>
          <a:xfrm>
            <a:off x="11284085" y="512419"/>
            <a:ext cx="492550" cy="369332"/>
          </a:xfrm>
          <a:prstGeom prst="rect">
            <a:avLst/>
          </a:prstGeom>
          <a:noFill/>
        </p:spPr>
        <p:txBody>
          <a:bodyPr wrap="square" rtlCol="0">
            <a:spAutoFit/>
          </a:bodyPr>
          <a:lstStyle/>
          <a:p>
            <a:r>
              <a:rPr lang="uk-UA" dirty="0"/>
              <a:t>13</a:t>
            </a:r>
          </a:p>
        </p:txBody>
      </p:sp>
    </p:spTree>
    <p:extLst>
      <p:ext uri="{BB962C8B-B14F-4D97-AF65-F5344CB8AC3E}">
        <p14:creationId xmlns:p14="http://schemas.microsoft.com/office/powerpoint/2010/main" val="319772456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увати 4">
            <a:extLst>
              <a:ext uri="{FF2B5EF4-FFF2-40B4-BE49-F238E27FC236}">
                <a16:creationId xmlns:a16="http://schemas.microsoft.com/office/drawing/2014/main" id="{4EFB6931-ACBF-41D3-B023-2C924B85CA75}"/>
              </a:ext>
            </a:extLst>
          </p:cNvPr>
          <p:cNvGrpSpPr/>
          <p:nvPr/>
        </p:nvGrpSpPr>
        <p:grpSpPr>
          <a:xfrm>
            <a:off x="418011" y="420077"/>
            <a:ext cx="11355978" cy="5383084"/>
            <a:chOff x="418011" y="420077"/>
            <a:chExt cx="11355978" cy="5383084"/>
          </a:xfrm>
        </p:grpSpPr>
        <p:sp>
          <p:nvSpPr>
            <p:cNvPr id="3" name="Прямокутник 2">
              <a:extLst>
                <a:ext uri="{FF2B5EF4-FFF2-40B4-BE49-F238E27FC236}">
                  <a16:creationId xmlns:a16="http://schemas.microsoft.com/office/drawing/2014/main" id="{5B7E44BC-6E05-48AD-B53B-8CD1B9D02508}"/>
                </a:ext>
              </a:extLst>
            </p:cNvPr>
            <p:cNvSpPr/>
            <p:nvPr/>
          </p:nvSpPr>
          <p:spPr>
            <a:xfrm>
              <a:off x="418011" y="1655359"/>
              <a:ext cx="11355978" cy="4147802"/>
            </a:xfrm>
            <a:prstGeom prst="rect">
              <a:avLst/>
            </a:prstGeom>
          </p:spPr>
          <p:txBody>
            <a:bodyPr wrap="square">
              <a:spAutoFit/>
            </a:bodyPr>
            <a:lstStyle/>
            <a:p>
              <a:pPr>
                <a:lnSpc>
                  <a:spcPct val="89000"/>
                </a:lnSpc>
                <a:spcAft>
                  <a:spcPts val="1200"/>
                </a:spcAft>
              </a:pPr>
              <a:r>
                <a:rPr lang="uk-UA" sz="2800" b="1" dirty="0">
                  <a:solidFill>
                    <a:srgbClr val="3399FF"/>
                  </a:solidFill>
                  <a:latin typeface="Arial Narrow" panose="020B0606020202030204" pitchFamily="34" charset="0"/>
                </a:rPr>
                <a:t>GAP-АНАЛІЗ</a:t>
              </a:r>
              <a:r>
                <a:rPr lang="uk-UA" sz="2800" b="1" dirty="0">
                  <a:solidFill>
                    <a:srgbClr val="990033"/>
                  </a:solidFill>
                  <a:latin typeface="Arial Narrow" panose="020B0606020202030204" pitchFamily="34" charset="0"/>
                </a:rPr>
                <a:t> </a:t>
              </a:r>
              <a:r>
                <a:rPr lang="uk-UA" sz="2800" b="1" dirty="0">
                  <a:latin typeface="Arial Narrow" panose="020B0606020202030204" pitchFamily="34" charset="0"/>
                </a:rPr>
                <a:t>– метод стратегічного аналізу, спрямований на виявлення характеру, величини та істотності розривів та факторів, що обумовлюють їх виникнення в ході реалізації стратегії підприємства.</a:t>
              </a:r>
            </a:p>
            <a:p>
              <a:pPr algn="ctr">
                <a:lnSpc>
                  <a:spcPct val="89000"/>
                </a:lnSpc>
                <a:spcAft>
                  <a:spcPts val="600"/>
                </a:spcAft>
              </a:pPr>
              <a:r>
                <a:rPr lang="uk-UA" sz="2800" b="1" dirty="0">
                  <a:latin typeface="Arial Narrow" panose="020B0606020202030204" pitchFamily="34" charset="0"/>
                </a:rPr>
                <a:t>В залежності від сфери виникнення розривів виділяють:</a:t>
              </a:r>
            </a:p>
            <a:p>
              <a:pPr>
                <a:lnSpc>
                  <a:spcPct val="89000"/>
                </a:lnSpc>
                <a:spcAft>
                  <a:spcPts val="600"/>
                </a:spcAft>
              </a:pPr>
              <a:r>
                <a:rPr lang="uk-UA" sz="2600" b="1" dirty="0">
                  <a:latin typeface="Arial Narrow" panose="020B0606020202030204" pitchFamily="34" charset="0"/>
                </a:rPr>
                <a:t>1</a:t>
              </a:r>
              <a:r>
                <a:rPr lang="uk-UA" sz="2600" b="1" dirty="0">
                  <a:solidFill>
                    <a:srgbClr val="3399FF"/>
                  </a:solidFill>
                  <a:latin typeface="Arial Narrow" panose="020B0606020202030204" pitchFamily="34" charset="0"/>
                </a:rPr>
                <a:t>)  зовнішні стратегічні розриви </a:t>
              </a:r>
              <a:r>
                <a:rPr lang="uk-UA" sz="2600" b="1" dirty="0">
                  <a:latin typeface="Arial Narrow" panose="020B0606020202030204" pitchFamily="34" charset="0"/>
                </a:rPr>
                <a:t>– спричинені впливом зовнішніх факторів макросередовища (економічні, політичні, соціально-демографічні, правові тощо);</a:t>
              </a:r>
            </a:p>
            <a:p>
              <a:pPr>
                <a:lnSpc>
                  <a:spcPct val="89000"/>
                </a:lnSpc>
                <a:spcAft>
                  <a:spcPts val="600"/>
                </a:spcAft>
              </a:pPr>
              <a:r>
                <a:rPr lang="uk-UA" sz="2600" b="1" dirty="0">
                  <a:latin typeface="Arial Narrow" panose="020B0606020202030204" pitchFamily="34" charset="0"/>
                </a:rPr>
                <a:t>2)  </a:t>
              </a:r>
              <a:r>
                <a:rPr lang="uk-UA" sz="2600" b="1" dirty="0">
                  <a:solidFill>
                    <a:srgbClr val="3399FF"/>
                  </a:solidFill>
                  <a:latin typeface="Arial Narrow" panose="020B0606020202030204" pitchFamily="34" charset="0"/>
                </a:rPr>
                <a:t>внутрішні стратегічні розриви </a:t>
              </a:r>
              <a:r>
                <a:rPr lang="uk-UA" sz="2600" b="1" dirty="0">
                  <a:latin typeface="Arial Narrow" panose="020B0606020202030204" pitchFamily="34" charset="0"/>
                </a:rPr>
                <a:t>– пов’язані з неефективною структурою внутрішнього фінансового потенціалу (інформаційний, кадровий, організаційний та ресурсний розриви);</a:t>
              </a:r>
            </a:p>
            <a:p>
              <a:pPr>
                <a:lnSpc>
                  <a:spcPct val="89000"/>
                </a:lnSpc>
                <a:spcAft>
                  <a:spcPts val="600"/>
                </a:spcAft>
              </a:pPr>
              <a:r>
                <a:rPr lang="uk-UA" sz="2600" b="1" dirty="0">
                  <a:latin typeface="Arial Narrow" panose="020B0606020202030204" pitchFamily="34" charset="0"/>
                </a:rPr>
                <a:t>3)  </a:t>
              </a:r>
              <a:r>
                <a:rPr lang="uk-UA" sz="2600" b="1" dirty="0">
                  <a:solidFill>
                    <a:srgbClr val="3399FF"/>
                  </a:solidFill>
                  <a:latin typeface="Arial Narrow" panose="020B0606020202030204" pitchFamily="34" charset="0"/>
                </a:rPr>
                <a:t>змішані розриви </a:t>
              </a:r>
              <a:r>
                <a:rPr lang="uk-UA" sz="2600" b="1" dirty="0">
                  <a:latin typeface="Arial Narrow" panose="020B0606020202030204" pitchFamily="34" charset="0"/>
                </a:rPr>
                <a:t>– обумовлені впливом як зовнішніх, так і внутрішніх факторів.</a:t>
              </a:r>
            </a:p>
          </p:txBody>
        </p:sp>
        <p:sp>
          <p:nvSpPr>
            <p:cNvPr id="4" name="Прямокутник 3">
              <a:extLst>
                <a:ext uri="{FF2B5EF4-FFF2-40B4-BE49-F238E27FC236}">
                  <a16:creationId xmlns:a16="http://schemas.microsoft.com/office/drawing/2014/main" id="{C881987A-24FD-41AE-850E-C0D0D9ED5784}"/>
                </a:ext>
              </a:extLst>
            </p:cNvPr>
            <p:cNvSpPr/>
            <p:nvPr/>
          </p:nvSpPr>
          <p:spPr>
            <a:xfrm>
              <a:off x="470262" y="420077"/>
              <a:ext cx="10907487" cy="859338"/>
            </a:xfrm>
            <a:prstGeom prst="rect">
              <a:avLst/>
            </a:prstGeom>
          </p:spPr>
          <p:txBody>
            <a:bodyPr wrap="square">
              <a:spAutoFit/>
            </a:bodyPr>
            <a:lstStyle/>
            <a:p>
              <a:pPr algn="ctr">
                <a:lnSpc>
                  <a:spcPct val="89000"/>
                </a:lnSpc>
              </a:pPr>
              <a:r>
                <a:rPr lang="uk-UA" sz="2800" b="1" dirty="0">
                  <a:solidFill>
                    <a:srgbClr val="3399FF"/>
                  </a:solidFill>
                  <a:latin typeface="Arial Narrow" panose="020B0606020202030204" pitchFamily="34" charset="0"/>
                </a:rPr>
                <a:t>GAP-АНАЛІЗ</a:t>
              </a:r>
              <a:r>
                <a:rPr lang="uk-UA" sz="2800" b="1" dirty="0">
                  <a:latin typeface="Arial Narrow" panose="020B0606020202030204" pitchFamily="34" charset="0"/>
                </a:rPr>
                <a:t> є ефективним інструментом для оцінювання</a:t>
              </a:r>
            </a:p>
            <a:p>
              <a:pPr algn="ctr">
                <a:lnSpc>
                  <a:spcPct val="89000"/>
                </a:lnSpc>
              </a:pPr>
              <a:r>
                <a:rPr lang="uk-UA" sz="2800" b="1" dirty="0">
                  <a:latin typeface="Arial Narrow" panose="020B0606020202030204" pitchFamily="34" charset="0"/>
                </a:rPr>
                <a:t>стратегічних розривів</a:t>
              </a:r>
            </a:p>
          </p:txBody>
        </p:sp>
      </p:grpSp>
      <p:sp>
        <p:nvSpPr>
          <p:cNvPr id="6" name="TextBox 5">
            <a:extLst>
              <a:ext uri="{FF2B5EF4-FFF2-40B4-BE49-F238E27FC236}">
                <a16:creationId xmlns:a16="http://schemas.microsoft.com/office/drawing/2014/main" id="{937F8248-2DE4-4277-B2CB-6F6ED4F289B7}"/>
              </a:ext>
            </a:extLst>
          </p:cNvPr>
          <p:cNvSpPr txBox="1"/>
          <p:nvPr/>
        </p:nvSpPr>
        <p:spPr>
          <a:xfrm>
            <a:off x="11377749" y="235411"/>
            <a:ext cx="599554" cy="369332"/>
          </a:xfrm>
          <a:prstGeom prst="rect">
            <a:avLst/>
          </a:prstGeom>
          <a:noFill/>
        </p:spPr>
        <p:txBody>
          <a:bodyPr wrap="square" rtlCol="0">
            <a:spAutoFit/>
          </a:bodyPr>
          <a:lstStyle/>
          <a:p>
            <a:r>
              <a:rPr lang="uk-UA" dirty="0"/>
              <a:t>130</a:t>
            </a:r>
          </a:p>
        </p:txBody>
      </p:sp>
    </p:spTree>
    <p:extLst>
      <p:ext uri="{BB962C8B-B14F-4D97-AF65-F5344CB8AC3E}">
        <p14:creationId xmlns:p14="http://schemas.microsoft.com/office/powerpoint/2010/main" val="356159547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кутник 2">
            <a:extLst>
              <a:ext uri="{FF2B5EF4-FFF2-40B4-BE49-F238E27FC236}">
                <a16:creationId xmlns:a16="http://schemas.microsoft.com/office/drawing/2014/main" id="{5B7E44BC-6E05-48AD-B53B-8CD1B9D02508}"/>
              </a:ext>
            </a:extLst>
          </p:cNvPr>
          <p:cNvSpPr/>
          <p:nvPr/>
        </p:nvSpPr>
        <p:spPr>
          <a:xfrm>
            <a:off x="949234" y="963028"/>
            <a:ext cx="10293531" cy="4219553"/>
          </a:xfrm>
          <a:prstGeom prst="rect">
            <a:avLst/>
          </a:prstGeom>
        </p:spPr>
        <p:txBody>
          <a:bodyPr wrap="square">
            <a:spAutoFit/>
          </a:bodyPr>
          <a:lstStyle/>
          <a:p>
            <a:pPr algn="ctr">
              <a:lnSpc>
                <a:spcPct val="89000"/>
              </a:lnSpc>
              <a:spcAft>
                <a:spcPts val="2400"/>
              </a:spcAft>
            </a:pPr>
            <a:r>
              <a:rPr lang="uk-UA" sz="2800" b="1" dirty="0">
                <a:latin typeface="Arial Narrow" panose="020B0606020202030204" pitchFamily="34" charset="0"/>
              </a:rPr>
              <a:t>Відповідно до </a:t>
            </a:r>
            <a:r>
              <a:rPr lang="uk-UA" sz="2800" b="1" dirty="0">
                <a:solidFill>
                  <a:srgbClr val="008000"/>
                </a:solidFill>
                <a:latin typeface="Arial Narrow" panose="020B0606020202030204" pitchFamily="34" charset="0"/>
              </a:rPr>
              <a:t>Balanced Scorecard </a:t>
            </a:r>
            <a:r>
              <a:rPr lang="uk-UA" sz="2800" b="1" dirty="0">
                <a:latin typeface="Arial Narrow" panose="020B0606020202030204" pitchFamily="34" charset="0"/>
              </a:rPr>
              <a:t>виділяють чотири типи прогалин:</a:t>
            </a:r>
          </a:p>
          <a:p>
            <a:pPr>
              <a:lnSpc>
                <a:spcPct val="89000"/>
              </a:lnSpc>
              <a:spcAft>
                <a:spcPts val="600"/>
              </a:spcAft>
            </a:pPr>
            <a:r>
              <a:rPr lang="uk-UA" sz="2600" b="1" dirty="0">
                <a:latin typeface="Arial Narrow" panose="020B0606020202030204" pitchFamily="34" charset="0"/>
              </a:rPr>
              <a:t>  -   розрив у прибутках (відмінність між цільовим та фактичним прибутком);</a:t>
            </a:r>
          </a:p>
          <a:p>
            <a:pPr>
              <a:lnSpc>
                <a:spcPct val="89000"/>
              </a:lnSpc>
              <a:spcAft>
                <a:spcPts val="600"/>
              </a:spcAft>
            </a:pPr>
            <a:r>
              <a:rPr lang="uk-UA" sz="2600" b="1" dirty="0">
                <a:latin typeface="Arial Narrow" panose="020B0606020202030204" pitchFamily="34" charset="0"/>
              </a:rPr>
              <a:t>  -   розрив у продуктивності (різниця між очікуваною та фактичною ефективністю);</a:t>
            </a:r>
          </a:p>
          <a:p>
            <a:pPr>
              <a:lnSpc>
                <a:spcPct val="89000"/>
              </a:lnSpc>
              <a:spcAft>
                <a:spcPts val="600"/>
              </a:spcAft>
            </a:pPr>
            <a:r>
              <a:rPr lang="uk-UA" sz="2600" b="1" dirty="0">
                <a:latin typeface="Arial Narrow" panose="020B0606020202030204" pitchFamily="34" charset="0"/>
              </a:rPr>
              <a:t>  -   розрив у продукті/ринку (розрив між бюджетними продажами та фактичними продажами);</a:t>
            </a:r>
          </a:p>
          <a:p>
            <a:pPr>
              <a:lnSpc>
                <a:spcPct val="89000"/>
              </a:lnSpc>
              <a:spcAft>
                <a:spcPts val="600"/>
              </a:spcAft>
            </a:pPr>
            <a:r>
              <a:rPr lang="uk-UA" sz="2600" b="1" dirty="0">
                <a:latin typeface="Arial Narrow" panose="020B0606020202030204" pitchFamily="34" charset="0"/>
              </a:rPr>
              <a:t>  -   розрив робочої сили, коли спостерігається відставання між необхідною кількістю та якістю робочої сили й фактичною чисельністю в організації. </a:t>
            </a:r>
          </a:p>
        </p:txBody>
      </p:sp>
      <p:sp>
        <p:nvSpPr>
          <p:cNvPr id="4" name="TextBox 3">
            <a:extLst>
              <a:ext uri="{FF2B5EF4-FFF2-40B4-BE49-F238E27FC236}">
                <a16:creationId xmlns:a16="http://schemas.microsoft.com/office/drawing/2014/main" id="{76B3C817-F81B-45B3-95DC-931FE5FD2BDA}"/>
              </a:ext>
            </a:extLst>
          </p:cNvPr>
          <p:cNvSpPr txBox="1"/>
          <p:nvPr/>
        </p:nvSpPr>
        <p:spPr>
          <a:xfrm>
            <a:off x="11264630" y="335704"/>
            <a:ext cx="599554" cy="369332"/>
          </a:xfrm>
          <a:prstGeom prst="rect">
            <a:avLst/>
          </a:prstGeom>
          <a:noFill/>
        </p:spPr>
        <p:txBody>
          <a:bodyPr wrap="square" rtlCol="0">
            <a:spAutoFit/>
          </a:bodyPr>
          <a:lstStyle/>
          <a:p>
            <a:r>
              <a:rPr lang="uk-UA" dirty="0"/>
              <a:t>131</a:t>
            </a:r>
          </a:p>
        </p:txBody>
      </p:sp>
    </p:spTree>
    <p:extLst>
      <p:ext uri="{BB962C8B-B14F-4D97-AF65-F5344CB8AC3E}">
        <p14:creationId xmlns:p14="http://schemas.microsoft.com/office/powerpoint/2010/main" val="217483073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 name="Групувати 95">
            <a:extLst>
              <a:ext uri="{FF2B5EF4-FFF2-40B4-BE49-F238E27FC236}">
                <a16:creationId xmlns:a16="http://schemas.microsoft.com/office/drawing/2014/main" id="{2798302F-3E7B-4993-A612-C5503746FFA1}"/>
              </a:ext>
            </a:extLst>
          </p:cNvPr>
          <p:cNvGrpSpPr/>
          <p:nvPr/>
        </p:nvGrpSpPr>
        <p:grpSpPr>
          <a:xfrm>
            <a:off x="221705" y="613954"/>
            <a:ext cx="11970295" cy="5630092"/>
            <a:chOff x="354293" y="613954"/>
            <a:chExt cx="11970295" cy="5630092"/>
          </a:xfrm>
        </p:grpSpPr>
        <p:cxnSp>
          <p:nvCxnSpPr>
            <p:cNvPr id="68" name="Пряма сполучна лінія 67">
              <a:extLst>
                <a:ext uri="{FF2B5EF4-FFF2-40B4-BE49-F238E27FC236}">
                  <a16:creationId xmlns:a16="http://schemas.microsoft.com/office/drawing/2014/main" id="{D83AA8F1-230C-4752-9A19-2812F88FA996}"/>
                </a:ext>
              </a:extLst>
            </p:cNvPr>
            <p:cNvCxnSpPr>
              <a:cxnSpLocks/>
            </p:cNvCxnSpPr>
            <p:nvPr/>
          </p:nvCxnSpPr>
          <p:spPr>
            <a:xfrm flipV="1">
              <a:off x="2093074" y="3746062"/>
              <a:ext cx="1671974" cy="71807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95" name="Групувати 94">
              <a:extLst>
                <a:ext uri="{FF2B5EF4-FFF2-40B4-BE49-F238E27FC236}">
                  <a16:creationId xmlns:a16="http://schemas.microsoft.com/office/drawing/2014/main" id="{CC515187-2A3A-4F67-82FB-4B9B24A48A26}"/>
                </a:ext>
              </a:extLst>
            </p:cNvPr>
            <p:cNvGrpSpPr/>
            <p:nvPr/>
          </p:nvGrpSpPr>
          <p:grpSpPr>
            <a:xfrm>
              <a:off x="354293" y="613954"/>
              <a:ext cx="11970295" cy="5630092"/>
              <a:chOff x="354293" y="613954"/>
              <a:chExt cx="11970295" cy="5630092"/>
            </a:xfrm>
          </p:grpSpPr>
          <p:cxnSp>
            <p:nvCxnSpPr>
              <p:cNvPr id="71" name="Пряма сполучна лінія 70">
                <a:extLst>
                  <a:ext uri="{FF2B5EF4-FFF2-40B4-BE49-F238E27FC236}">
                    <a16:creationId xmlns:a16="http://schemas.microsoft.com/office/drawing/2014/main" id="{7DECED8A-6AE4-4117-8D9D-39486B4BAD6B}"/>
                  </a:ext>
                </a:extLst>
              </p:cNvPr>
              <p:cNvCxnSpPr>
                <a:cxnSpLocks/>
              </p:cNvCxnSpPr>
              <p:nvPr/>
            </p:nvCxnSpPr>
            <p:spPr>
              <a:xfrm flipH="1" flipV="1">
                <a:off x="2044815" y="4461355"/>
                <a:ext cx="267528" cy="415155"/>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4" name="Пряма сполучна лінія 73">
                <a:extLst>
                  <a:ext uri="{FF2B5EF4-FFF2-40B4-BE49-F238E27FC236}">
                    <a16:creationId xmlns:a16="http://schemas.microsoft.com/office/drawing/2014/main" id="{0FBB6780-2AFD-4C32-AA2F-EC2EAC376734}"/>
                  </a:ext>
                </a:extLst>
              </p:cNvPr>
              <p:cNvCxnSpPr>
                <a:cxnSpLocks/>
              </p:cNvCxnSpPr>
              <p:nvPr/>
            </p:nvCxnSpPr>
            <p:spPr>
              <a:xfrm flipH="1" flipV="1">
                <a:off x="3450060" y="3334361"/>
                <a:ext cx="314988" cy="41170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5" name="Пряма сполучна лінія 74">
                <a:extLst>
                  <a:ext uri="{FF2B5EF4-FFF2-40B4-BE49-F238E27FC236}">
                    <a16:creationId xmlns:a16="http://schemas.microsoft.com/office/drawing/2014/main" id="{26D6DD1F-8D9F-4764-A09F-643571CC406C}"/>
                  </a:ext>
                </a:extLst>
              </p:cNvPr>
              <p:cNvCxnSpPr>
                <a:cxnSpLocks/>
              </p:cNvCxnSpPr>
              <p:nvPr/>
            </p:nvCxnSpPr>
            <p:spPr>
              <a:xfrm flipH="1" flipV="1">
                <a:off x="4736838" y="2264479"/>
                <a:ext cx="248529" cy="41515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88" name="Групувати 87">
                <a:extLst>
                  <a:ext uri="{FF2B5EF4-FFF2-40B4-BE49-F238E27FC236}">
                    <a16:creationId xmlns:a16="http://schemas.microsoft.com/office/drawing/2014/main" id="{3D030823-E98E-4567-B997-4E7953769905}"/>
                  </a:ext>
                </a:extLst>
              </p:cNvPr>
              <p:cNvGrpSpPr/>
              <p:nvPr/>
            </p:nvGrpSpPr>
            <p:grpSpPr>
              <a:xfrm>
                <a:off x="354293" y="613954"/>
                <a:ext cx="11970295" cy="5630092"/>
                <a:chOff x="354293" y="570411"/>
                <a:chExt cx="11970295" cy="5630092"/>
              </a:xfrm>
            </p:grpSpPr>
            <p:pic>
              <p:nvPicPr>
                <p:cNvPr id="3" name="Рисунок 2">
                  <a:extLst>
                    <a:ext uri="{FF2B5EF4-FFF2-40B4-BE49-F238E27FC236}">
                      <a16:creationId xmlns:a16="http://schemas.microsoft.com/office/drawing/2014/main" id="{11F23E0B-AE70-40DF-8575-E70DC431597E}"/>
                    </a:ext>
                  </a:extLst>
                </p:cNvPr>
                <p:cNvPicPr>
                  <a:picLocks noChangeAspect="1"/>
                </p:cNvPicPr>
                <p:nvPr/>
              </p:nvPicPr>
              <p:blipFill>
                <a:blip r:embed="rId2"/>
                <a:stretch>
                  <a:fillRect/>
                </a:stretch>
              </p:blipFill>
              <p:spPr>
                <a:xfrm>
                  <a:off x="7749529" y="1980212"/>
                  <a:ext cx="4575059" cy="3958051"/>
                </a:xfrm>
                <a:prstGeom prst="rect">
                  <a:avLst/>
                </a:prstGeom>
                <a:effectLst>
                  <a:softEdge rad="127000"/>
                </a:effectLst>
              </p:spPr>
            </p:pic>
            <p:sp>
              <p:nvSpPr>
                <p:cNvPr id="6" name="Прямокутник 5">
                  <a:extLst>
                    <a:ext uri="{FF2B5EF4-FFF2-40B4-BE49-F238E27FC236}">
                      <a16:creationId xmlns:a16="http://schemas.microsoft.com/office/drawing/2014/main" id="{5DB2A8DF-33C6-408C-A8BA-33BCD0D504B4}"/>
                    </a:ext>
                  </a:extLst>
                </p:cNvPr>
                <p:cNvSpPr/>
                <p:nvPr/>
              </p:nvSpPr>
              <p:spPr>
                <a:xfrm>
                  <a:off x="9385082" y="5831171"/>
                  <a:ext cx="1401346" cy="369332"/>
                </a:xfrm>
                <a:prstGeom prst="rect">
                  <a:avLst/>
                </a:prstGeom>
              </p:spPr>
              <p:txBody>
                <a:bodyPr wrap="none">
                  <a:spAutoFit/>
                </a:bodyPr>
                <a:lstStyle/>
                <a:p>
                  <a:r>
                    <a:rPr lang="uk-UA" b="1" dirty="0">
                      <a:latin typeface="Arial Narrow" panose="020B0606020202030204" pitchFamily="34" charset="0"/>
                    </a:rPr>
                    <a:t>Ігор Ансофф</a:t>
                  </a:r>
                </a:p>
              </p:txBody>
            </p:sp>
            <p:cxnSp>
              <p:nvCxnSpPr>
                <p:cNvPr id="12" name="Пряма зі стрілкою 11">
                  <a:extLst>
                    <a:ext uri="{FF2B5EF4-FFF2-40B4-BE49-F238E27FC236}">
                      <a16:creationId xmlns:a16="http://schemas.microsoft.com/office/drawing/2014/main" id="{448222E9-785D-4367-822F-9CAA7321D482}"/>
                    </a:ext>
                  </a:extLst>
                </p:cNvPr>
                <p:cNvCxnSpPr/>
                <p:nvPr/>
              </p:nvCxnSpPr>
              <p:spPr>
                <a:xfrm flipV="1">
                  <a:off x="783772" y="1045028"/>
                  <a:ext cx="0" cy="446749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3" name="Пряма зі стрілкою 12">
                  <a:extLst>
                    <a:ext uri="{FF2B5EF4-FFF2-40B4-BE49-F238E27FC236}">
                      <a16:creationId xmlns:a16="http://schemas.microsoft.com/office/drawing/2014/main" id="{A7F7BE28-29BA-439F-A950-7601B655E0A6}"/>
                    </a:ext>
                  </a:extLst>
                </p:cNvPr>
                <p:cNvCxnSpPr>
                  <a:cxnSpLocks/>
                </p:cNvCxnSpPr>
                <p:nvPr/>
              </p:nvCxnSpPr>
              <p:spPr>
                <a:xfrm>
                  <a:off x="757646" y="5512525"/>
                  <a:ext cx="566928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6" name="Прямокутник 15">
                  <a:extLst>
                    <a:ext uri="{FF2B5EF4-FFF2-40B4-BE49-F238E27FC236}">
                      <a16:creationId xmlns:a16="http://schemas.microsoft.com/office/drawing/2014/main" id="{8F785DA3-E5F3-4CFC-94D1-CF38EAB19827}"/>
                    </a:ext>
                  </a:extLst>
                </p:cNvPr>
                <p:cNvSpPr/>
                <p:nvPr/>
              </p:nvSpPr>
              <p:spPr>
                <a:xfrm>
                  <a:off x="6162270" y="5617811"/>
                  <a:ext cx="529312" cy="369332"/>
                </a:xfrm>
                <a:prstGeom prst="rect">
                  <a:avLst/>
                </a:prstGeom>
              </p:spPr>
              <p:txBody>
                <a:bodyPr wrap="none">
                  <a:spAutoFit/>
                </a:bodyPr>
                <a:lstStyle/>
                <a:p>
                  <a:r>
                    <a:rPr lang="uk-UA" b="1" dirty="0">
                      <a:latin typeface="Arial Narrow" panose="020B0606020202030204" pitchFamily="34" charset="0"/>
                    </a:rPr>
                    <a:t>Час</a:t>
                  </a:r>
                </a:p>
              </p:txBody>
            </p:sp>
            <p:sp>
              <p:nvSpPr>
                <p:cNvPr id="17" name="Прямокутник 16">
                  <a:extLst>
                    <a:ext uri="{FF2B5EF4-FFF2-40B4-BE49-F238E27FC236}">
                      <a16:creationId xmlns:a16="http://schemas.microsoft.com/office/drawing/2014/main" id="{112B61FB-339A-4F48-8EE1-118D53A8A3E2}"/>
                    </a:ext>
                  </a:extLst>
                </p:cNvPr>
                <p:cNvSpPr/>
                <p:nvPr/>
              </p:nvSpPr>
              <p:spPr>
                <a:xfrm>
                  <a:off x="354293" y="570411"/>
                  <a:ext cx="2117887" cy="369332"/>
                </a:xfrm>
                <a:prstGeom prst="rect">
                  <a:avLst/>
                </a:prstGeom>
              </p:spPr>
              <p:txBody>
                <a:bodyPr wrap="none">
                  <a:spAutoFit/>
                </a:bodyPr>
                <a:lstStyle/>
                <a:p>
                  <a:r>
                    <a:rPr lang="uk-UA" b="1" dirty="0">
                      <a:latin typeface="Arial Narrow" panose="020B0606020202030204" pitchFamily="34" charset="0"/>
                    </a:rPr>
                    <a:t>Реалізація продукції</a:t>
                  </a:r>
                </a:p>
              </p:txBody>
            </p:sp>
            <p:cxnSp>
              <p:nvCxnSpPr>
                <p:cNvPr id="19" name="Пряма сполучна лінія 18">
                  <a:extLst>
                    <a:ext uri="{FF2B5EF4-FFF2-40B4-BE49-F238E27FC236}">
                      <a16:creationId xmlns:a16="http://schemas.microsoft.com/office/drawing/2014/main" id="{1ADA6956-0DCD-4EB7-AA3A-379647995DFD}"/>
                    </a:ext>
                  </a:extLst>
                </p:cNvPr>
                <p:cNvCxnSpPr>
                  <a:cxnSpLocks/>
                </p:cNvCxnSpPr>
                <p:nvPr/>
              </p:nvCxnSpPr>
              <p:spPr>
                <a:xfrm flipV="1">
                  <a:off x="757646" y="1537060"/>
                  <a:ext cx="4846320" cy="3958050"/>
                </a:xfrm>
                <a:prstGeom prst="line">
                  <a:avLst/>
                </a:prstGeom>
                <a:ln w="28575">
                  <a:prstDash val="lgDash"/>
                </a:ln>
              </p:spPr>
              <p:style>
                <a:lnRef idx="1">
                  <a:schemeClr val="dk1"/>
                </a:lnRef>
                <a:fillRef idx="0">
                  <a:schemeClr val="dk1"/>
                </a:fillRef>
                <a:effectRef idx="0">
                  <a:schemeClr val="dk1"/>
                </a:effectRef>
                <a:fontRef idx="minor">
                  <a:schemeClr val="tx1"/>
                </a:fontRef>
              </p:style>
            </p:cxnSp>
            <p:grpSp>
              <p:nvGrpSpPr>
                <p:cNvPr id="30" name="Групувати 29">
                  <a:extLst>
                    <a:ext uri="{FF2B5EF4-FFF2-40B4-BE49-F238E27FC236}">
                      <a16:creationId xmlns:a16="http://schemas.microsoft.com/office/drawing/2014/main" id="{107C4259-A221-4DED-B905-128C64C5B649}"/>
                    </a:ext>
                  </a:extLst>
                </p:cNvPr>
                <p:cNvGrpSpPr/>
                <p:nvPr/>
              </p:nvGrpSpPr>
              <p:grpSpPr>
                <a:xfrm>
                  <a:off x="5004605" y="1980212"/>
                  <a:ext cx="2625152" cy="410487"/>
                  <a:chOff x="4206242" y="3577647"/>
                  <a:chExt cx="2625152" cy="410487"/>
                </a:xfrm>
              </p:grpSpPr>
              <p:sp>
                <p:nvSpPr>
                  <p:cNvPr id="20" name="Прямокутник 19">
                    <a:extLst>
                      <a:ext uri="{FF2B5EF4-FFF2-40B4-BE49-F238E27FC236}">
                        <a16:creationId xmlns:a16="http://schemas.microsoft.com/office/drawing/2014/main" id="{C0F7AFB0-F007-4F93-BDCA-1752DF0EBBC8}"/>
                      </a:ext>
                    </a:extLst>
                  </p:cNvPr>
                  <p:cNvSpPr/>
                  <p:nvPr/>
                </p:nvSpPr>
                <p:spPr>
                  <a:xfrm>
                    <a:off x="4458629" y="3577647"/>
                    <a:ext cx="2372765" cy="369332"/>
                  </a:xfrm>
                  <a:prstGeom prst="rect">
                    <a:avLst/>
                  </a:prstGeom>
                </p:spPr>
                <p:txBody>
                  <a:bodyPr wrap="none">
                    <a:spAutoFit/>
                  </a:bodyPr>
                  <a:lstStyle/>
                  <a:p>
                    <a:r>
                      <a:rPr lang="uk-UA" b="1" dirty="0">
                        <a:latin typeface="Arial Narrow" panose="020B0606020202030204" pitchFamily="34" charset="0"/>
                      </a:rPr>
                      <a:t>Еволюційний розвиток</a:t>
                    </a:r>
                  </a:p>
                </p:txBody>
              </p:sp>
              <p:cxnSp>
                <p:nvCxnSpPr>
                  <p:cNvPr id="24" name="Пряма сполучна лінія 23">
                    <a:extLst>
                      <a:ext uri="{FF2B5EF4-FFF2-40B4-BE49-F238E27FC236}">
                        <a16:creationId xmlns:a16="http://schemas.microsoft.com/office/drawing/2014/main" id="{54440FE1-4596-4769-BB18-9F6D1C7AC270}"/>
                      </a:ext>
                    </a:extLst>
                  </p:cNvPr>
                  <p:cNvCxnSpPr/>
                  <p:nvPr/>
                </p:nvCxnSpPr>
                <p:spPr>
                  <a:xfrm>
                    <a:off x="4650379" y="3988134"/>
                    <a:ext cx="2109573" cy="0"/>
                  </a:xfrm>
                  <a:prstGeom prst="line">
                    <a:avLst/>
                  </a:prstGeom>
                  <a:ln/>
                </p:spPr>
                <p:style>
                  <a:lnRef idx="1">
                    <a:schemeClr val="dk1"/>
                  </a:lnRef>
                  <a:fillRef idx="0">
                    <a:schemeClr val="dk1"/>
                  </a:fillRef>
                  <a:effectRef idx="0">
                    <a:schemeClr val="dk1"/>
                  </a:effectRef>
                  <a:fontRef idx="minor">
                    <a:schemeClr val="tx1"/>
                  </a:fontRef>
                </p:style>
              </p:cxnSp>
              <p:cxnSp>
                <p:nvCxnSpPr>
                  <p:cNvPr id="26" name="Пряма зі стрілкою 25">
                    <a:extLst>
                      <a:ext uri="{FF2B5EF4-FFF2-40B4-BE49-F238E27FC236}">
                        <a16:creationId xmlns:a16="http://schemas.microsoft.com/office/drawing/2014/main" id="{CA1A3EE1-0989-4CEF-907C-3ACE9D4623A0}"/>
                      </a:ext>
                    </a:extLst>
                  </p:cNvPr>
                  <p:cNvCxnSpPr>
                    <a:cxnSpLocks/>
                  </p:cNvCxnSpPr>
                  <p:nvPr/>
                </p:nvCxnSpPr>
                <p:spPr>
                  <a:xfrm flipH="1" flipV="1">
                    <a:off x="4206242" y="3618802"/>
                    <a:ext cx="444137" cy="3693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37" name="Групувати 36">
                  <a:extLst>
                    <a:ext uri="{FF2B5EF4-FFF2-40B4-BE49-F238E27FC236}">
                      <a16:creationId xmlns:a16="http://schemas.microsoft.com/office/drawing/2014/main" id="{2B9B4487-1C57-4B51-9C07-7CB36ECDE8AE}"/>
                    </a:ext>
                  </a:extLst>
                </p:cNvPr>
                <p:cNvGrpSpPr/>
                <p:nvPr/>
              </p:nvGrpSpPr>
              <p:grpSpPr>
                <a:xfrm>
                  <a:off x="770709" y="3753394"/>
                  <a:ext cx="1274106" cy="1741715"/>
                  <a:chOff x="770709" y="3753394"/>
                  <a:chExt cx="1274106" cy="1741715"/>
                </a:xfrm>
              </p:grpSpPr>
              <p:cxnSp>
                <p:nvCxnSpPr>
                  <p:cNvPr id="32" name="Пряма сполучна лінія 31">
                    <a:extLst>
                      <a:ext uri="{FF2B5EF4-FFF2-40B4-BE49-F238E27FC236}">
                        <a16:creationId xmlns:a16="http://schemas.microsoft.com/office/drawing/2014/main" id="{95812710-856C-4FC8-9971-D7A53299E8E2}"/>
                      </a:ext>
                    </a:extLst>
                  </p:cNvPr>
                  <p:cNvCxnSpPr/>
                  <p:nvPr/>
                </p:nvCxnSpPr>
                <p:spPr>
                  <a:xfrm flipV="1">
                    <a:off x="770709" y="3753394"/>
                    <a:ext cx="1031965" cy="174171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Пряма сполучна лінія 32">
                    <a:extLst>
                      <a:ext uri="{FF2B5EF4-FFF2-40B4-BE49-F238E27FC236}">
                        <a16:creationId xmlns:a16="http://schemas.microsoft.com/office/drawing/2014/main" id="{5031648E-64ED-4CD7-BE97-1D60E7F00399}"/>
                      </a:ext>
                    </a:extLst>
                  </p:cNvPr>
                  <p:cNvCxnSpPr>
                    <a:cxnSpLocks/>
                  </p:cNvCxnSpPr>
                  <p:nvPr/>
                </p:nvCxnSpPr>
                <p:spPr>
                  <a:xfrm flipH="1" flipV="1">
                    <a:off x="1828801" y="3753396"/>
                    <a:ext cx="216014" cy="69054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9" name="Групувати 38">
                  <a:extLst>
                    <a:ext uri="{FF2B5EF4-FFF2-40B4-BE49-F238E27FC236}">
                      <a16:creationId xmlns:a16="http://schemas.microsoft.com/office/drawing/2014/main" id="{DC91E47B-BA44-400E-A75A-4ABC81997DDE}"/>
                    </a:ext>
                  </a:extLst>
                </p:cNvPr>
                <p:cNvGrpSpPr/>
                <p:nvPr/>
              </p:nvGrpSpPr>
              <p:grpSpPr>
                <a:xfrm>
                  <a:off x="2062294" y="2702225"/>
                  <a:ext cx="1385493" cy="1741715"/>
                  <a:chOff x="770709" y="3753394"/>
                  <a:chExt cx="1385493" cy="1741715"/>
                </a:xfrm>
              </p:grpSpPr>
              <p:cxnSp>
                <p:nvCxnSpPr>
                  <p:cNvPr id="40" name="Пряма сполучна лінія 39">
                    <a:extLst>
                      <a:ext uri="{FF2B5EF4-FFF2-40B4-BE49-F238E27FC236}">
                        <a16:creationId xmlns:a16="http://schemas.microsoft.com/office/drawing/2014/main" id="{81671E50-E7A6-4B36-BA9F-854D321B9C9B}"/>
                      </a:ext>
                    </a:extLst>
                  </p:cNvPr>
                  <p:cNvCxnSpPr/>
                  <p:nvPr/>
                </p:nvCxnSpPr>
                <p:spPr>
                  <a:xfrm flipV="1">
                    <a:off x="770709" y="3753394"/>
                    <a:ext cx="1031965" cy="174171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Пряма сполучна лінія 40">
                    <a:extLst>
                      <a:ext uri="{FF2B5EF4-FFF2-40B4-BE49-F238E27FC236}">
                        <a16:creationId xmlns:a16="http://schemas.microsoft.com/office/drawing/2014/main" id="{EC1C8B1D-E7DD-4980-A5FE-D918E94C08E7}"/>
                      </a:ext>
                    </a:extLst>
                  </p:cNvPr>
                  <p:cNvCxnSpPr>
                    <a:cxnSpLocks/>
                  </p:cNvCxnSpPr>
                  <p:nvPr/>
                </p:nvCxnSpPr>
                <p:spPr>
                  <a:xfrm flipH="1" flipV="1">
                    <a:off x="1828803" y="3753397"/>
                    <a:ext cx="327399" cy="5765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6" name="Групувати 45">
                  <a:extLst>
                    <a:ext uri="{FF2B5EF4-FFF2-40B4-BE49-F238E27FC236}">
                      <a16:creationId xmlns:a16="http://schemas.microsoft.com/office/drawing/2014/main" id="{680BC6F6-E568-4292-BC34-19C87B184768}"/>
                    </a:ext>
                  </a:extLst>
                </p:cNvPr>
                <p:cNvGrpSpPr/>
                <p:nvPr/>
              </p:nvGrpSpPr>
              <p:grpSpPr>
                <a:xfrm>
                  <a:off x="3415056" y="1537061"/>
                  <a:ext cx="1326633" cy="1741715"/>
                  <a:chOff x="770709" y="3753394"/>
                  <a:chExt cx="1326633" cy="1741715"/>
                </a:xfrm>
              </p:grpSpPr>
              <p:cxnSp>
                <p:nvCxnSpPr>
                  <p:cNvPr id="47" name="Пряма сполучна лінія 46">
                    <a:extLst>
                      <a:ext uri="{FF2B5EF4-FFF2-40B4-BE49-F238E27FC236}">
                        <a16:creationId xmlns:a16="http://schemas.microsoft.com/office/drawing/2014/main" id="{D8110E54-B4BE-44EE-9AE0-A055D5AC8A98}"/>
                      </a:ext>
                    </a:extLst>
                  </p:cNvPr>
                  <p:cNvCxnSpPr/>
                  <p:nvPr/>
                </p:nvCxnSpPr>
                <p:spPr>
                  <a:xfrm flipV="1">
                    <a:off x="770709" y="3753394"/>
                    <a:ext cx="1031965" cy="174171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Пряма сполучна лінія 47">
                    <a:extLst>
                      <a:ext uri="{FF2B5EF4-FFF2-40B4-BE49-F238E27FC236}">
                        <a16:creationId xmlns:a16="http://schemas.microsoft.com/office/drawing/2014/main" id="{E55A6E86-49B9-439A-B56B-E1CBA19DC466}"/>
                      </a:ext>
                    </a:extLst>
                  </p:cNvPr>
                  <p:cNvCxnSpPr>
                    <a:cxnSpLocks/>
                  </p:cNvCxnSpPr>
                  <p:nvPr/>
                </p:nvCxnSpPr>
                <p:spPr>
                  <a:xfrm flipH="1" flipV="1">
                    <a:off x="1828801" y="3753397"/>
                    <a:ext cx="268541" cy="66896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3" name="Групувати 52">
                  <a:extLst>
                    <a:ext uri="{FF2B5EF4-FFF2-40B4-BE49-F238E27FC236}">
                      <a16:creationId xmlns:a16="http://schemas.microsoft.com/office/drawing/2014/main" id="{3A93B382-061F-4BC5-81C9-F8917842EF0D}"/>
                    </a:ext>
                  </a:extLst>
                </p:cNvPr>
                <p:cNvGrpSpPr/>
                <p:nvPr/>
              </p:nvGrpSpPr>
              <p:grpSpPr>
                <a:xfrm>
                  <a:off x="959240" y="1332919"/>
                  <a:ext cx="2866538" cy="1229244"/>
                  <a:chOff x="4356258" y="3202822"/>
                  <a:chExt cx="2866538" cy="1229244"/>
                </a:xfrm>
              </p:grpSpPr>
              <p:sp>
                <p:nvSpPr>
                  <p:cNvPr id="54" name="Прямокутник 53">
                    <a:extLst>
                      <a:ext uri="{FF2B5EF4-FFF2-40B4-BE49-F238E27FC236}">
                        <a16:creationId xmlns:a16="http://schemas.microsoft.com/office/drawing/2014/main" id="{8AA5680D-5894-45ED-ADB4-7A78E2696D57}"/>
                      </a:ext>
                    </a:extLst>
                  </p:cNvPr>
                  <p:cNvSpPr/>
                  <p:nvPr/>
                </p:nvSpPr>
                <p:spPr>
                  <a:xfrm>
                    <a:off x="4356258" y="3202822"/>
                    <a:ext cx="2866538" cy="831959"/>
                  </a:xfrm>
                  <a:prstGeom prst="rect">
                    <a:avLst/>
                  </a:prstGeom>
                </p:spPr>
                <p:txBody>
                  <a:bodyPr wrap="square">
                    <a:spAutoFit/>
                  </a:bodyPr>
                  <a:lstStyle/>
                  <a:p>
                    <a:pPr algn="ctr">
                      <a:lnSpc>
                        <a:spcPct val="89000"/>
                      </a:lnSpc>
                    </a:pPr>
                    <a:r>
                      <a:rPr lang="uk-UA" b="1" dirty="0">
                        <a:solidFill>
                          <a:schemeClr val="tx2"/>
                        </a:solidFill>
                        <a:latin typeface="Times New Roman" panose="02020603050405020304" pitchFamily="18" charset="0"/>
                        <a:cs typeface="Times New Roman" panose="02020603050405020304" pitchFamily="18" charset="0"/>
                      </a:rPr>
                      <a:t>«</a:t>
                    </a:r>
                    <a:r>
                      <a:rPr lang="uk-UA" b="1" dirty="0">
                        <a:solidFill>
                          <a:schemeClr val="tx2"/>
                        </a:solidFill>
                        <a:latin typeface="Arial Narrow" panose="020B0606020202030204" pitchFamily="34" charset="0"/>
                      </a:rPr>
                      <a:t>Слід хокейної ключки</a:t>
                    </a:r>
                    <a:r>
                      <a:rPr lang="uk-UA" b="1" dirty="0">
                        <a:solidFill>
                          <a:schemeClr val="tx2"/>
                        </a:solidFill>
                        <a:latin typeface="Times New Roman" panose="02020603050405020304" pitchFamily="18" charset="0"/>
                        <a:cs typeface="Times New Roman" panose="02020603050405020304" pitchFamily="18" charset="0"/>
                      </a:rPr>
                      <a:t>»</a:t>
                    </a:r>
                    <a:r>
                      <a:rPr lang="uk-UA" b="1" dirty="0">
                        <a:solidFill>
                          <a:schemeClr val="tx2"/>
                        </a:solidFill>
                        <a:latin typeface="Arial Narrow" panose="020B0606020202030204" pitchFamily="34" charset="0"/>
                      </a:rPr>
                      <a:t> для ефективно функціонуючого підприємства </a:t>
                    </a:r>
                  </a:p>
                </p:txBody>
              </p:sp>
              <p:cxnSp>
                <p:nvCxnSpPr>
                  <p:cNvPr id="55" name="Пряма сполучна лінія 54">
                    <a:extLst>
                      <a:ext uri="{FF2B5EF4-FFF2-40B4-BE49-F238E27FC236}">
                        <a16:creationId xmlns:a16="http://schemas.microsoft.com/office/drawing/2014/main" id="{70712256-00AB-4E3B-8FCB-51F5E24636A8}"/>
                      </a:ext>
                    </a:extLst>
                  </p:cNvPr>
                  <p:cNvCxnSpPr>
                    <a:cxnSpLocks/>
                  </p:cNvCxnSpPr>
                  <p:nvPr/>
                </p:nvCxnSpPr>
                <p:spPr>
                  <a:xfrm>
                    <a:off x="4356258" y="3988134"/>
                    <a:ext cx="2403694" cy="0"/>
                  </a:xfrm>
                  <a:prstGeom prst="line">
                    <a:avLst/>
                  </a:prstGeom>
                  <a:ln/>
                </p:spPr>
                <p:style>
                  <a:lnRef idx="1">
                    <a:schemeClr val="dk1"/>
                  </a:lnRef>
                  <a:fillRef idx="0">
                    <a:schemeClr val="dk1"/>
                  </a:fillRef>
                  <a:effectRef idx="0">
                    <a:schemeClr val="dk1"/>
                  </a:effectRef>
                  <a:fontRef idx="minor">
                    <a:schemeClr val="tx1"/>
                  </a:fontRef>
                </p:style>
              </p:cxnSp>
              <p:cxnSp>
                <p:nvCxnSpPr>
                  <p:cNvPr id="56" name="Пряма зі стрілкою 55">
                    <a:extLst>
                      <a:ext uri="{FF2B5EF4-FFF2-40B4-BE49-F238E27FC236}">
                        <a16:creationId xmlns:a16="http://schemas.microsoft.com/office/drawing/2014/main" id="{DE69DB3A-DED2-401A-A3A6-2B7043702CE6}"/>
                      </a:ext>
                    </a:extLst>
                  </p:cNvPr>
                  <p:cNvCxnSpPr>
                    <a:cxnSpLocks/>
                  </p:cNvCxnSpPr>
                  <p:nvPr/>
                </p:nvCxnSpPr>
                <p:spPr>
                  <a:xfrm>
                    <a:off x="6759952" y="4005550"/>
                    <a:ext cx="426903" cy="4265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61" name="Прямокутник 60">
                  <a:extLst>
                    <a:ext uri="{FF2B5EF4-FFF2-40B4-BE49-F238E27FC236}">
                      <a16:creationId xmlns:a16="http://schemas.microsoft.com/office/drawing/2014/main" id="{3A6F33B4-5188-4323-894F-1A13E172A981}"/>
                    </a:ext>
                  </a:extLst>
                </p:cNvPr>
                <p:cNvSpPr/>
                <p:nvPr/>
              </p:nvSpPr>
              <p:spPr>
                <a:xfrm>
                  <a:off x="6127765" y="691526"/>
                  <a:ext cx="5687776" cy="523220"/>
                </a:xfrm>
                <a:prstGeom prst="rect">
                  <a:avLst/>
                </a:prstGeom>
              </p:spPr>
              <p:txBody>
                <a:bodyPr wrap="none">
                  <a:spAutoFit/>
                </a:bodyPr>
                <a:lstStyle/>
                <a:p>
                  <a:r>
                    <a:rPr lang="uk-UA" sz="2800" b="1" dirty="0">
                      <a:latin typeface="Arial Narrow" panose="020B0606020202030204" pitchFamily="34" charset="0"/>
                    </a:rPr>
                    <a:t>Ігор Ансофф. Стратегічне управління</a:t>
                  </a:r>
                </a:p>
              </p:txBody>
            </p:sp>
            <p:cxnSp>
              <p:nvCxnSpPr>
                <p:cNvPr id="65" name="Пряма сполучна лінія 64">
                  <a:extLst>
                    <a:ext uri="{FF2B5EF4-FFF2-40B4-BE49-F238E27FC236}">
                      <a16:creationId xmlns:a16="http://schemas.microsoft.com/office/drawing/2014/main" id="{0F028C8E-E35F-4149-B7C2-A8CB5770FEAF}"/>
                    </a:ext>
                  </a:extLst>
                </p:cNvPr>
                <p:cNvCxnSpPr>
                  <a:cxnSpLocks/>
                </p:cNvCxnSpPr>
                <p:nvPr/>
              </p:nvCxnSpPr>
              <p:spPr>
                <a:xfrm flipV="1">
                  <a:off x="817802" y="4832967"/>
                  <a:ext cx="1494541" cy="662144"/>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9" name="Пряма сполучна лінія 68">
                  <a:extLst>
                    <a:ext uri="{FF2B5EF4-FFF2-40B4-BE49-F238E27FC236}">
                      <a16:creationId xmlns:a16="http://schemas.microsoft.com/office/drawing/2014/main" id="{0DD37A0A-8465-4BC6-96B8-B80A3BA7C1B4}"/>
                    </a:ext>
                  </a:extLst>
                </p:cNvPr>
                <p:cNvCxnSpPr>
                  <a:cxnSpLocks/>
                </p:cNvCxnSpPr>
                <p:nvPr/>
              </p:nvCxnSpPr>
              <p:spPr>
                <a:xfrm flipV="1">
                  <a:off x="3478267" y="2605406"/>
                  <a:ext cx="1507100" cy="70809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81" name="Групувати 80">
                  <a:extLst>
                    <a:ext uri="{FF2B5EF4-FFF2-40B4-BE49-F238E27FC236}">
                      <a16:creationId xmlns:a16="http://schemas.microsoft.com/office/drawing/2014/main" id="{3EC9BC41-7001-47A7-8AFB-A6C72F418DAD}"/>
                    </a:ext>
                  </a:extLst>
                </p:cNvPr>
                <p:cNvGrpSpPr/>
                <p:nvPr/>
              </p:nvGrpSpPr>
              <p:grpSpPr>
                <a:xfrm>
                  <a:off x="3245306" y="3505199"/>
                  <a:ext cx="3625403" cy="1108958"/>
                  <a:chOff x="4108365" y="3160081"/>
                  <a:chExt cx="3625403" cy="1108958"/>
                </a:xfrm>
              </p:grpSpPr>
              <p:sp>
                <p:nvSpPr>
                  <p:cNvPr id="82" name="Прямокутник 81">
                    <a:extLst>
                      <a:ext uri="{FF2B5EF4-FFF2-40B4-BE49-F238E27FC236}">
                        <a16:creationId xmlns:a16="http://schemas.microsoft.com/office/drawing/2014/main" id="{FBAD9983-80CE-4BE5-B53E-DA5FEF6B85DF}"/>
                      </a:ext>
                    </a:extLst>
                  </p:cNvPr>
                  <p:cNvSpPr/>
                  <p:nvPr/>
                </p:nvSpPr>
                <p:spPr>
                  <a:xfrm>
                    <a:off x="4498005" y="3160081"/>
                    <a:ext cx="3235763" cy="1108958"/>
                  </a:xfrm>
                  <a:prstGeom prst="rect">
                    <a:avLst/>
                  </a:prstGeom>
                </p:spPr>
                <p:txBody>
                  <a:bodyPr wrap="square">
                    <a:spAutoFit/>
                  </a:bodyPr>
                  <a:lstStyle/>
                  <a:p>
                    <a:pPr algn="ctr">
                      <a:lnSpc>
                        <a:spcPct val="89000"/>
                      </a:lnSpc>
                    </a:pPr>
                    <a:r>
                      <a:rPr lang="uk-UA" b="1" dirty="0">
                        <a:solidFill>
                          <a:schemeClr val="tx2"/>
                        </a:solidFill>
                        <a:latin typeface="Times New Roman" panose="02020603050405020304" pitchFamily="18" charset="0"/>
                        <a:cs typeface="Times New Roman" panose="02020603050405020304" pitchFamily="18" charset="0"/>
                      </a:rPr>
                      <a:t>«</a:t>
                    </a:r>
                    <a:r>
                      <a:rPr lang="uk-UA" b="1" dirty="0">
                        <a:solidFill>
                          <a:schemeClr val="tx2"/>
                        </a:solidFill>
                        <a:latin typeface="Arial Narrow" panose="020B0606020202030204" pitchFamily="34" charset="0"/>
                      </a:rPr>
                      <a:t>Слід хокейної ключки</a:t>
                    </a:r>
                    <a:r>
                      <a:rPr lang="uk-UA" b="1" dirty="0">
                        <a:solidFill>
                          <a:schemeClr val="tx2"/>
                        </a:solidFill>
                        <a:latin typeface="Times New Roman" panose="02020603050405020304" pitchFamily="18" charset="0"/>
                        <a:cs typeface="Times New Roman" panose="02020603050405020304" pitchFamily="18" charset="0"/>
                      </a:rPr>
                      <a:t>»</a:t>
                    </a:r>
                    <a:r>
                      <a:rPr lang="uk-UA" b="1" dirty="0">
                        <a:solidFill>
                          <a:schemeClr val="tx2"/>
                        </a:solidFill>
                        <a:latin typeface="Arial Narrow" panose="020B0606020202030204" pitchFamily="34" charset="0"/>
                      </a:rPr>
                      <a:t> для неефективно функціонуючого підприємства </a:t>
                    </a:r>
                  </a:p>
                  <a:p>
                    <a:endParaRPr lang="uk-UA" b="1" dirty="0">
                      <a:latin typeface="Arial Narrow" panose="020B0606020202030204" pitchFamily="34" charset="0"/>
                    </a:endParaRPr>
                  </a:p>
                </p:txBody>
              </p:sp>
              <p:cxnSp>
                <p:nvCxnSpPr>
                  <p:cNvPr id="83" name="Пряма сполучна лінія 82">
                    <a:extLst>
                      <a:ext uri="{FF2B5EF4-FFF2-40B4-BE49-F238E27FC236}">
                        <a16:creationId xmlns:a16="http://schemas.microsoft.com/office/drawing/2014/main" id="{BC2769DA-96C8-44BD-AF59-180A4C0BAC97}"/>
                      </a:ext>
                    </a:extLst>
                  </p:cNvPr>
                  <p:cNvCxnSpPr>
                    <a:cxnSpLocks/>
                  </p:cNvCxnSpPr>
                  <p:nvPr/>
                </p:nvCxnSpPr>
                <p:spPr>
                  <a:xfrm>
                    <a:off x="4650379" y="3988134"/>
                    <a:ext cx="2639606" cy="0"/>
                  </a:xfrm>
                  <a:prstGeom prst="line">
                    <a:avLst/>
                  </a:prstGeom>
                  <a:ln/>
                </p:spPr>
                <p:style>
                  <a:lnRef idx="1">
                    <a:schemeClr val="dk1"/>
                  </a:lnRef>
                  <a:fillRef idx="0">
                    <a:schemeClr val="dk1"/>
                  </a:fillRef>
                  <a:effectRef idx="0">
                    <a:schemeClr val="dk1"/>
                  </a:effectRef>
                  <a:fontRef idx="minor">
                    <a:schemeClr val="tx1"/>
                  </a:fontRef>
                </p:style>
              </p:cxnSp>
              <p:cxnSp>
                <p:nvCxnSpPr>
                  <p:cNvPr id="84" name="Пряма зі стрілкою 83">
                    <a:extLst>
                      <a:ext uri="{FF2B5EF4-FFF2-40B4-BE49-F238E27FC236}">
                        <a16:creationId xmlns:a16="http://schemas.microsoft.com/office/drawing/2014/main" id="{FDF4FB2E-470F-43DA-8A85-8F981945EC94}"/>
                      </a:ext>
                    </a:extLst>
                  </p:cNvPr>
                  <p:cNvCxnSpPr>
                    <a:cxnSpLocks/>
                  </p:cNvCxnSpPr>
                  <p:nvPr/>
                </p:nvCxnSpPr>
                <p:spPr>
                  <a:xfrm flipH="1" flipV="1">
                    <a:off x="4108365" y="3592650"/>
                    <a:ext cx="542015" cy="3954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grpSp>
      </p:grpSp>
      <p:sp>
        <p:nvSpPr>
          <p:cNvPr id="42" name="TextBox 41">
            <a:extLst>
              <a:ext uri="{FF2B5EF4-FFF2-40B4-BE49-F238E27FC236}">
                <a16:creationId xmlns:a16="http://schemas.microsoft.com/office/drawing/2014/main" id="{81A5342D-FE05-4393-9BA4-27EBFD50CA0F}"/>
              </a:ext>
            </a:extLst>
          </p:cNvPr>
          <p:cNvSpPr txBox="1"/>
          <p:nvPr/>
        </p:nvSpPr>
        <p:spPr>
          <a:xfrm>
            <a:off x="11383176" y="244622"/>
            <a:ext cx="599554" cy="369332"/>
          </a:xfrm>
          <a:prstGeom prst="rect">
            <a:avLst/>
          </a:prstGeom>
          <a:noFill/>
        </p:spPr>
        <p:txBody>
          <a:bodyPr wrap="square" rtlCol="0">
            <a:spAutoFit/>
          </a:bodyPr>
          <a:lstStyle/>
          <a:p>
            <a:r>
              <a:rPr lang="uk-UA" dirty="0"/>
              <a:t>132</a:t>
            </a:r>
          </a:p>
        </p:txBody>
      </p:sp>
    </p:spTree>
    <p:extLst>
      <p:ext uri="{BB962C8B-B14F-4D97-AF65-F5344CB8AC3E}">
        <p14:creationId xmlns:p14="http://schemas.microsoft.com/office/powerpoint/2010/main" val="282786356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Групувати 7">
            <a:extLst>
              <a:ext uri="{FF2B5EF4-FFF2-40B4-BE49-F238E27FC236}">
                <a16:creationId xmlns:a16="http://schemas.microsoft.com/office/drawing/2014/main" id="{760EADEE-7A45-4005-8F00-AB7CB4D774A1}"/>
              </a:ext>
            </a:extLst>
          </p:cNvPr>
          <p:cNvGrpSpPr/>
          <p:nvPr/>
        </p:nvGrpSpPr>
        <p:grpSpPr>
          <a:xfrm>
            <a:off x="602166" y="327964"/>
            <a:ext cx="11485756" cy="5538016"/>
            <a:chOff x="602166" y="327964"/>
            <a:chExt cx="11485756" cy="5538016"/>
          </a:xfrm>
        </p:grpSpPr>
        <p:sp>
          <p:nvSpPr>
            <p:cNvPr id="2" name="Прямокутник 1">
              <a:extLst>
                <a:ext uri="{FF2B5EF4-FFF2-40B4-BE49-F238E27FC236}">
                  <a16:creationId xmlns:a16="http://schemas.microsoft.com/office/drawing/2014/main" id="{039DF790-DAF4-480B-9EFA-4EFF188DB3EF}"/>
                </a:ext>
              </a:extLst>
            </p:cNvPr>
            <p:cNvSpPr/>
            <p:nvPr/>
          </p:nvSpPr>
          <p:spPr>
            <a:xfrm>
              <a:off x="3966731" y="327964"/>
              <a:ext cx="3825086" cy="646331"/>
            </a:xfrm>
            <a:prstGeom prst="rect">
              <a:avLst/>
            </a:prstGeom>
          </p:spPr>
          <p:txBody>
            <a:bodyPr wrap="none">
              <a:spAutoFit/>
            </a:bodyPr>
            <a:lstStyle/>
            <a:p>
              <a:r>
                <a:rPr lang="uk-UA" sz="3600" b="1" dirty="0">
                  <a:solidFill>
                    <a:srgbClr val="00B050"/>
                  </a:solidFill>
                  <a:latin typeface="Arial Narrow" panose="020B0606020202030204" pitchFamily="34" charset="0"/>
                </a:rPr>
                <a:t>Розробка сценаріїв</a:t>
              </a:r>
              <a:endParaRPr lang="uk-UA" sz="3600" dirty="0">
                <a:solidFill>
                  <a:srgbClr val="00B050"/>
                </a:solidFill>
              </a:endParaRPr>
            </a:p>
          </p:txBody>
        </p:sp>
        <p:sp>
          <p:nvSpPr>
            <p:cNvPr id="3" name="Прямокутник 2">
              <a:extLst>
                <a:ext uri="{FF2B5EF4-FFF2-40B4-BE49-F238E27FC236}">
                  <a16:creationId xmlns:a16="http://schemas.microsoft.com/office/drawing/2014/main" id="{28DC7E15-C1C6-4035-8A95-36FB9C0EBBD1}"/>
                </a:ext>
              </a:extLst>
            </p:cNvPr>
            <p:cNvSpPr/>
            <p:nvPr/>
          </p:nvSpPr>
          <p:spPr>
            <a:xfrm>
              <a:off x="602166" y="5417524"/>
              <a:ext cx="11485756" cy="448456"/>
            </a:xfrm>
            <a:prstGeom prst="rect">
              <a:avLst/>
            </a:prstGeom>
          </p:spPr>
          <p:txBody>
            <a:bodyPr wrap="square">
              <a:spAutoFit/>
            </a:bodyPr>
            <a:lstStyle/>
            <a:p>
              <a:pPr>
                <a:lnSpc>
                  <a:spcPct val="89000"/>
                </a:lnSpc>
              </a:pPr>
              <a:r>
                <a:rPr lang="uk-UA" sz="2600" b="1" dirty="0">
                  <a:latin typeface="Arial Narrow" panose="020B0606020202030204" pitchFamily="34" charset="0"/>
                </a:rPr>
                <a:t>У будь-який момент часу є нескінченне число можливих сценаріїв майбутнього.</a:t>
              </a:r>
            </a:p>
          </p:txBody>
        </p:sp>
        <p:sp>
          <p:nvSpPr>
            <p:cNvPr id="4" name="Прямокутник 3">
              <a:extLst>
                <a:ext uri="{FF2B5EF4-FFF2-40B4-BE49-F238E27FC236}">
                  <a16:creationId xmlns:a16="http://schemas.microsoft.com/office/drawing/2014/main" id="{EF4BEEA3-4A7E-4FD7-9A9F-40C229CE8393}"/>
                </a:ext>
              </a:extLst>
            </p:cNvPr>
            <p:cNvSpPr/>
            <p:nvPr/>
          </p:nvSpPr>
          <p:spPr>
            <a:xfrm>
              <a:off x="709961" y="974295"/>
              <a:ext cx="11110332" cy="1242841"/>
            </a:xfrm>
            <a:prstGeom prst="rect">
              <a:avLst/>
            </a:prstGeom>
          </p:spPr>
          <p:txBody>
            <a:bodyPr wrap="square">
              <a:spAutoFit/>
            </a:bodyPr>
            <a:lstStyle/>
            <a:p>
              <a:pPr>
                <a:lnSpc>
                  <a:spcPct val="89000"/>
                </a:lnSpc>
              </a:pPr>
              <a:r>
                <a:rPr lang="uk-UA" sz="2800" b="1" dirty="0">
                  <a:solidFill>
                    <a:srgbClr val="00B050"/>
                  </a:solidFill>
                  <a:latin typeface="Arial Narrow" panose="020B0606020202030204" pitchFamily="34" charset="0"/>
                </a:rPr>
                <a:t>Прогнозний сценарій </a:t>
              </a:r>
              <a:r>
                <a:rPr lang="uk-UA" sz="2800" b="1" dirty="0">
                  <a:latin typeface="Arial Narrow" panose="020B0606020202030204" pitchFamily="34" charset="0"/>
                </a:rPr>
                <a:t>– метод передпрогнозних  для встановлення логічної послідовності подій з метою показати, як, виходячи з існуючої ситуації, може розвиватися майбутній стан об'єкта дослідження.</a:t>
              </a:r>
            </a:p>
          </p:txBody>
        </p:sp>
        <p:sp>
          <p:nvSpPr>
            <p:cNvPr id="5" name="Прямокутник 4">
              <a:extLst>
                <a:ext uri="{FF2B5EF4-FFF2-40B4-BE49-F238E27FC236}">
                  <a16:creationId xmlns:a16="http://schemas.microsoft.com/office/drawing/2014/main" id="{730F2395-F76D-4449-B772-658FEF78FAAC}"/>
                </a:ext>
              </a:extLst>
            </p:cNvPr>
            <p:cNvSpPr/>
            <p:nvPr/>
          </p:nvSpPr>
          <p:spPr>
            <a:xfrm>
              <a:off x="709961" y="2879128"/>
              <a:ext cx="7081856" cy="2042482"/>
            </a:xfrm>
            <a:prstGeom prst="rect">
              <a:avLst/>
            </a:prstGeom>
          </p:spPr>
          <p:txBody>
            <a:bodyPr wrap="square">
              <a:spAutoFit/>
            </a:bodyPr>
            <a:lstStyle/>
            <a:p>
              <a:pPr>
                <a:lnSpc>
                  <a:spcPct val="88000"/>
                </a:lnSpc>
              </a:pPr>
              <a:r>
                <a:rPr lang="uk-UA" sz="2400" b="1" dirty="0">
                  <a:latin typeface="Arial Narrow" panose="020B0606020202030204" pitchFamily="34" charset="0"/>
                </a:rPr>
                <a:t>Вперше термін «сценарій» як характеристика методу прогнозування був ужитий футурологом Г. Каном на початку 1960-х рр.. Він використовував цей метод у дослідженнях Гудзонівського інституту (директором якого він був) «Про альтернативну майбутність світу: проблеми і теми». </a:t>
              </a:r>
            </a:p>
          </p:txBody>
        </p:sp>
        <p:pic>
          <p:nvPicPr>
            <p:cNvPr id="7" name="Рисунок 6">
              <a:extLst>
                <a:ext uri="{FF2B5EF4-FFF2-40B4-BE49-F238E27FC236}">
                  <a16:creationId xmlns:a16="http://schemas.microsoft.com/office/drawing/2014/main" id="{056B4A2D-6FE5-4C5E-8A12-BAAF212B5E6B}"/>
                </a:ext>
              </a:extLst>
            </p:cNvPr>
            <p:cNvPicPr>
              <a:picLocks noChangeAspect="1"/>
            </p:cNvPicPr>
            <p:nvPr/>
          </p:nvPicPr>
          <p:blipFill>
            <a:blip r:embed="rId2"/>
            <a:stretch>
              <a:fillRect/>
            </a:stretch>
          </p:blipFill>
          <p:spPr>
            <a:xfrm>
              <a:off x="7791817" y="2217136"/>
              <a:ext cx="3690222" cy="3200388"/>
            </a:xfrm>
            <a:prstGeom prst="rect">
              <a:avLst/>
            </a:prstGeom>
            <a:effectLst>
              <a:softEdge rad="127000"/>
            </a:effectLst>
          </p:spPr>
        </p:pic>
      </p:grpSp>
      <p:sp>
        <p:nvSpPr>
          <p:cNvPr id="9" name="TextBox 8">
            <a:extLst>
              <a:ext uri="{FF2B5EF4-FFF2-40B4-BE49-F238E27FC236}">
                <a16:creationId xmlns:a16="http://schemas.microsoft.com/office/drawing/2014/main" id="{353BE811-FCE2-4BC5-9FAF-2A41467625F5}"/>
              </a:ext>
            </a:extLst>
          </p:cNvPr>
          <p:cNvSpPr txBox="1"/>
          <p:nvPr/>
        </p:nvSpPr>
        <p:spPr>
          <a:xfrm>
            <a:off x="11352179" y="312303"/>
            <a:ext cx="599554" cy="369332"/>
          </a:xfrm>
          <a:prstGeom prst="rect">
            <a:avLst/>
          </a:prstGeom>
          <a:noFill/>
        </p:spPr>
        <p:txBody>
          <a:bodyPr wrap="square" rtlCol="0">
            <a:spAutoFit/>
          </a:bodyPr>
          <a:lstStyle/>
          <a:p>
            <a:r>
              <a:rPr lang="uk-UA" dirty="0"/>
              <a:t>133</a:t>
            </a:r>
          </a:p>
        </p:txBody>
      </p:sp>
    </p:spTree>
    <p:extLst>
      <p:ext uri="{BB962C8B-B14F-4D97-AF65-F5344CB8AC3E}">
        <p14:creationId xmlns:p14="http://schemas.microsoft.com/office/powerpoint/2010/main" val="53890605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увати 3">
            <a:extLst>
              <a:ext uri="{FF2B5EF4-FFF2-40B4-BE49-F238E27FC236}">
                <a16:creationId xmlns:a16="http://schemas.microsoft.com/office/drawing/2014/main" id="{9E2AFA14-5DCE-4E46-9E79-7C905C1B2499}"/>
              </a:ext>
            </a:extLst>
          </p:cNvPr>
          <p:cNvGrpSpPr/>
          <p:nvPr/>
        </p:nvGrpSpPr>
        <p:grpSpPr>
          <a:xfrm>
            <a:off x="637476" y="550809"/>
            <a:ext cx="11104757" cy="4994641"/>
            <a:chOff x="637476" y="550809"/>
            <a:chExt cx="11104757" cy="4994641"/>
          </a:xfrm>
        </p:grpSpPr>
        <p:sp>
          <p:nvSpPr>
            <p:cNvPr id="2" name="Прямокутник 1">
              <a:extLst>
                <a:ext uri="{FF2B5EF4-FFF2-40B4-BE49-F238E27FC236}">
                  <a16:creationId xmlns:a16="http://schemas.microsoft.com/office/drawing/2014/main" id="{A501EAF6-969E-4C6D-A302-66B4EC88B9E9}"/>
                </a:ext>
              </a:extLst>
            </p:cNvPr>
            <p:cNvSpPr/>
            <p:nvPr/>
          </p:nvSpPr>
          <p:spPr>
            <a:xfrm>
              <a:off x="871653" y="550809"/>
              <a:ext cx="10448693" cy="3190425"/>
            </a:xfrm>
            <a:prstGeom prst="rect">
              <a:avLst/>
            </a:prstGeom>
          </p:spPr>
          <p:txBody>
            <a:bodyPr wrap="square">
              <a:spAutoFit/>
            </a:bodyPr>
            <a:lstStyle/>
            <a:p>
              <a:pPr algn="ctr">
                <a:lnSpc>
                  <a:spcPct val="89000"/>
                </a:lnSpc>
                <a:spcAft>
                  <a:spcPts val="1200"/>
                </a:spcAft>
              </a:pPr>
              <a:r>
                <a:rPr lang="uk-UA" sz="3200" b="1" dirty="0">
                  <a:solidFill>
                    <a:schemeClr val="accent6">
                      <a:lumMod val="75000"/>
                    </a:schemeClr>
                  </a:solidFill>
                  <a:latin typeface="Arial Narrow" panose="020B0606020202030204" pitchFamily="34" charset="0"/>
                </a:rPr>
                <a:t>Основні методи моделювання сценарію:</a:t>
              </a:r>
            </a:p>
            <a:p>
              <a:pPr>
                <a:lnSpc>
                  <a:spcPct val="89000"/>
                </a:lnSpc>
                <a:spcAft>
                  <a:spcPts val="800"/>
                </a:spcAft>
              </a:pPr>
              <a:r>
                <a:rPr lang="uk-UA" sz="2400" b="1" dirty="0">
                  <a:latin typeface="Arial Narrow" panose="020B0606020202030204" pitchFamily="34" charset="0"/>
                </a:rPr>
                <a:t>  -  </a:t>
              </a:r>
              <a:r>
                <a:rPr lang="uk-UA" sz="2400" b="1" dirty="0">
                  <a:solidFill>
                    <a:schemeClr val="accent6">
                      <a:lumMod val="75000"/>
                    </a:schemeClr>
                  </a:solidFill>
                  <a:latin typeface="Arial Narrow" panose="020B0606020202030204" pitchFamily="34" charset="0"/>
                </a:rPr>
                <a:t>пасивний сценарій </a:t>
              </a:r>
              <a:r>
                <a:rPr lang="uk-UA" sz="2400" b="1" dirty="0">
                  <a:latin typeface="Arial Narrow" panose="020B0606020202030204" pitchFamily="34" charset="0"/>
                </a:rPr>
                <a:t>– прогнозування розвитку ситуації на основі екстраполяції існуючих тенденцій у майбутнє або передбачення можливих змін;</a:t>
              </a:r>
            </a:p>
            <a:p>
              <a:pPr>
                <a:lnSpc>
                  <a:spcPct val="89000"/>
                </a:lnSpc>
                <a:spcAft>
                  <a:spcPts val="800"/>
                </a:spcAft>
              </a:pPr>
              <a:r>
                <a:rPr lang="uk-UA" sz="2400" b="1" dirty="0">
                  <a:latin typeface="Arial Narrow" panose="020B0606020202030204" pitchFamily="34" charset="0"/>
                </a:rPr>
                <a:t>  -   </a:t>
              </a:r>
              <a:r>
                <a:rPr lang="uk-UA" sz="2400" b="1" dirty="0">
                  <a:solidFill>
                    <a:schemeClr val="accent6">
                      <a:lumMod val="75000"/>
                    </a:schemeClr>
                  </a:solidFill>
                  <a:latin typeface="Arial Narrow" panose="020B0606020202030204" pitchFamily="34" charset="0"/>
                </a:rPr>
                <a:t>активний прямий сценарій </a:t>
              </a:r>
              <a:r>
                <a:rPr lang="uk-UA" sz="2400" b="1" dirty="0">
                  <a:latin typeface="Arial Narrow" panose="020B0606020202030204" pitchFamily="34" charset="0"/>
                </a:rPr>
                <a:t>– прогнозування розвитку ситуації з обраним комплексом керівних заходів, орієнтованих на реалізацію інтересів зацікавлених суб’єктів;</a:t>
              </a:r>
            </a:p>
            <a:p>
              <a:pPr>
                <a:lnSpc>
                  <a:spcPct val="89000"/>
                </a:lnSpc>
                <a:spcAft>
                  <a:spcPts val="800"/>
                </a:spcAft>
              </a:pPr>
              <a:r>
                <a:rPr lang="uk-UA" sz="2400" b="1" dirty="0">
                  <a:latin typeface="Arial Narrow" panose="020B0606020202030204" pitchFamily="34" charset="0"/>
                </a:rPr>
                <a:t>  -   </a:t>
              </a:r>
              <a:r>
                <a:rPr lang="uk-UA" sz="2400" b="1" dirty="0">
                  <a:solidFill>
                    <a:schemeClr val="accent6">
                      <a:lumMod val="75000"/>
                    </a:schemeClr>
                  </a:solidFill>
                  <a:latin typeface="Arial Narrow" panose="020B0606020202030204" pitchFamily="34" charset="0"/>
                </a:rPr>
                <a:t>активний зворотний сценарій </a:t>
              </a:r>
              <a:r>
                <a:rPr lang="uk-UA" sz="2400" b="1" dirty="0">
                  <a:latin typeface="Arial Narrow" panose="020B0606020202030204" pitchFamily="34" charset="0"/>
                </a:rPr>
                <a:t>– комплекс заходів для досягнення необхідної зміни ситуації.</a:t>
              </a:r>
            </a:p>
          </p:txBody>
        </p:sp>
        <p:sp>
          <p:nvSpPr>
            <p:cNvPr id="3" name="Прямокутник 2">
              <a:extLst>
                <a:ext uri="{FF2B5EF4-FFF2-40B4-BE49-F238E27FC236}">
                  <a16:creationId xmlns:a16="http://schemas.microsoft.com/office/drawing/2014/main" id="{F9EC3B37-8606-41F7-A4B3-2C3BEDDF14C3}"/>
                </a:ext>
              </a:extLst>
            </p:cNvPr>
            <p:cNvSpPr/>
            <p:nvPr/>
          </p:nvSpPr>
          <p:spPr>
            <a:xfrm>
              <a:off x="637476" y="3986562"/>
              <a:ext cx="11104757" cy="1558888"/>
            </a:xfrm>
            <a:prstGeom prst="rect">
              <a:avLst/>
            </a:prstGeom>
          </p:spPr>
          <p:txBody>
            <a:bodyPr wrap="square">
              <a:spAutoFit/>
            </a:bodyPr>
            <a:lstStyle/>
            <a:p>
              <a:pPr algn="ctr">
                <a:spcAft>
                  <a:spcPts val="600"/>
                </a:spcAft>
              </a:pPr>
              <a:r>
                <a:rPr lang="uk-UA" sz="2800" b="1" dirty="0">
                  <a:latin typeface="Arial Narrow" panose="020B0606020202030204" pitchFamily="34" charset="0"/>
                </a:rPr>
                <a:t>Сценарії планування є ефективними, якщо:</a:t>
              </a:r>
            </a:p>
            <a:p>
              <a:pPr>
                <a:lnSpc>
                  <a:spcPct val="89000"/>
                </a:lnSpc>
              </a:pPr>
              <a:r>
                <a:rPr lang="uk-UA" sz="2400" b="1" dirty="0">
                  <a:latin typeface="Arial Narrow" panose="020B0606020202030204" pitchFamily="34" charset="0"/>
                </a:rPr>
                <a:t>  -   передбачають тільки </a:t>
              </a:r>
              <a:r>
                <a:rPr lang="uk-UA" sz="2300" b="1" dirty="0">
                  <a:latin typeface="Arial Narrow" panose="020B0606020202030204" pitchFamily="34" charset="0"/>
                </a:rPr>
                <a:t>суттєві зміни впливових факторів;</a:t>
              </a:r>
            </a:p>
            <a:p>
              <a:pPr>
                <a:lnSpc>
                  <a:spcPct val="89000"/>
                </a:lnSpc>
              </a:pPr>
              <a:r>
                <a:rPr lang="uk-UA" sz="2300" b="1" dirty="0">
                  <a:latin typeface="Arial Narrow" panose="020B0606020202030204" pitchFamily="34" charset="0"/>
                </a:rPr>
                <a:t>  -   ураховують більшість базових факторів ризику;</a:t>
              </a:r>
            </a:p>
            <a:p>
              <a:pPr>
                <a:lnSpc>
                  <a:spcPct val="89000"/>
                </a:lnSpc>
              </a:pPr>
              <a:r>
                <a:rPr lang="uk-UA" sz="2300" b="1" dirty="0">
                  <a:latin typeface="Arial Narrow" panose="020B0606020202030204" pitchFamily="34" charset="0"/>
                </a:rPr>
                <a:t>  -   дозволяють отримати правдоподібні, прогнозовані події із ймовірністю їх виникнення.</a:t>
              </a:r>
            </a:p>
          </p:txBody>
        </p:sp>
      </p:grpSp>
      <p:sp>
        <p:nvSpPr>
          <p:cNvPr id="5" name="TextBox 4">
            <a:extLst>
              <a:ext uri="{FF2B5EF4-FFF2-40B4-BE49-F238E27FC236}">
                <a16:creationId xmlns:a16="http://schemas.microsoft.com/office/drawing/2014/main" id="{DB46360D-899F-43E5-B480-A9A91CA4D603}"/>
              </a:ext>
            </a:extLst>
          </p:cNvPr>
          <p:cNvSpPr txBox="1"/>
          <p:nvPr/>
        </p:nvSpPr>
        <p:spPr>
          <a:xfrm>
            <a:off x="11320346" y="243479"/>
            <a:ext cx="599554" cy="369332"/>
          </a:xfrm>
          <a:prstGeom prst="rect">
            <a:avLst/>
          </a:prstGeom>
          <a:noFill/>
        </p:spPr>
        <p:txBody>
          <a:bodyPr wrap="square" rtlCol="0">
            <a:spAutoFit/>
          </a:bodyPr>
          <a:lstStyle/>
          <a:p>
            <a:r>
              <a:rPr lang="uk-UA" dirty="0"/>
              <a:t>134</a:t>
            </a:r>
          </a:p>
        </p:txBody>
      </p:sp>
    </p:spTree>
    <p:extLst>
      <p:ext uri="{BB962C8B-B14F-4D97-AF65-F5344CB8AC3E}">
        <p14:creationId xmlns:p14="http://schemas.microsoft.com/office/powerpoint/2010/main" val="357596940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Групувати 10">
            <a:extLst>
              <a:ext uri="{FF2B5EF4-FFF2-40B4-BE49-F238E27FC236}">
                <a16:creationId xmlns:a16="http://schemas.microsoft.com/office/drawing/2014/main" id="{35699A40-8854-452E-86AC-251C49033107}"/>
              </a:ext>
            </a:extLst>
          </p:cNvPr>
          <p:cNvGrpSpPr/>
          <p:nvPr/>
        </p:nvGrpSpPr>
        <p:grpSpPr>
          <a:xfrm>
            <a:off x="524108" y="332161"/>
            <a:ext cx="11496907" cy="5671341"/>
            <a:chOff x="524108" y="332161"/>
            <a:chExt cx="11496907" cy="5671341"/>
          </a:xfrm>
        </p:grpSpPr>
        <p:grpSp>
          <p:nvGrpSpPr>
            <p:cNvPr id="8" name="Групувати 7">
              <a:extLst>
                <a:ext uri="{FF2B5EF4-FFF2-40B4-BE49-F238E27FC236}">
                  <a16:creationId xmlns:a16="http://schemas.microsoft.com/office/drawing/2014/main" id="{54A7A518-DE2B-4C9C-8EE6-89B65A2EA973}"/>
                </a:ext>
              </a:extLst>
            </p:cNvPr>
            <p:cNvGrpSpPr/>
            <p:nvPr/>
          </p:nvGrpSpPr>
          <p:grpSpPr>
            <a:xfrm>
              <a:off x="524108" y="332161"/>
              <a:ext cx="10660566" cy="5088482"/>
              <a:chOff x="524108" y="332161"/>
              <a:chExt cx="10660566" cy="5088482"/>
            </a:xfrm>
          </p:grpSpPr>
          <p:sp>
            <p:nvSpPr>
              <p:cNvPr id="3" name="Прямокутник 2">
                <a:extLst>
                  <a:ext uri="{FF2B5EF4-FFF2-40B4-BE49-F238E27FC236}">
                    <a16:creationId xmlns:a16="http://schemas.microsoft.com/office/drawing/2014/main" id="{5E01DBB3-C26D-464E-B50E-96D356DA109F}"/>
                  </a:ext>
                </a:extLst>
              </p:cNvPr>
              <p:cNvSpPr/>
              <p:nvPr/>
            </p:nvSpPr>
            <p:spPr>
              <a:xfrm>
                <a:off x="524108" y="1985881"/>
                <a:ext cx="10660566" cy="914096"/>
              </a:xfrm>
              <a:prstGeom prst="rect">
                <a:avLst/>
              </a:prstGeom>
            </p:spPr>
            <p:txBody>
              <a:bodyPr wrap="square">
                <a:spAutoFit/>
              </a:bodyPr>
              <a:lstStyle/>
              <a:p>
                <a:pPr>
                  <a:lnSpc>
                    <a:spcPct val="89000"/>
                  </a:lnSpc>
                </a:pPr>
                <a:r>
                  <a:rPr lang="uk-UA" sz="3000" b="1" dirty="0">
                    <a:latin typeface="Arial Narrow" panose="020B0606020202030204" pitchFamily="34" charset="0"/>
                  </a:rPr>
                  <a:t>Ознайомитися з прогнозами </a:t>
                </a:r>
                <a:r>
                  <a:rPr lang="uk-UA" sz="3000" b="1" dirty="0">
                    <a:solidFill>
                      <a:srgbClr val="0033CC"/>
                    </a:solidFill>
                    <a:latin typeface="Arial Narrow" panose="020B0606020202030204" pitchFamily="34" charset="0"/>
                  </a:rPr>
                  <a:t>Українського інституту майбутнього</a:t>
                </a:r>
              </a:p>
              <a:p>
                <a:pPr algn="ctr">
                  <a:lnSpc>
                    <a:spcPct val="89000"/>
                  </a:lnSpc>
                </a:pPr>
                <a:r>
                  <a:rPr lang="uk-UA" sz="3000" b="1" dirty="0">
                    <a:latin typeface="Arial Narrow" panose="020B0606020202030204" pitchFamily="34" charset="0"/>
                  </a:rPr>
                  <a:t> </a:t>
                </a:r>
                <a:r>
                  <a:rPr lang="uk-UA" sz="2800" b="1" dirty="0">
                    <a:latin typeface="Arial Narrow" panose="020B0606020202030204" pitchFamily="34" charset="0"/>
                  </a:rPr>
                  <a:t>за посиланнями:</a:t>
                </a:r>
              </a:p>
            </p:txBody>
          </p:sp>
          <p:sp>
            <p:nvSpPr>
              <p:cNvPr id="5" name="Прямокутник 4">
                <a:extLst>
                  <a:ext uri="{FF2B5EF4-FFF2-40B4-BE49-F238E27FC236}">
                    <a16:creationId xmlns:a16="http://schemas.microsoft.com/office/drawing/2014/main" id="{7FE4F839-5658-420B-BB32-2D1EF02A83A1}"/>
                  </a:ext>
                </a:extLst>
              </p:cNvPr>
              <p:cNvSpPr/>
              <p:nvPr/>
            </p:nvSpPr>
            <p:spPr>
              <a:xfrm>
                <a:off x="613317" y="4205182"/>
                <a:ext cx="6735337" cy="1215461"/>
              </a:xfrm>
              <a:prstGeom prst="rect">
                <a:avLst/>
              </a:prstGeom>
            </p:spPr>
            <p:txBody>
              <a:bodyPr wrap="square">
                <a:spAutoFit/>
              </a:bodyPr>
              <a:lstStyle/>
              <a:p>
                <a:pPr>
                  <a:lnSpc>
                    <a:spcPct val="89000"/>
                  </a:lnSpc>
                </a:pPr>
                <a:r>
                  <a:rPr lang="uk-UA" sz="2600" b="1" dirty="0">
                    <a:latin typeface="Arial Narrow" panose="020B0606020202030204" pitchFamily="34" charset="0"/>
                  </a:rPr>
                  <a:t>Визначитися із підходами та методами розробки сценаріїв, оцінити </a:t>
                </a:r>
                <a:r>
                  <a:rPr lang="uk-UA" sz="2800" b="1" dirty="0">
                    <a:latin typeface="Arial Narrow" panose="020B0606020202030204" pitchFamily="34" charset="0"/>
                  </a:rPr>
                  <a:t>їх реальність та виправданість.</a:t>
                </a:r>
              </a:p>
            </p:txBody>
          </p:sp>
          <p:sp>
            <p:nvSpPr>
              <p:cNvPr id="4" name="Прямокутник 3">
                <a:extLst>
                  <a:ext uri="{FF2B5EF4-FFF2-40B4-BE49-F238E27FC236}">
                    <a16:creationId xmlns:a16="http://schemas.microsoft.com/office/drawing/2014/main" id="{B7691E21-2E0D-42F1-A790-B1F8EDFDE25E}"/>
                  </a:ext>
                </a:extLst>
              </p:cNvPr>
              <p:cNvSpPr/>
              <p:nvPr/>
            </p:nvSpPr>
            <p:spPr>
              <a:xfrm>
                <a:off x="1587190" y="3150659"/>
                <a:ext cx="9017619" cy="646331"/>
              </a:xfrm>
              <a:prstGeom prst="rect">
                <a:avLst/>
              </a:prstGeom>
            </p:spPr>
            <p:txBody>
              <a:bodyPr wrap="square">
                <a:spAutoFit/>
              </a:bodyPr>
              <a:lstStyle/>
              <a:p>
                <a:r>
                  <a:rPr lang="de-DE" b="1" dirty="0">
                    <a:latin typeface="Arial Narrow" panose="020B0606020202030204" pitchFamily="34" charset="0"/>
                  </a:rPr>
                  <a:t>https://uifuture.org/publications/prognoz-2022/</a:t>
                </a:r>
                <a:endParaRPr lang="uk-UA" b="1" dirty="0">
                  <a:latin typeface="Arial Narrow" panose="020B0606020202030204" pitchFamily="34" charset="0"/>
                </a:endParaRPr>
              </a:p>
              <a:p>
                <a:r>
                  <a:rPr lang="de-DE" b="1" dirty="0">
                    <a:latin typeface="Arial Narrow" panose="020B0606020202030204" pitchFamily="34" charset="0"/>
                  </a:rPr>
                  <a:t>https://uifuture.org/publications/ilyuziya-zrostannya-prognoz-ekonomiky-ukrayiny-2023-2024/</a:t>
                </a:r>
                <a:endParaRPr lang="uk-UA" b="1" dirty="0">
                  <a:latin typeface="Arial Narrow" panose="020B0606020202030204" pitchFamily="34" charset="0"/>
                </a:endParaRPr>
              </a:p>
            </p:txBody>
          </p:sp>
          <p:pic>
            <p:nvPicPr>
              <p:cNvPr id="7" name="Рисунок 6">
                <a:extLst>
                  <a:ext uri="{FF2B5EF4-FFF2-40B4-BE49-F238E27FC236}">
                    <a16:creationId xmlns:a16="http://schemas.microsoft.com/office/drawing/2014/main" id="{451EB21D-6068-4274-ADA9-4ED2259FCFCC}"/>
                  </a:ext>
                </a:extLst>
              </p:cNvPr>
              <p:cNvPicPr>
                <a:picLocks noChangeAspect="1"/>
              </p:cNvPicPr>
              <p:nvPr/>
            </p:nvPicPr>
            <p:blipFill>
              <a:blip r:embed="rId2"/>
              <a:stretch>
                <a:fillRect/>
              </a:stretch>
            </p:blipFill>
            <p:spPr>
              <a:xfrm>
                <a:off x="2352908" y="332161"/>
                <a:ext cx="7002966" cy="1475300"/>
              </a:xfrm>
              <a:prstGeom prst="rect">
                <a:avLst/>
              </a:prstGeom>
              <a:effectLst>
                <a:softEdge rad="127000"/>
              </a:effectLst>
            </p:spPr>
          </p:pic>
        </p:grpSp>
        <p:pic>
          <p:nvPicPr>
            <p:cNvPr id="10" name="Рисунок 9" descr="14&#10;І зі зменшенням ефекту від ухвалених на початку&#10;2021 року рішень зростатиме рівень напруженості&#10;між центром та регіонам...">
              <a:extLst>
                <a:ext uri="{FF2B5EF4-FFF2-40B4-BE49-F238E27FC236}">
                  <a16:creationId xmlns:a16="http://schemas.microsoft.com/office/drawing/2014/main" id="{489EA2E3-909B-4351-B94C-F51670828A21}"/>
                </a:ext>
              </a:extLst>
            </p:cNvPr>
            <p:cNvPicPr/>
            <p:nvPr/>
          </p:nvPicPr>
          <p:blipFill rotWithShape="1">
            <a:blip r:embed="rId3">
              <a:extLst>
                <a:ext uri="{28A0092B-C50C-407E-A947-70E740481C1C}">
                  <a14:useLocalDpi xmlns:a14="http://schemas.microsoft.com/office/drawing/2010/main" val="0"/>
                </a:ext>
              </a:extLst>
            </a:blip>
            <a:srcRect t="58304"/>
            <a:stretch/>
          </p:blipFill>
          <p:spPr bwMode="auto">
            <a:xfrm>
              <a:off x="8263054" y="3473825"/>
              <a:ext cx="3757961" cy="2529677"/>
            </a:xfrm>
            <a:prstGeom prst="rect">
              <a:avLst/>
            </a:prstGeom>
            <a:noFill/>
            <a:ln>
              <a:noFill/>
            </a:ln>
            <a:effectLst>
              <a:softEdge rad="317500"/>
            </a:effectLst>
            <a:extLst>
              <a:ext uri="{53640926-AAD7-44D8-BBD7-CCE9431645EC}">
                <a14:shadowObscured xmlns:a14="http://schemas.microsoft.com/office/drawing/2010/main"/>
              </a:ext>
            </a:extLst>
          </p:spPr>
        </p:pic>
      </p:grpSp>
      <p:sp>
        <p:nvSpPr>
          <p:cNvPr id="9" name="Прямокутник 8">
            <a:extLst>
              <a:ext uri="{FF2B5EF4-FFF2-40B4-BE49-F238E27FC236}">
                <a16:creationId xmlns:a16="http://schemas.microsoft.com/office/drawing/2014/main" id="{CA35CBF6-8EE4-4821-AC01-C25987A5CCCA}"/>
              </a:ext>
            </a:extLst>
          </p:cNvPr>
          <p:cNvSpPr/>
          <p:nvPr/>
        </p:nvSpPr>
        <p:spPr>
          <a:xfrm>
            <a:off x="7814070" y="5847177"/>
            <a:ext cx="4377930" cy="312650"/>
          </a:xfrm>
          <a:prstGeom prst="rect">
            <a:avLst/>
          </a:prstGeom>
        </p:spPr>
        <p:txBody>
          <a:bodyPr wrap="none">
            <a:spAutoFit/>
          </a:bodyPr>
          <a:lstStyle/>
          <a:p>
            <a:pPr>
              <a:lnSpc>
                <a:spcPct val="107000"/>
              </a:lnSpc>
              <a:spcAft>
                <a:spcPts val="800"/>
              </a:spcAft>
            </a:pPr>
            <a:r>
              <a:rPr lang="uk-UA" sz="1400" dirty="0">
                <a:latin typeface="Calibri" panose="020F0502020204030204" pitchFamily="34" charset="0"/>
                <a:ea typeface="Calibri" panose="020F0502020204030204" pitchFamily="34" charset="0"/>
                <a:cs typeface="Times New Roman" panose="02020603050405020304" pitchFamily="18" charset="0"/>
              </a:rPr>
              <a:t>Колишня будівля Української Центральної Ради у Києві</a:t>
            </a:r>
          </a:p>
        </p:txBody>
      </p:sp>
      <p:sp>
        <p:nvSpPr>
          <p:cNvPr id="12" name="TextBox 11">
            <a:extLst>
              <a:ext uri="{FF2B5EF4-FFF2-40B4-BE49-F238E27FC236}">
                <a16:creationId xmlns:a16="http://schemas.microsoft.com/office/drawing/2014/main" id="{A8594BBA-3CD1-4498-BF98-1E4D8A7C8F92}"/>
              </a:ext>
            </a:extLst>
          </p:cNvPr>
          <p:cNvSpPr txBox="1"/>
          <p:nvPr/>
        </p:nvSpPr>
        <p:spPr>
          <a:xfrm>
            <a:off x="11421461" y="147495"/>
            <a:ext cx="599554" cy="369332"/>
          </a:xfrm>
          <a:prstGeom prst="rect">
            <a:avLst/>
          </a:prstGeom>
          <a:noFill/>
        </p:spPr>
        <p:txBody>
          <a:bodyPr wrap="square" rtlCol="0">
            <a:spAutoFit/>
          </a:bodyPr>
          <a:lstStyle/>
          <a:p>
            <a:r>
              <a:rPr lang="uk-UA" dirty="0"/>
              <a:t>135</a:t>
            </a:r>
          </a:p>
        </p:txBody>
      </p:sp>
    </p:spTree>
    <p:extLst>
      <p:ext uri="{BB962C8B-B14F-4D97-AF65-F5344CB8AC3E}">
        <p14:creationId xmlns:p14="http://schemas.microsoft.com/office/powerpoint/2010/main" val="267748582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Групувати 11">
            <a:extLst>
              <a:ext uri="{FF2B5EF4-FFF2-40B4-BE49-F238E27FC236}">
                <a16:creationId xmlns:a16="http://schemas.microsoft.com/office/drawing/2014/main" id="{38618E0B-FFC0-430D-BAF3-CBB204B7510F}"/>
              </a:ext>
            </a:extLst>
          </p:cNvPr>
          <p:cNvGrpSpPr/>
          <p:nvPr/>
        </p:nvGrpSpPr>
        <p:grpSpPr>
          <a:xfrm>
            <a:off x="847869" y="484509"/>
            <a:ext cx="10927819" cy="5548301"/>
            <a:chOff x="847869" y="484509"/>
            <a:chExt cx="10927819" cy="5548301"/>
          </a:xfrm>
        </p:grpSpPr>
        <p:sp>
          <p:nvSpPr>
            <p:cNvPr id="2" name="Прямокутник 1">
              <a:extLst>
                <a:ext uri="{FF2B5EF4-FFF2-40B4-BE49-F238E27FC236}">
                  <a16:creationId xmlns:a16="http://schemas.microsoft.com/office/drawing/2014/main" id="{E7242E73-D415-4265-A490-E2C7A01F1356}"/>
                </a:ext>
              </a:extLst>
            </p:cNvPr>
            <p:cNvSpPr/>
            <p:nvPr/>
          </p:nvSpPr>
          <p:spPr>
            <a:xfrm>
              <a:off x="4045598" y="484509"/>
              <a:ext cx="4100803" cy="646331"/>
            </a:xfrm>
            <a:prstGeom prst="rect">
              <a:avLst/>
            </a:prstGeom>
          </p:spPr>
          <p:txBody>
            <a:bodyPr wrap="none">
              <a:spAutoFit/>
            </a:bodyPr>
            <a:lstStyle/>
            <a:p>
              <a:r>
                <a:rPr lang="uk-UA" sz="3600" b="1" dirty="0">
                  <a:solidFill>
                    <a:srgbClr val="990033"/>
                  </a:solidFill>
                  <a:latin typeface="Arial Narrow" panose="020B0606020202030204" pitchFamily="34" charset="0"/>
                </a:rPr>
                <a:t>Портфельний аналіз</a:t>
              </a:r>
              <a:endParaRPr lang="uk-UA" sz="3600" dirty="0">
                <a:solidFill>
                  <a:srgbClr val="990033"/>
                </a:solidFill>
              </a:endParaRPr>
            </a:p>
          </p:txBody>
        </p:sp>
        <p:sp>
          <p:nvSpPr>
            <p:cNvPr id="3" name="Прямокутник 2">
              <a:extLst>
                <a:ext uri="{FF2B5EF4-FFF2-40B4-BE49-F238E27FC236}">
                  <a16:creationId xmlns:a16="http://schemas.microsoft.com/office/drawing/2014/main" id="{ABA18A61-9A37-4D3E-94CB-1D1904206852}"/>
                </a:ext>
              </a:extLst>
            </p:cNvPr>
            <p:cNvSpPr/>
            <p:nvPr/>
          </p:nvSpPr>
          <p:spPr>
            <a:xfrm>
              <a:off x="1454188" y="3941956"/>
              <a:ext cx="6458415" cy="1735732"/>
            </a:xfrm>
            <a:prstGeom prst="rect">
              <a:avLst/>
            </a:prstGeom>
          </p:spPr>
          <p:txBody>
            <a:bodyPr wrap="square">
              <a:spAutoFit/>
            </a:bodyPr>
            <a:lstStyle/>
            <a:p>
              <a:pPr>
                <a:lnSpc>
                  <a:spcPct val="89000"/>
                </a:lnSpc>
              </a:pPr>
              <a:r>
                <a:rPr lang="uk-UA" sz="2400" b="1" dirty="0">
                  <a:latin typeface="Arial Narrow" panose="020B0606020202030204" pitchFamily="34" charset="0"/>
                </a:rPr>
                <a:t>Портфельний аналіз дає можливість логічно структурувати і наглядно зобразити стратегічні проблеми підприємства, з відносною простотою представлення результатів та акцентом на майбутнє підприємства.</a:t>
              </a:r>
            </a:p>
          </p:txBody>
        </p:sp>
        <p:pic>
          <p:nvPicPr>
            <p:cNvPr id="7" name="Рисунок 6">
              <a:extLst>
                <a:ext uri="{FF2B5EF4-FFF2-40B4-BE49-F238E27FC236}">
                  <a16:creationId xmlns:a16="http://schemas.microsoft.com/office/drawing/2014/main" id="{5784FB02-E28B-4392-8B49-C22CF079D9DD}"/>
                </a:ext>
              </a:extLst>
            </p:cNvPr>
            <p:cNvPicPr>
              <a:picLocks noChangeAspect="1"/>
            </p:cNvPicPr>
            <p:nvPr/>
          </p:nvPicPr>
          <p:blipFill>
            <a:blip r:embed="rId2"/>
            <a:stretch>
              <a:fillRect/>
            </a:stretch>
          </p:blipFill>
          <p:spPr>
            <a:xfrm>
              <a:off x="8344452" y="3245006"/>
              <a:ext cx="3431236" cy="2787804"/>
            </a:xfrm>
            <a:prstGeom prst="rect">
              <a:avLst/>
            </a:prstGeom>
            <a:effectLst>
              <a:softEdge rad="317500"/>
            </a:effectLst>
          </p:spPr>
        </p:pic>
        <p:sp>
          <p:nvSpPr>
            <p:cNvPr id="8" name="Прямокутник 7">
              <a:extLst>
                <a:ext uri="{FF2B5EF4-FFF2-40B4-BE49-F238E27FC236}">
                  <a16:creationId xmlns:a16="http://schemas.microsoft.com/office/drawing/2014/main" id="{C319B679-0F1E-49E3-9125-60A90EB423B6}"/>
                </a:ext>
              </a:extLst>
            </p:cNvPr>
            <p:cNvSpPr/>
            <p:nvPr/>
          </p:nvSpPr>
          <p:spPr>
            <a:xfrm>
              <a:off x="847869" y="1531475"/>
              <a:ext cx="10496260" cy="2009846"/>
            </a:xfrm>
            <a:prstGeom prst="rect">
              <a:avLst/>
            </a:prstGeom>
          </p:spPr>
          <p:txBody>
            <a:bodyPr wrap="square">
              <a:spAutoFit/>
            </a:bodyPr>
            <a:lstStyle/>
            <a:p>
              <a:pPr>
                <a:lnSpc>
                  <a:spcPct val="89000"/>
                </a:lnSpc>
              </a:pPr>
              <a:r>
                <a:rPr lang="uk-UA" sz="2800" b="1" dirty="0">
                  <a:solidFill>
                    <a:schemeClr val="accent4">
                      <a:lumMod val="75000"/>
                    </a:schemeClr>
                  </a:solidFill>
                  <a:latin typeface="Arial Narrow" panose="020B0606020202030204" pitchFamily="34" charset="0"/>
                </a:rPr>
                <a:t>Портфель (Portfolio)</a:t>
              </a:r>
              <a:r>
                <a:rPr lang="uk-UA" sz="2800" b="1" dirty="0">
                  <a:latin typeface="Arial Narrow" panose="020B0606020202030204" pitchFamily="34" charset="0"/>
                </a:rPr>
                <a:t> – це набір проектів або програм та інших робіт, об'єднаних разом з метою ефективного управління даними роботами для досягнення стратегічних цілей організації або інших суб’єктів. Проекти і програми портфеля не обов'язково є взаємозалежними або безпосередньо пов'язаними.</a:t>
              </a:r>
            </a:p>
          </p:txBody>
        </p:sp>
      </p:grpSp>
      <p:sp>
        <p:nvSpPr>
          <p:cNvPr id="9" name="TextBox 8">
            <a:extLst>
              <a:ext uri="{FF2B5EF4-FFF2-40B4-BE49-F238E27FC236}">
                <a16:creationId xmlns:a16="http://schemas.microsoft.com/office/drawing/2014/main" id="{C9B9925C-B2FB-4215-9BE2-7C92055DB77C}"/>
              </a:ext>
            </a:extLst>
          </p:cNvPr>
          <p:cNvSpPr txBox="1"/>
          <p:nvPr/>
        </p:nvSpPr>
        <p:spPr>
          <a:xfrm>
            <a:off x="11344129" y="228700"/>
            <a:ext cx="599554" cy="369332"/>
          </a:xfrm>
          <a:prstGeom prst="rect">
            <a:avLst/>
          </a:prstGeom>
          <a:noFill/>
        </p:spPr>
        <p:txBody>
          <a:bodyPr wrap="square" rtlCol="0">
            <a:spAutoFit/>
          </a:bodyPr>
          <a:lstStyle/>
          <a:p>
            <a:r>
              <a:rPr lang="uk-UA" dirty="0"/>
              <a:t>136</a:t>
            </a:r>
          </a:p>
        </p:txBody>
      </p:sp>
    </p:spTree>
    <p:extLst>
      <p:ext uri="{BB962C8B-B14F-4D97-AF65-F5344CB8AC3E}">
        <p14:creationId xmlns:p14="http://schemas.microsoft.com/office/powerpoint/2010/main" val="327439431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увати 4">
            <a:extLst>
              <a:ext uri="{FF2B5EF4-FFF2-40B4-BE49-F238E27FC236}">
                <a16:creationId xmlns:a16="http://schemas.microsoft.com/office/drawing/2014/main" id="{F0139576-23B6-4E7C-B3A4-88BD96F253FC}"/>
              </a:ext>
            </a:extLst>
          </p:cNvPr>
          <p:cNvGrpSpPr/>
          <p:nvPr/>
        </p:nvGrpSpPr>
        <p:grpSpPr>
          <a:xfrm>
            <a:off x="766353" y="640081"/>
            <a:ext cx="10659291" cy="5950932"/>
            <a:chOff x="766353" y="640081"/>
            <a:chExt cx="10659291" cy="5950932"/>
          </a:xfrm>
        </p:grpSpPr>
        <p:pic>
          <p:nvPicPr>
            <p:cNvPr id="2" name="Рисунок 1">
              <a:extLst>
                <a:ext uri="{FF2B5EF4-FFF2-40B4-BE49-F238E27FC236}">
                  <a16:creationId xmlns:a16="http://schemas.microsoft.com/office/drawing/2014/main" id="{3AA24D66-640A-4278-8B86-8430B5B22A3C}"/>
                </a:ext>
              </a:extLst>
            </p:cNvPr>
            <p:cNvPicPr>
              <a:picLocks noChangeAspect="1"/>
            </p:cNvPicPr>
            <p:nvPr/>
          </p:nvPicPr>
          <p:blipFill rotWithShape="1">
            <a:blip r:embed="rId2"/>
            <a:srcRect l="11714" t="23287" r="10857"/>
            <a:stretch/>
          </p:blipFill>
          <p:spPr>
            <a:xfrm>
              <a:off x="1206135" y="640081"/>
              <a:ext cx="9440091" cy="5055325"/>
            </a:xfrm>
            <a:prstGeom prst="rect">
              <a:avLst/>
            </a:prstGeom>
          </p:spPr>
        </p:pic>
        <p:sp>
          <p:nvSpPr>
            <p:cNvPr id="4" name="Прямокутник 3">
              <a:extLst>
                <a:ext uri="{FF2B5EF4-FFF2-40B4-BE49-F238E27FC236}">
                  <a16:creationId xmlns:a16="http://schemas.microsoft.com/office/drawing/2014/main" id="{1880B8D2-11C4-411D-9F1F-A56CB5E3ED6A}"/>
                </a:ext>
              </a:extLst>
            </p:cNvPr>
            <p:cNvSpPr/>
            <p:nvPr/>
          </p:nvSpPr>
          <p:spPr>
            <a:xfrm>
              <a:off x="766353" y="6283236"/>
              <a:ext cx="10659291" cy="307777"/>
            </a:xfrm>
            <a:prstGeom prst="rect">
              <a:avLst/>
            </a:prstGeom>
          </p:spPr>
          <p:txBody>
            <a:bodyPr wrap="square">
              <a:spAutoFit/>
            </a:bodyPr>
            <a:lstStyle/>
            <a:p>
              <a:r>
                <a:rPr lang="uk-UA" sz="1400" dirty="0"/>
                <a:t>Джерело: https://pns.hneu.edu.ua/pluginfile.php/832178/mod_resource/content/1/%D0%A2%D0%B5%D0%BC%D0%B0%208.pdf</a:t>
              </a:r>
            </a:p>
          </p:txBody>
        </p:sp>
      </p:grpSp>
      <p:sp>
        <p:nvSpPr>
          <p:cNvPr id="6" name="TextBox 5">
            <a:extLst>
              <a:ext uri="{FF2B5EF4-FFF2-40B4-BE49-F238E27FC236}">
                <a16:creationId xmlns:a16="http://schemas.microsoft.com/office/drawing/2014/main" id="{6408D196-AD60-4064-B487-1355914D8230}"/>
              </a:ext>
            </a:extLst>
          </p:cNvPr>
          <p:cNvSpPr txBox="1"/>
          <p:nvPr/>
        </p:nvSpPr>
        <p:spPr>
          <a:xfrm>
            <a:off x="11293813" y="270749"/>
            <a:ext cx="599554" cy="369332"/>
          </a:xfrm>
          <a:prstGeom prst="rect">
            <a:avLst/>
          </a:prstGeom>
          <a:noFill/>
        </p:spPr>
        <p:txBody>
          <a:bodyPr wrap="square" rtlCol="0">
            <a:spAutoFit/>
          </a:bodyPr>
          <a:lstStyle/>
          <a:p>
            <a:r>
              <a:rPr lang="uk-UA" dirty="0"/>
              <a:t>137</a:t>
            </a:r>
          </a:p>
        </p:txBody>
      </p:sp>
    </p:spTree>
    <p:extLst>
      <p:ext uri="{BB962C8B-B14F-4D97-AF65-F5344CB8AC3E}">
        <p14:creationId xmlns:p14="http://schemas.microsoft.com/office/powerpoint/2010/main" val="3805064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увати 3">
            <a:extLst>
              <a:ext uri="{FF2B5EF4-FFF2-40B4-BE49-F238E27FC236}">
                <a16:creationId xmlns:a16="http://schemas.microsoft.com/office/drawing/2014/main" id="{4EE8131E-5E48-4837-A251-875641E231B9}"/>
              </a:ext>
            </a:extLst>
          </p:cNvPr>
          <p:cNvGrpSpPr/>
          <p:nvPr/>
        </p:nvGrpSpPr>
        <p:grpSpPr>
          <a:xfrm>
            <a:off x="766353" y="156754"/>
            <a:ext cx="10659291" cy="6434259"/>
            <a:chOff x="766353" y="156754"/>
            <a:chExt cx="10659291" cy="6434259"/>
          </a:xfrm>
        </p:grpSpPr>
        <p:pic>
          <p:nvPicPr>
            <p:cNvPr id="2" name="Рисунок 1">
              <a:extLst>
                <a:ext uri="{FF2B5EF4-FFF2-40B4-BE49-F238E27FC236}">
                  <a16:creationId xmlns:a16="http://schemas.microsoft.com/office/drawing/2014/main" id="{054ABDB7-047F-4280-ABF2-F9AB853B40D4}"/>
                </a:ext>
              </a:extLst>
            </p:cNvPr>
            <p:cNvPicPr>
              <a:picLocks noChangeAspect="1"/>
            </p:cNvPicPr>
            <p:nvPr/>
          </p:nvPicPr>
          <p:blipFill rotWithShape="1">
            <a:blip r:embed="rId2"/>
            <a:srcRect l="10500" t="5303" r="11821" b="4384"/>
            <a:stretch/>
          </p:blipFill>
          <p:spPr>
            <a:xfrm>
              <a:off x="981889" y="156754"/>
              <a:ext cx="10228217" cy="5891349"/>
            </a:xfrm>
            <a:prstGeom prst="rect">
              <a:avLst/>
            </a:prstGeom>
          </p:spPr>
        </p:pic>
        <p:sp>
          <p:nvSpPr>
            <p:cNvPr id="3" name="Прямокутник 2">
              <a:extLst>
                <a:ext uri="{FF2B5EF4-FFF2-40B4-BE49-F238E27FC236}">
                  <a16:creationId xmlns:a16="http://schemas.microsoft.com/office/drawing/2014/main" id="{E8899E67-7472-4B8C-A45E-7B50B9E5F5CE}"/>
                </a:ext>
              </a:extLst>
            </p:cNvPr>
            <p:cNvSpPr/>
            <p:nvPr/>
          </p:nvSpPr>
          <p:spPr>
            <a:xfrm>
              <a:off x="766353" y="6283236"/>
              <a:ext cx="10659291" cy="307777"/>
            </a:xfrm>
            <a:prstGeom prst="rect">
              <a:avLst/>
            </a:prstGeom>
          </p:spPr>
          <p:txBody>
            <a:bodyPr wrap="square">
              <a:spAutoFit/>
            </a:bodyPr>
            <a:lstStyle/>
            <a:p>
              <a:r>
                <a:rPr lang="uk-UA" sz="1400" dirty="0"/>
                <a:t>Джерело: https://pns.hneu.edu.ua/pluginfile.php/832178/mod_resource/content/1/%D0%A2%D0%B5%D0%BC%D0%B0%208.pdf</a:t>
              </a:r>
            </a:p>
          </p:txBody>
        </p:sp>
      </p:grpSp>
      <p:sp>
        <p:nvSpPr>
          <p:cNvPr id="5" name="TextBox 4">
            <a:extLst>
              <a:ext uri="{FF2B5EF4-FFF2-40B4-BE49-F238E27FC236}">
                <a16:creationId xmlns:a16="http://schemas.microsoft.com/office/drawing/2014/main" id="{160DAB1E-AD4F-4A91-B674-53467CEEAD13}"/>
              </a:ext>
            </a:extLst>
          </p:cNvPr>
          <p:cNvSpPr txBox="1"/>
          <p:nvPr/>
        </p:nvSpPr>
        <p:spPr>
          <a:xfrm>
            <a:off x="11425644" y="203234"/>
            <a:ext cx="599554" cy="369332"/>
          </a:xfrm>
          <a:prstGeom prst="rect">
            <a:avLst/>
          </a:prstGeom>
          <a:noFill/>
        </p:spPr>
        <p:txBody>
          <a:bodyPr wrap="square" rtlCol="0">
            <a:spAutoFit/>
          </a:bodyPr>
          <a:lstStyle/>
          <a:p>
            <a:r>
              <a:rPr lang="uk-UA" dirty="0"/>
              <a:t>138</a:t>
            </a:r>
          </a:p>
        </p:txBody>
      </p:sp>
    </p:spTree>
    <p:extLst>
      <p:ext uri="{BB962C8B-B14F-4D97-AF65-F5344CB8AC3E}">
        <p14:creationId xmlns:p14="http://schemas.microsoft.com/office/powerpoint/2010/main" val="330033344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увати 8">
            <a:extLst>
              <a:ext uri="{FF2B5EF4-FFF2-40B4-BE49-F238E27FC236}">
                <a16:creationId xmlns:a16="http://schemas.microsoft.com/office/drawing/2014/main" id="{441D990F-89BD-424E-9122-35CCF9561A8B}"/>
              </a:ext>
            </a:extLst>
          </p:cNvPr>
          <p:cNvGrpSpPr/>
          <p:nvPr/>
        </p:nvGrpSpPr>
        <p:grpSpPr>
          <a:xfrm>
            <a:off x="92009" y="261258"/>
            <a:ext cx="11535641" cy="6212190"/>
            <a:chOff x="1240971" y="326571"/>
            <a:chExt cx="12385635" cy="6212190"/>
          </a:xfrm>
        </p:grpSpPr>
        <p:pic>
          <p:nvPicPr>
            <p:cNvPr id="10" name="Рисунок 9">
              <a:extLst>
                <a:ext uri="{FF2B5EF4-FFF2-40B4-BE49-F238E27FC236}">
                  <a16:creationId xmlns:a16="http://schemas.microsoft.com/office/drawing/2014/main" id="{AFCEEF84-D3C9-4096-8ACF-5E3F0D8A1704}"/>
                </a:ext>
              </a:extLst>
            </p:cNvPr>
            <p:cNvPicPr>
              <a:picLocks noChangeAspect="1"/>
            </p:cNvPicPr>
            <p:nvPr/>
          </p:nvPicPr>
          <p:blipFill rotWithShape="1">
            <a:blip r:embed="rId2"/>
            <a:srcRect l="16178" t="19091" r="16964"/>
            <a:stretch/>
          </p:blipFill>
          <p:spPr>
            <a:xfrm>
              <a:off x="1240971" y="326571"/>
              <a:ext cx="9326270" cy="5708469"/>
            </a:xfrm>
            <a:prstGeom prst="rect">
              <a:avLst/>
            </a:prstGeom>
          </p:spPr>
        </p:pic>
        <p:sp>
          <p:nvSpPr>
            <p:cNvPr id="11" name="Прямокутник 10">
              <a:extLst>
                <a:ext uri="{FF2B5EF4-FFF2-40B4-BE49-F238E27FC236}">
                  <a16:creationId xmlns:a16="http://schemas.microsoft.com/office/drawing/2014/main" id="{F70E2CB0-27CE-47E7-A963-D5FE26C46BB3}"/>
                </a:ext>
              </a:extLst>
            </p:cNvPr>
            <p:cNvSpPr/>
            <p:nvPr/>
          </p:nvSpPr>
          <p:spPr>
            <a:xfrm>
              <a:off x="1578802" y="6230984"/>
              <a:ext cx="12047804" cy="307777"/>
            </a:xfrm>
            <a:prstGeom prst="rect">
              <a:avLst/>
            </a:prstGeom>
          </p:spPr>
          <p:txBody>
            <a:bodyPr wrap="square">
              <a:spAutoFit/>
            </a:bodyPr>
            <a:lstStyle/>
            <a:p>
              <a:r>
                <a:rPr lang="uk-UA" sz="1400" dirty="0"/>
                <a:t>Джерело: https://pns.hneu.edu.ua/pluginfile.php/832178/mod_resource/content/1/%D0%A2%D0%B5%D0%BC%D0%B0%208.pdf</a:t>
              </a:r>
            </a:p>
          </p:txBody>
        </p:sp>
      </p:grpSp>
      <p:pic>
        <p:nvPicPr>
          <p:cNvPr id="15" name="Рисунок 14">
            <a:extLst>
              <a:ext uri="{FF2B5EF4-FFF2-40B4-BE49-F238E27FC236}">
                <a16:creationId xmlns:a16="http://schemas.microsoft.com/office/drawing/2014/main" id="{52C55D32-FD70-429D-B367-96E133146AF8}"/>
              </a:ext>
            </a:extLst>
          </p:cNvPr>
          <p:cNvPicPr>
            <a:picLocks noChangeAspect="1"/>
          </p:cNvPicPr>
          <p:nvPr/>
        </p:nvPicPr>
        <p:blipFill>
          <a:blip r:embed="rId3"/>
          <a:stretch>
            <a:fillRect/>
          </a:stretch>
        </p:blipFill>
        <p:spPr>
          <a:xfrm>
            <a:off x="8412480" y="731520"/>
            <a:ext cx="3687511" cy="5238207"/>
          </a:xfrm>
          <a:prstGeom prst="rect">
            <a:avLst/>
          </a:prstGeom>
          <a:effectLst>
            <a:softEdge rad="127000"/>
          </a:effectLst>
        </p:spPr>
      </p:pic>
      <p:sp>
        <p:nvSpPr>
          <p:cNvPr id="6" name="TextBox 5">
            <a:extLst>
              <a:ext uri="{FF2B5EF4-FFF2-40B4-BE49-F238E27FC236}">
                <a16:creationId xmlns:a16="http://schemas.microsoft.com/office/drawing/2014/main" id="{04634A9C-0FC1-470C-A20A-559BC958B5EC}"/>
              </a:ext>
            </a:extLst>
          </p:cNvPr>
          <p:cNvSpPr txBox="1"/>
          <p:nvPr/>
        </p:nvSpPr>
        <p:spPr>
          <a:xfrm>
            <a:off x="11327873" y="166244"/>
            <a:ext cx="599554" cy="369332"/>
          </a:xfrm>
          <a:prstGeom prst="rect">
            <a:avLst/>
          </a:prstGeom>
          <a:noFill/>
        </p:spPr>
        <p:txBody>
          <a:bodyPr wrap="square" rtlCol="0">
            <a:spAutoFit/>
          </a:bodyPr>
          <a:lstStyle/>
          <a:p>
            <a:r>
              <a:rPr lang="uk-UA" dirty="0"/>
              <a:t>139</a:t>
            </a:r>
          </a:p>
        </p:txBody>
      </p:sp>
    </p:spTree>
    <p:extLst>
      <p:ext uri="{BB962C8B-B14F-4D97-AF65-F5344CB8AC3E}">
        <p14:creationId xmlns:p14="http://schemas.microsoft.com/office/powerpoint/2010/main" val="31911644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10D7621-44AA-449A-9511-2D8D43CD408C}"/>
              </a:ext>
            </a:extLst>
          </p:cNvPr>
          <p:cNvSpPr>
            <a:spLocks noGrp="1"/>
          </p:cNvSpPr>
          <p:nvPr>
            <p:ph type="title"/>
          </p:nvPr>
        </p:nvSpPr>
        <p:spPr>
          <a:xfrm>
            <a:off x="1335921" y="446173"/>
            <a:ext cx="9520158" cy="1049235"/>
          </a:xfrm>
        </p:spPr>
        <p:txBody>
          <a:bodyPr>
            <a:normAutofit/>
          </a:bodyPr>
          <a:lstStyle/>
          <a:p>
            <a:pPr algn="ctr"/>
            <a:r>
              <a:rPr lang="uk-UA" sz="4000" b="1" dirty="0">
                <a:solidFill>
                  <a:srgbClr val="7030A0"/>
                </a:solidFill>
                <a:latin typeface="Bahnschrift SemiBold SemiConden" panose="020B0502040204020203" pitchFamily="34" charset="0"/>
              </a:rPr>
              <a:t>Види фінансового контролінгу</a:t>
            </a:r>
          </a:p>
        </p:txBody>
      </p:sp>
      <p:sp>
        <p:nvSpPr>
          <p:cNvPr id="3" name="Місце для вмісту 2">
            <a:extLst>
              <a:ext uri="{FF2B5EF4-FFF2-40B4-BE49-F238E27FC236}">
                <a16:creationId xmlns:a16="http://schemas.microsoft.com/office/drawing/2014/main" id="{27807C9D-BD64-4E53-B810-F3E0C23C7FD1}"/>
              </a:ext>
            </a:extLst>
          </p:cNvPr>
          <p:cNvSpPr>
            <a:spLocks noGrp="1"/>
          </p:cNvSpPr>
          <p:nvPr>
            <p:ph idx="1"/>
          </p:nvPr>
        </p:nvSpPr>
        <p:spPr>
          <a:xfrm>
            <a:off x="321276" y="2015732"/>
            <a:ext cx="11751275" cy="3450613"/>
          </a:xfrm>
        </p:spPr>
        <p:txBody>
          <a:bodyPr>
            <a:normAutofit/>
          </a:bodyPr>
          <a:lstStyle/>
          <a:p>
            <a:pPr marL="0" indent="0">
              <a:buNone/>
            </a:pPr>
            <a:r>
              <a:rPr lang="uk-UA" sz="3500" b="1" dirty="0">
                <a:solidFill>
                  <a:srgbClr val="0070C0"/>
                </a:solidFill>
                <a:latin typeface="Bahnschrift SemiBold Condensed" panose="020B0502040204020203" pitchFamily="34" charset="0"/>
              </a:rPr>
              <a:t>Стратегічний фінансовий контролінг     Оперативний фінансовий контролінг</a:t>
            </a:r>
          </a:p>
          <a:p>
            <a:pPr marL="0" indent="0">
              <a:buNone/>
            </a:pPr>
            <a:endParaRPr lang="uk-UA" sz="3500" b="1" dirty="0">
              <a:solidFill>
                <a:srgbClr val="0070C0"/>
              </a:solidFill>
              <a:latin typeface="Bahnschrift SemiBold Condensed" panose="020B0502040204020203" pitchFamily="34" charset="0"/>
            </a:endParaRPr>
          </a:p>
          <a:p>
            <a:pPr marL="0" indent="0">
              <a:spcBef>
                <a:spcPts val="0"/>
              </a:spcBef>
              <a:buNone/>
            </a:pPr>
            <a:r>
              <a:rPr lang="uk-UA" sz="3400" dirty="0">
                <a:latin typeface="Bahnschrift SemiBold Condensed" panose="020B0502040204020203" pitchFamily="34" charset="0"/>
              </a:rPr>
              <a:t>Планування та оцінка довгострокових     </a:t>
            </a:r>
            <a:r>
              <a:rPr lang="uk-UA" sz="3600" dirty="0">
                <a:latin typeface="Bahnschrift SemiBold Condensed" panose="020B0502040204020203" pitchFamily="34" charset="0"/>
              </a:rPr>
              <a:t>Планування та оцінка середньо-</a:t>
            </a:r>
            <a:endParaRPr lang="uk-UA" sz="3400" dirty="0">
              <a:latin typeface="Bahnschrift SemiBold Condensed" panose="020B0502040204020203" pitchFamily="34" charset="0"/>
            </a:endParaRPr>
          </a:p>
          <a:p>
            <a:pPr marL="0" indent="0">
              <a:lnSpc>
                <a:spcPct val="89000"/>
              </a:lnSpc>
              <a:spcBef>
                <a:spcPts val="0"/>
              </a:spcBef>
              <a:buNone/>
            </a:pPr>
            <a:r>
              <a:rPr lang="uk-UA" sz="3400" dirty="0">
                <a:latin typeface="Bahnschrift SemiBold Condensed" panose="020B0502040204020203" pitchFamily="34" charset="0"/>
              </a:rPr>
              <a:t>цілей та стратегій на основі                      </a:t>
            </a:r>
            <a:r>
              <a:rPr lang="uk-UA" sz="3600" dirty="0">
                <a:latin typeface="Bahnschrift SemiBold Condensed" panose="020B0502040204020203" pitchFamily="34" charset="0"/>
              </a:rPr>
              <a:t>та короткострокових цілей та</a:t>
            </a:r>
            <a:endParaRPr lang="uk-UA" sz="3400" dirty="0">
              <a:latin typeface="Bahnschrift SemiBold Condensed" panose="020B0502040204020203" pitchFamily="34" charset="0"/>
            </a:endParaRPr>
          </a:p>
          <a:p>
            <a:pPr marL="0" indent="0">
              <a:lnSpc>
                <a:spcPct val="89000"/>
              </a:lnSpc>
              <a:spcBef>
                <a:spcPts val="0"/>
              </a:spcBef>
              <a:buNone/>
            </a:pPr>
            <a:r>
              <a:rPr lang="uk-UA" sz="3400" dirty="0">
                <a:latin typeface="Bahnschrift SemiBold Condensed" panose="020B0502040204020203" pitchFamily="34" charset="0"/>
              </a:rPr>
              <a:t>фінансових показників                              </a:t>
            </a:r>
            <a:r>
              <a:rPr lang="uk-UA" sz="3600" dirty="0">
                <a:latin typeface="Bahnschrift SemiBold Condensed" panose="020B0502040204020203" pitchFamily="34" charset="0"/>
              </a:rPr>
              <a:t>виявлення ризиків</a:t>
            </a:r>
            <a:endParaRPr lang="uk-UA" sz="3400" b="1" dirty="0">
              <a:solidFill>
                <a:srgbClr val="0070C0"/>
              </a:solidFill>
              <a:latin typeface="Bahnschrift SemiBold Condensed" panose="020B0502040204020203" pitchFamily="34" charset="0"/>
            </a:endParaRPr>
          </a:p>
        </p:txBody>
      </p:sp>
      <p:grpSp>
        <p:nvGrpSpPr>
          <p:cNvPr id="4" name="Групувати 3">
            <a:extLst>
              <a:ext uri="{FF2B5EF4-FFF2-40B4-BE49-F238E27FC236}">
                <a16:creationId xmlns:a16="http://schemas.microsoft.com/office/drawing/2014/main" id="{4757EB62-07CE-4A0F-B977-D33974C354A1}"/>
              </a:ext>
            </a:extLst>
          </p:cNvPr>
          <p:cNvGrpSpPr/>
          <p:nvPr/>
        </p:nvGrpSpPr>
        <p:grpSpPr>
          <a:xfrm>
            <a:off x="3183924" y="1495408"/>
            <a:ext cx="5117521" cy="1958306"/>
            <a:chOff x="3183924" y="1495408"/>
            <a:chExt cx="5117521" cy="1958306"/>
          </a:xfrm>
        </p:grpSpPr>
        <p:cxnSp>
          <p:nvCxnSpPr>
            <p:cNvPr id="5" name="Пряма зі стрілкою 4">
              <a:extLst>
                <a:ext uri="{FF2B5EF4-FFF2-40B4-BE49-F238E27FC236}">
                  <a16:creationId xmlns:a16="http://schemas.microsoft.com/office/drawing/2014/main" id="{9E26F607-8B68-4073-AA9F-7E3C8E45E570}"/>
                </a:ext>
              </a:extLst>
            </p:cNvPr>
            <p:cNvCxnSpPr/>
            <p:nvPr/>
          </p:nvCxnSpPr>
          <p:spPr>
            <a:xfrm flipH="1">
              <a:off x="4460789" y="1495408"/>
              <a:ext cx="494270" cy="605241"/>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6" name="Пряма зі стрілкою 5">
              <a:extLst>
                <a:ext uri="{FF2B5EF4-FFF2-40B4-BE49-F238E27FC236}">
                  <a16:creationId xmlns:a16="http://schemas.microsoft.com/office/drawing/2014/main" id="{F0AACD82-51EC-4995-B1C8-70D26DC8E19B}"/>
                </a:ext>
              </a:extLst>
            </p:cNvPr>
            <p:cNvCxnSpPr>
              <a:cxnSpLocks/>
            </p:cNvCxnSpPr>
            <p:nvPr/>
          </p:nvCxnSpPr>
          <p:spPr>
            <a:xfrm>
              <a:off x="6960972" y="1495408"/>
              <a:ext cx="453082" cy="605241"/>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8" name="Пряма зі стрілкою 7">
              <a:extLst>
                <a:ext uri="{FF2B5EF4-FFF2-40B4-BE49-F238E27FC236}">
                  <a16:creationId xmlns:a16="http://schemas.microsoft.com/office/drawing/2014/main" id="{3035B44D-05EA-49FB-915A-B65AACF3FA46}"/>
                </a:ext>
              </a:extLst>
            </p:cNvPr>
            <p:cNvCxnSpPr>
              <a:cxnSpLocks/>
            </p:cNvCxnSpPr>
            <p:nvPr/>
          </p:nvCxnSpPr>
          <p:spPr>
            <a:xfrm>
              <a:off x="7745391" y="2823759"/>
              <a:ext cx="556054" cy="605241"/>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9" name="Пряма зі стрілкою 8">
              <a:extLst>
                <a:ext uri="{FF2B5EF4-FFF2-40B4-BE49-F238E27FC236}">
                  <a16:creationId xmlns:a16="http://schemas.microsoft.com/office/drawing/2014/main" id="{23CC1BDA-5D8E-4801-A405-4F6A18967255}"/>
                </a:ext>
              </a:extLst>
            </p:cNvPr>
            <p:cNvCxnSpPr/>
            <p:nvPr/>
          </p:nvCxnSpPr>
          <p:spPr>
            <a:xfrm flipH="1">
              <a:off x="3183924" y="2848473"/>
              <a:ext cx="494270" cy="605241"/>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grpSp>
      <p:sp>
        <p:nvSpPr>
          <p:cNvPr id="10" name="TextBox 9">
            <a:extLst>
              <a:ext uri="{FF2B5EF4-FFF2-40B4-BE49-F238E27FC236}">
                <a16:creationId xmlns:a16="http://schemas.microsoft.com/office/drawing/2014/main" id="{1B1BD4EB-553D-4C5E-89F7-9C276A84E3C4}"/>
              </a:ext>
            </a:extLst>
          </p:cNvPr>
          <p:cNvSpPr txBox="1"/>
          <p:nvPr/>
        </p:nvSpPr>
        <p:spPr>
          <a:xfrm>
            <a:off x="11284085" y="512419"/>
            <a:ext cx="492550" cy="369332"/>
          </a:xfrm>
          <a:prstGeom prst="rect">
            <a:avLst/>
          </a:prstGeom>
          <a:noFill/>
        </p:spPr>
        <p:txBody>
          <a:bodyPr wrap="square" rtlCol="0">
            <a:spAutoFit/>
          </a:bodyPr>
          <a:lstStyle/>
          <a:p>
            <a:r>
              <a:rPr lang="uk-UA" dirty="0"/>
              <a:t>14</a:t>
            </a:r>
          </a:p>
        </p:txBody>
      </p:sp>
    </p:spTree>
    <p:extLst>
      <p:ext uri="{BB962C8B-B14F-4D97-AF65-F5344CB8AC3E}">
        <p14:creationId xmlns:p14="http://schemas.microsoft.com/office/powerpoint/2010/main" val="48625678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Групувати 5">
            <a:extLst>
              <a:ext uri="{FF2B5EF4-FFF2-40B4-BE49-F238E27FC236}">
                <a16:creationId xmlns:a16="http://schemas.microsoft.com/office/drawing/2014/main" id="{50BBDE13-08EE-48CE-BFD4-3335D486FE07}"/>
              </a:ext>
            </a:extLst>
          </p:cNvPr>
          <p:cNvGrpSpPr/>
          <p:nvPr/>
        </p:nvGrpSpPr>
        <p:grpSpPr>
          <a:xfrm>
            <a:off x="766353" y="313509"/>
            <a:ext cx="10659291" cy="6277504"/>
            <a:chOff x="766353" y="587827"/>
            <a:chExt cx="10659291" cy="6003186"/>
          </a:xfrm>
        </p:grpSpPr>
        <p:pic>
          <p:nvPicPr>
            <p:cNvPr id="4" name="Рисунок 3">
              <a:extLst>
                <a:ext uri="{FF2B5EF4-FFF2-40B4-BE49-F238E27FC236}">
                  <a16:creationId xmlns:a16="http://schemas.microsoft.com/office/drawing/2014/main" id="{C9D46B56-EE61-4BD9-AAAC-333CE879589A}"/>
                </a:ext>
              </a:extLst>
            </p:cNvPr>
            <p:cNvPicPr>
              <a:picLocks noChangeAspect="1"/>
            </p:cNvPicPr>
            <p:nvPr/>
          </p:nvPicPr>
          <p:blipFill rotWithShape="1">
            <a:blip r:embed="rId2"/>
            <a:srcRect t="4389"/>
            <a:stretch/>
          </p:blipFill>
          <p:spPr>
            <a:xfrm>
              <a:off x="970741" y="587827"/>
              <a:ext cx="9675753" cy="5251270"/>
            </a:xfrm>
            <a:prstGeom prst="rect">
              <a:avLst/>
            </a:prstGeom>
            <a:effectLst>
              <a:softEdge rad="31750"/>
            </a:effectLst>
          </p:spPr>
        </p:pic>
        <p:sp>
          <p:nvSpPr>
            <p:cNvPr id="5" name="Прямокутник 4">
              <a:extLst>
                <a:ext uri="{FF2B5EF4-FFF2-40B4-BE49-F238E27FC236}">
                  <a16:creationId xmlns:a16="http://schemas.microsoft.com/office/drawing/2014/main" id="{CA9C9B7A-D3F2-4AAA-803A-9827BE5982A2}"/>
                </a:ext>
              </a:extLst>
            </p:cNvPr>
            <p:cNvSpPr/>
            <p:nvPr/>
          </p:nvSpPr>
          <p:spPr>
            <a:xfrm>
              <a:off x="766353" y="6283236"/>
              <a:ext cx="10659291" cy="307777"/>
            </a:xfrm>
            <a:prstGeom prst="rect">
              <a:avLst/>
            </a:prstGeom>
          </p:spPr>
          <p:txBody>
            <a:bodyPr wrap="square">
              <a:spAutoFit/>
            </a:bodyPr>
            <a:lstStyle/>
            <a:p>
              <a:r>
                <a:rPr lang="uk-UA" sz="1400" dirty="0"/>
                <a:t>Джерело: https://pns.hneu.edu.ua/pluginfile.php/832178/mod_resource/content/1/%D0%A2%D0%B5%D0%BC%D0%B0%208.pdf</a:t>
              </a:r>
            </a:p>
          </p:txBody>
        </p:sp>
      </p:grpSp>
      <p:sp>
        <p:nvSpPr>
          <p:cNvPr id="7" name="TextBox 6">
            <a:extLst>
              <a:ext uri="{FF2B5EF4-FFF2-40B4-BE49-F238E27FC236}">
                <a16:creationId xmlns:a16="http://schemas.microsoft.com/office/drawing/2014/main" id="{0FC78AB6-EF83-4EAF-B4D4-01E8A94BB31E}"/>
              </a:ext>
            </a:extLst>
          </p:cNvPr>
          <p:cNvSpPr txBox="1"/>
          <p:nvPr/>
        </p:nvSpPr>
        <p:spPr>
          <a:xfrm>
            <a:off x="11264630" y="335704"/>
            <a:ext cx="599554" cy="369332"/>
          </a:xfrm>
          <a:prstGeom prst="rect">
            <a:avLst/>
          </a:prstGeom>
          <a:noFill/>
        </p:spPr>
        <p:txBody>
          <a:bodyPr wrap="square" rtlCol="0">
            <a:spAutoFit/>
          </a:bodyPr>
          <a:lstStyle/>
          <a:p>
            <a:r>
              <a:rPr lang="uk-UA" dirty="0"/>
              <a:t>140</a:t>
            </a:r>
          </a:p>
        </p:txBody>
      </p:sp>
    </p:spTree>
    <p:extLst>
      <p:ext uri="{BB962C8B-B14F-4D97-AF65-F5344CB8AC3E}">
        <p14:creationId xmlns:p14="http://schemas.microsoft.com/office/powerpoint/2010/main" val="21775332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увати 3">
            <a:extLst>
              <a:ext uri="{FF2B5EF4-FFF2-40B4-BE49-F238E27FC236}">
                <a16:creationId xmlns:a16="http://schemas.microsoft.com/office/drawing/2014/main" id="{7E6164AB-9DB7-4831-97DF-0EB1D29A9D9C}"/>
              </a:ext>
            </a:extLst>
          </p:cNvPr>
          <p:cNvGrpSpPr/>
          <p:nvPr/>
        </p:nvGrpSpPr>
        <p:grpSpPr>
          <a:xfrm>
            <a:off x="766353" y="-1"/>
            <a:ext cx="10659291" cy="6591014"/>
            <a:chOff x="766353" y="-1"/>
            <a:chExt cx="10659291" cy="6591014"/>
          </a:xfrm>
        </p:grpSpPr>
        <p:pic>
          <p:nvPicPr>
            <p:cNvPr id="2" name="Рисунок 1">
              <a:extLst>
                <a:ext uri="{FF2B5EF4-FFF2-40B4-BE49-F238E27FC236}">
                  <a16:creationId xmlns:a16="http://schemas.microsoft.com/office/drawing/2014/main" id="{850B0DDF-2E7D-4A16-8824-105B07BAD8D6}"/>
                </a:ext>
              </a:extLst>
            </p:cNvPr>
            <p:cNvPicPr>
              <a:picLocks noChangeAspect="1"/>
            </p:cNvPicPr>
            <p:nvPr/>
          </p:nvPicPr>
          <p:blipFill rotWithShape="1">
            <a:blip r:embed="rId2"/>
            <a:srcRect l="15858" t="18119" r="17357" b="11586"/>
            <a:stretch/>
          </p:blipFill>
          <p:spPr>
            <a:xfrm>
              <a:off x="979714" y="-1"/>
              <a:ext cx="10110652" cy="6113418"/>
            </a:xfrm>
            <a:prstGeom prst="rect">
              <a:avLst/>
            </a:prstGeom>
            <a:effectLst>
              <a:softEdge rad="127000"/>
            </a:effectLst>
          </p:spPr>
        </p:pic>
        <p:sp>
          <p:nvSpPr>
            <p:cNvPr id="3" name="Прямокутник 2">
              <a:extLst>
                <a:ext uri="{FF2B5EF4-FFF2-40B4-BE49-F238E27FC236}">
                  <a16:creationId xmlns:a16="http://schemas.microsoft.com/office/drawing/2014/main" id="{ED8F195E-9249-4888-9427-55E292217ABB}"/>
                </a:ext>
              </a:extLst>
            </p:cNvPr>
            <p:cNvSpPr/>
            <p:nvPr/>
          </p:nvSpPr>
          <p:spPr>
            <a:xfrm>
              <a:off x="766353" y="6269172"/>
              <a:ext cx="10659291" cy="321841"/>
            </a:xfrm>
            <a:prstGeom prst="rect">
              <a:avLst/>
            </a:prstGeom>
          </p:spPr>
          <p:txBody>
            <a:bodyPr wrap="square">
              <a:spAutoFit/>
            </a:bodyPr>
            <a:lstStyle/>
            <a:p>
              <a:r>
                <a:rPr lang="uk-UA" sz="1400" dirty="0"/>
                <a:t>Джерело: https://pns.hneu.edu.ua/pluginfile.php/832178/mod_resource/content/1/%D0%A2%D0%B5%D0%BC%D0%B0%208.pdf</a:t>
              </a:r>
            </a:p>
          </p:txBody>
        </p:sp>
      </p:grpSp>
      <p:sp>
        <p:nvSpPr>
          <p:cNvPr id="5" name="TextBox 4">
            <a:extLst>
              <a:ext uri="{FF2B5EF4-FFF2-40B4-BE49-F238E27FC236}">
                <a16:creationId xmlns:a16="http://schemas.microsoft.com/office/drawing/2014/main" id="{5646EA04-DE1A-4AC2-B926-8BCEBC0C20F2}"/>
              </a:ext>
            </a:extLst>
          </p:cNvPr>
          <p:cNvSpPr txBox="1"/>
          <p:nvPr/>
        </p:nvSpPr>
        <p:spPr>
          <a:xfrm>
            <a:off x="11425644" y="266987"/>
            <a:ext cx="599554" cy="369332"/>
          </a:xfrm>
          <a:prstGeom prst="rect">
            <a:avLst/>
          </a:prstGeom>
          <a:noFill/>
        </p:spPr>
        <p:txBody>
          <a:bodyPr wrap="square" rtlCol="0">
            <a:spAutoFit/>
          </a:bodyPr>
          <a:lstStyle/>
          <a:p>
            <a:r>
              <a:rPr lang="uk-UA" dirty="0"/>
              <a:t>141</a:t>
            </a:r>
          </a:p>
        </p:txBody>
      </p:sp>
    </p:spTree>
    <p:extLst>
      <p:ext uri="{BB962C8B-B14F-4D97-AF65-F5344CB8AC3E}">
        <p14:creationId xmlns:p14="http://schemas.microsoft.com/office/powerpoint/2010/main" val="416272380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увати 3">
            <a:extLst>
              <a:ext uri="{FF2B5EF4-FFF2-40B4-BE49-F238E27FC236}">
                <a16:creationId xmlns:a16="http://schemas.microsoft.com/office/drawing/2014/main" id="{97E025D9-A4CB-4391-A158-ACF97935B0D5}"/>
              </a:ext>
            </a:extLst>
          </p:cNvPr>
          <p:cNvGrpSpPr/>
          <p:nvPr/>
        </p:nvGrpSpPr>
        <p:grpSpPr>
          <a:xfrm>
            <a:off x="483326" y="266987"/>
            <a:ext cx="10942318" cy="6324026"/>
            <a:chOff x="483326" y="266987"/>
            <a:chExt cx="10942318" cy="6324026"/>
          </a:xfrm>
        </p:grpSpPr>
        <p:pic>
          <p:nvPicPr>
            <p:cNvPr id="2" name="Рисунок 1">
              <a:extLst>
                <a:ext uri="{FF2B5EF4-FFF2-40B4-BE49-F238E27FC236}">
                  <a16:creationId xmlns:a16="http://schemas.microsoft.com/office/drawing/2014/main" id="{8A5D5726-4198-4F13-B287-416328516A52}"/>
                </a:ext>
              </a:extLst>
            </p:cNvPr>
            <p:cNvPicPr>
              <a:picLocks noChangeAspect="1"/>
            </p:cNvPicPr>
            <p:nvPr/>
          </p:nvPicPr>
          <p:blipFill rotWithShape="1">
            <a:blip r:embed="rId2"/>
            <a:srcRect l="16071" t="11546" r="17500" b="11327"/>
            <a:stretch/>
          </p:blipFill>
          <p:spPr>
            <a:xfrm>
              <a:off x="483326" y="266987"/>
              <a:ext cx="10659290" cy="5833367"/>
            </a:xfrm>
            <a:prstGeom prst="rect">
              <a:avLst/>
            </a:prstGeom>
          </p:spPr>
        </p:pic>
        <p:sp>
          <p:nvSpPr>
            <p:cNvPr id="3" name="Прямокутник 2">
              <a:extLst>
                <a:ext uri="{FF2B5EF4-FFF2-40B4-BE49-F238E27FC236}">
                  <a16:creationId xmlns:a16="http://schemas.microsoft.com/office/drawing/2014/main" id="{059F7464-09A5-47DD-B579-2A5EF3F6CD6B}"/>
                </a:ext>
              </a:extLst>
            </p:cNvPr>
            <p:cNvSpPr/>
            <p:nvPr/>
          </p:nvSpPr>
          <p:spPr>
            <a:xfrm>
              <a:off x="766353" y="6269172"/>
              <a:ext cx="10659291" cy="321841"/>
            </a:xfrm>
            <a:prstGeom prst="rect">
              <a:avLst/>
            </a:prstGeom>
          </p:spPr>
          <p:txBody>
            <a:bodyPr wrap="square">
              <a:spAutoFit/>
            </a:bodyPr>
            <a:lstStyle/>
            <a:p>
              <a:r>
                <a:rPr lang="uk-UA" sz="1400" dirty="0"/>
                <a:t>Джерело: https://pns.hneu.edu.ua/pluginfile.php/832178/mod_resource/content/1/%D0%A2%D0%B5%D0%BC%D0%B0%208.pdf</a:t>
              </a:r>
            </a:p>
          </p:txBody>
        </p:sp>
      </p:grpSp>
      <p:sp>
        <p:nvSpPr>
          <p:cNvPr id="5" name="TextBox 4">
            <a:extLst>
              <a:ext uri="{FF2B5EF4-FFF2-40B4-BE49-F238E27FC236}">
                <a16:creationId xmlns:a16="http://schemas.microsoft.com/office/drawing/2014/main" id="{B457DF7E-677A-4484-BA33-1FC277DD036F}"/>
              </a:ext>
            </a:extLst>
          </p:cNvPr>
          <p:cNvSpPr txBox="1"/>
          <p:nvPr/>
        </p:nvSpPr>
        <p:spPr>
          <a:xfrm>
            <a:off x="11332724" y="266987"/>
            <a:ext cx="599554" cy="369332"/>
          </a:xfrm>
          <a:prstGeom prst="rect">
            <a:avLst/>
          </a:prstGeom>
          <a:noFill/>
        </p:spPr>
        <p:txBody>
          <a:bodyPr wrap="square" rtlCol="0">
            <a:spAutoFit/>
          </a:bodyPr>
          <a:lstStyle/>
          <a:p>
            <a:r>
              <a:rPr lang="uk-UA" dirty="0"/>
              <a:t>142</a:t>
            </a:r>
          </a:p>
        </p:txBody>
      </p:sp>
    </p:spTree>
    <p:extLst>
      <p:ext uri="{BB962C8B-B14F-4D97-AF65-F5344CB8AC3E}">
        <p14:creationId xmlns:p14="http://schemas.microsoft.com/office/powerpoint/2010/main" val="258612719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кутник 2">
            <a:extLst>
              <a:ext uri="{FF2B5EF4-FFF2-40B4-BE49-F238E27FC236}">
                <a16:creationId xmlns:a16="http://schemas.microsoft.com/office/drawing/2014/main" id="{4B9E68E9-28F6-442E-AC5C-0F73587544EA}"/>
              </a:ext>
            </a:extLst>
          </p:cNvPr>
          <p:cNvSpPr/>
          <p:nvPr/>
        </p:nvSpPr>
        <p:spPr>
          <a:xfrm>
            <a:off x="766353" y="6269172"/>
            <a:ext cx="10659291" cy="321841"/>
          </a:xfrm>
          <a:prstGeom prst="rect">
            <a:avLst/>
          </a:prstGeom>
        </p:spPr>
        <p:txBody>
          <a:bodyPr wrap="square">
            <a:spAutoFit/>
          </a:bodyPr>
          <a:lstStyle/>
          <a:p>
            <a:r>
              <a:rPr lang="uk-UA" sz="1400" dirty="0"/>
              <a:t>Джерело: https://pns.hneu.edu.ua/pluginfile.php/832178/mod_resource/content/1/%D0%A2%D0%B5%D0%BC%D0%B0%208.pdf</a:t>
            </a:r>
          </a:p>
        </p:txBody>
      </p:sp>
      <p:grpSp>
        <p:nvGrpSpPr>
          <p:cNvPr id="11" name="Групувати 10">
            <a:extLst>
              <a:ext uri="{FF2B5EF4-FFF2-40B4-BE49-F238E27FC236}">
                <a16:creationId xmlns:a16="http://schemas.microsoft.com/office/drawing/2014/main" id="{42698294-5F67-44D0-86C0-A3B5367E54AC}"/>
              </a:ext>
            </a:extLst>
          </p:cNvPr>
          <p:cNvGrpSpPr/>
          <p:nvPr/>
        </p:nvGrpSpPr>
        <p:grpSpPr>
          <a:xfrm>
            <a:off x="1" y="0"/>
            <a:ext cx="11467691" cy="6113417"/>
            <a:chOff x="-584156" y="0"/>
            <a:chExt cx="11467691" cy="6113417"/>
          </a:xfrm>
        </p:grpSpPr>
        <p:grpSp>
          <p:nvGrpSpPr>
            <p:cNvPr id="7" name="Групувати 6">
              <a:extLst>
                <a:ext uri="{FF2B5EF4-FFF2-40B4-BE49-F238E27FC236}">
                  <a16:creationId xmlns:a16="http://schemas.microsoft.com/office/drawing/2014/main" id="{43CCDFB2-F0D6-4DAE-85BA-3AF1D0DA4AEA}"/>
                </a:ext>
              </a:extLst>
            </p:cNvPr>
            <p:cNvGrpSpPr/>
            <p:nvPr/>
          </p:nvGrpSpPr>
          <p:grpSpPr>
            <a:xfrm>
              <a:off x="1308461" y="1302038"/>
              <a:ext cx="9575074" cy="4811379"/>
              <a:chOff x="1659660" y="1157887"/>
              <a:chExt cx="9575074" cy="5147496"/>
            </a:xfrm>
          </p:grpSpPr>
          <p:pic>
            <p:nvPicPr>
              <p:cNvPr id="2" name="Рисунок 1">
                <a:extLst>
                  <a:ext uri="{FF2B5EF4-FFF2-40B4-BE49-F238E27FC236}">
                    <a16:creationId xmlns:a16="http://schemas.microsoft.com/office/drawing/2014/main" id="{2C67FB1E-9CB9-46E6-85BD-4973764080DB}"/>
                  </a:ext>
                </a:extLst>
              </p:cNvPr>
              <p:cNvPicPr>
                <a:picLocks noChangeAspect="1"/>
              </p:cNvPicPr>
              <p:nvPr/>
            </p:nvPicPr>
            <p:blipFill rotWithShape="1">
              <a:blip r:embed="rId2"/>
              <a:srcRect l="16178" t="7601" r="17714" b="26226"/>
              <a:stretch/>
            </p:blipFill>
            <p:spPr>
              <a:xfrm>
                <a:off x="1659660" y="1157887"/>
                <a:ext cx="9575074" cy="5147496"/>
              </a:xfrm>
              <a:prstGeom prst="rect">
                <a:avLst/>
              </a:prstGeom>
            </p:spPr>
          </p:pic>
          <p:sp>
            <p:nvSpPr>
              <p:cNvPr id="4" name="Прямокутник 3">
                <a:extLst>
                  <a:ext uri="{FF2B5EF4-FFF2-40B4-BE49-F238E27FC236}">
                    <a16:creationId xmlns:a16="http://schemas.microsoft.com/office/drawing/2014/main" id="{1CD870A8-751D-413C-8E71-2A9731EEA29A}"/>
                  </a:ext>
                </a:extLst>
              </p:cNvPr>
              <p:cNvSpPr/>
              <p:nvPr/>
            </p:nvSpPr>
            <p:spPr>
              <a:xfrm>
                <a:off x="3317964" y="1386368"/>
                <a:ext cx="914400" cy="9144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pSp>
        <p:pic>
          <p:nvPicPr>
            <p:cNvPr id="10" name="Рисунок 9">
              <a:extLst>
                <a:ext uri="{FF2B5EF4-FFF2-40B4-BE49-F238E27FC236}">
                  <a16:creationId xmlns:a16="http://schemas.microsoft.com/office/drawing/2014/main" id="{9F961970-CA9D-4C4F-89E7-36276C4C08F3}"/>
                </a:ext>
              </a:extLst>
            </p:cNvPr>
            <p:cNvPicPr>
              <a:picLocks noChangeAspect="1"/>
            </p:cNvPicPr>
            <p:nvPr/>
          </p:nvPicPr>
          <p:blipFill>
            <a:blip r:embed="rId3"/>
            <a:stretch>
              <a:fillRect/>
            </a:stretch>
          </p:blipFill>
          <p:spPr>
            <a:xfrm>
              <a:off x="-584156" y="0"/>
              <a:ext cx="4327752" cy="3258382"/>
            </a:xfrm>
            <a:prstGeom prst="rect">
              <a:avLst/>
            </a:prstGeom>
            <a:ln w="28575">
              <a:solidFill>
                <a:srgbClr val="002060"/>
              </a:solidFill>
            </a:ln>
            <a:effectLst>
              <a:softEdge rad="63500"/>
            </a:effectLst>
          </p:spPr>
        </p:pic>
      </p:grpSp>
      <p:sp>
        <p:nvSpPr>
          <p:cNvPr id="8" name="TextBox 7">
            <a:extLst>
              <a:ext uri="{FF2B5EF4-FFF2-40B4-BE49-F238E27FC236}">
                <a16:creationId xmlns:a16="http://schemas.microsoft.com/office/drawing/2014/main" id="{1E3FC3F0-7C1A-46EC-9D31-BECB9A5CABE2}"/>
              </a:ext>
            </a:extLst>
          </p:cNvPr>
          <p:cNvSpPr txBox="1"/>
          <p:nvPr/>
        </p:nvSpPr>
        <p:spPr>
          <a:xfrm>
            <a:off x="11425644" y="232417"/>
            <a:ext cx="599554" cy="369332"/>
          </a:xfrm>
          <a:prstGeom prst="rect">
            <a:avLst/>
          </a:prstGeom>
          <a:noFill/>
        </p:spPr>
        <p:txBody>
          <a:bodyPr wrap="square" rtlCol="0">
            <a:spAutoFit/>
          </a:bodyPr>
          <a:lstStyle/>
          <a:p>
            <a:r>
              <a:rPr lang="uk-UA" dirty="0"/>
              <a:t>143</a:t>
            </a:r>
          </a:p>
        </p:txBody>
      </p:sp>
    </p:spTree>
    <p:extLst>
      <p:ext uri="{BB962C8B-B14F-4D97-AF65-F5344CB8AC3E}">
        <p14:creationId xmlns:p14="http://schemas.microsoft.com/office/powerpoint/2010/main" val="408912307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D2ECFE5A-3075-4A85-9DE0-148E516D8F89}"/>
              </a:ext>
            </a:extLst>
          </p:cNvPr>
          <p:cNvPicPr>
            <a:picLocks noChangeAspect="1"/>
          </p:cNvPicPr>
          <p:nvPr/>
        </p:nvPicPr>
        <p:blipFill rotWithShape="1">
          <a:blip r:embed="rId2"/>
          <a:srcRect l="15965" t="5073" r="16107" b="14036"/>
          <a:stretch/>
        </p:blipFill>
        <p:spPr>
          <a:xfrm>
            <a:off x="261256" y="149422"/>
            <a:ext cx="11403875" cy="5990121"/>
          </a:xfrm>
          <a:prstGeom prst="rect">
            <a:avLst/>
          </a:prstGeom>
          <a:solidFill>
            <a:schemeClr val="bg1">
              <a:lumMod val="95000"/>
            </a:schemeClr>
          </a:solidFill>
          <a:effectLst>
            <a:softEdge rad="31750"/>
          </a:effectLst>
        </p:spPr>
      </p:pic>
      <p:sp>
        <p:nvSpPr>
          <p:cNvPr id="9" name="Прямокутник 8">
            <a:extLst>
              <a:ext uri="{FF2B5EF4-FFF2-40B4-BE49-F238E27FC236}">
                <a16:creationId xmlns:a16="http://schemas.microsoft.com/office/drawing/2014/main" id="{6B83F0A2-95EB-4928-8669-14D8AFA3D63E}"/>
              </a:ext>
            </a:extLst>
          </p:cNvPr>
          <p:cNvSpPr/>
          <p:nvPr/>
        </p:nvSpPr>
        <p:spPr>
          <a:xfrm>
            <a:off x="766353" y="6269172"/>
            <a:ext cx="10659291" cy="321841"/>
          </a:xfrm>
          <a:prstGeom prst="rect">
            <a:avLst/>
          </a:prstGeom>
        </p:spPr>
        <p:txBody>
          <a:bodyPr wrap="square">
            <a:spAutoFit/>
          </a:bodyPr>
          <a:lstStyle/>
          <a:p>
            <a:r>
              <a:rPr lang="uk-UA" sz="1400" dirty="0"/>
              <a:t>Джерело: https://pns.hneu.edu.ua/pluginfile.php/832178/mod_resource/content/1/%D0%A2%D0%B5%D0%BC%D0%B0%208.pdf</a:t>
            </a:r>
          </a:p>
        </p:txBody>
      </p:sp>
      <p:sp>
        <p:nvSpPr>
          <p:cNvPr id="5" name="TextBox 4">
            <a:extLst>
              <a:ext uri="{FF2B5EF4-FFF2-40B4-BE49-F238E27FC236}">
                <a16:creationId xmlns:a16="http://schemas.microsoft.com/office/drawing/2014/main" id="{7974EF3F-A89D-442D-9B7E-2F0480F30D77}"/>
              </a:ext>
            </a:extLst>
          </p:cNvPr>
          <p:cNvSpPr txBox="1"/>
          <p:nvPr/>
        </p:nvSpPr>
        <p:spPr>
          <a:xfrm>
            <a:off x="11459460" y="149422"/>
            <a:ext cx="599554" cy="369332"/>
          </a:xfrm>
          <a:prstGeom prst="rect">
            <a:avLst/>
          </a:prstGeom>
          <a:noFill/>
        </p:spPr>
        <p:txBody>
          <a:bodyPr wrap="square" rtlCol="0">
            <a:spAutoFit/>
          </a:bodyPr>
          <a:lstStyle/>
          <a:p>
            <a:r>
              <a:rPr lang="uk-UA" dirty="0"/>
              <a:t>144</a:t>
            </a:r>
          </a:p>
        </p:txBody>
      </p:sp>
    </p:spTree>
    <p:extLst>
      <p:ext uri="{BB962C8B-B14F-4D97-AF65-F5344CB8AC3E}">
        <p14:creationId xmlns:p14="http://schemas.microsoft.com/office/powerpoint/2010/main" val="191614849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FAE23D0C-F305-4053-A3D9-A922F35000A5}"/>
              </a:ext>
            </a:extLst>
          </p:cNvPr>
          <p:cNvPicPr>
            <a:picLocks noChangeAspect="1"/>
          </p:cNvPicPr>
          <p:nvPr/>
        </p:nvPicPr>
        <p:blipFill rotWithShape="1">
          <a:blip r:embed="rId2"/>
          <a:srcRect b="6761"/>
          <a:stretch/>
        </p:blipFill>
        <p:spPr>
          <a:xfrm>
            <a:off x="1502229" y="0"/>
            <a:ext cx="8791302" cy="6191795"/>
          </a:xfrm>
          <a:prstGeom prst="rect">
            <a:avLst/>
          </a:prstGeom>
          <a:effectLst>
            <a:softEdge rad="127000"/>
          </a:effectLst>
        </p:spPr>
      </p:pic>
      <p:sp>
        <p:nvSpPr>
          <p:cNvPr id="3" name="TextBox 2">
            <a:extLst>
              <a:ext uri="{FF2B5EF4-FFF2-40B4-BE49-F238E27FC236}">
                <a16:creationId xmlns:a16="http://schemas.microsoft.com/office/drawing/2014/main" id="{88EF6631-EF2A-45AA-85E3-F038841BF7B8}"/>
              </a:ext>
            </a:extLst>
          </p:cNvPr>
          <p:cNvSpPr txBox="1"/>
          <p:nvPr/>
        </p:nvSpPr>
        <p:spPr>
          <a:xfrm>
            <a:off x="11264630" y="335704"/>
            <a:ext cx="599554" cy="369332"/>
          </a:xfrm>
          <a:prstGeom prst="rect">
            <a:avLst/>
          </a:prstGeom>
          <a:noFill/>
        </p:spPr>
        <p:txBody>
          <a:bodyPr wrap="square" rtlCol="0">
            <a:spAutoFit/>
          </a:bodyPr>
          <a:lstStyle/>
          <a:p>
            <a:r>
              <a:rPr lang="uk-UA" dirty="0"/>
              <a:t>145</a:t>
            </a:r>
          </a:p>
        </p:txBody>
      </p:sp>
    </p:spTree>
    <p:extLst>
      <p:ext uri="{BB962C8B-B14F-4D97-AF65-F5344CB8AC3E}">
        <p14:creationId xmlns:p14="http://schemas.microsoft.com/office/powerpoint/2010/main" val="340079938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увати 3">
            <a:extLst>
              <a:ext uri="{FF2B5EF4-FFF2-40B4-BE49-F238E27FC236}">
                <a16:creationId xmlns:a16="http://schemas.microsoft.com/office/drawing/2014/main" id="{BAF74409-DC27-4BD4-A789-8C2632094595}"/>
              </a:ext>
            </a:extLst>
          </p:cNvPr>
          <p:cNvGrpSpPr/>
          <p:nvPr/>
        </p:nvGrpSpPr>
        <p:grpSpPr>
          <a:xfrm>
            <a:off x="0" y="-91440"/>
            <a:ext cx="12192000" cy="6708578"/>
            <a:chOff x="339634" y="169818"/>
            <a:chExt cx="11247120" cy="6535731"/>
          </a:xfrm>
        </p:grpSpPr>
        <p:pic>
          <p:nvPicPr>
            <p:cNvPr id="2" name="Рисунок 1">
              <a:extLst>
                <a:ext uri="{FF2B5EF4-FFF2-40B4-BE49-F238E27FC236}">
                  <a16:creationId xmlns:a16="http://schemas.microsoft.com/office/drawing/2014/main" id="{85EA7FFB-2FFF-40E8-AA4B-CCAE56185811}"/>
                </a:ext>
              </a:extLst>
            </p:cNvPr>
            <p:cNvPicPr>
              <a:picLocks noChangeAspect="1"/>
            </p:cNvPicPr>
            <p:nvPr/>
          </p:nvPicPr>
          <p:blipFill rotWithShape="1">
            <a:blip r:embed="rId2"/>
            <a:srcRect l="15107" t="25686" r="15572" b="5762"/>
            <a:stretch/>
          </p:blipFill>
          <p:spPr>
            <a:xfrm>
              <a:off x="339634" y="169818"/>
              <a:ext cx="11247120" cy="6099354"/>
            </a:xfrm>
            <a:prstGeom prst="rect">
              <a:avLst/>
            </a:prstGeom>
            <a:effectLst>
              <a:softEdge rad="63500"/>
            </a:effectLst>
          </p:spPr>
        </p:pic>
        <p:sp>
          <p:nvSpPr>
            <p:cNvPr id="3" name="Прямокутник 2">
              <a:extLst>
                <a:ext uri="{FF2B5EF4-FFF2-40B4-BE49-F238E27FC236}">
                  <a16:creationId xmlns:a16="http://schemas.microsoft.com/office/drawing/2014/main" id="{977D232D-0976-4625-9410-B2E84884AB8C}"/>
                </a:ext>
              </a:extLst>
            </p:cNvPr>
            <p:cNvSpPr/>
            <p:nvPr/>
          </p:nvSpPr>
          <p:spPr>
            <a:xfrm>
              <a:off x="766353" y="6383708"/>
              <a:ext cx="10659291" cy="321841"/>
            </a:xfrm>
            <a:prstGeom prst="rect">
              <a:avLst/>
            </a:prstGeom>
          </p:spPr>
          <p:txBody>
            <a:bodyPr wrap="square">
              <a:spAutoFit/>
            </a:bodyPr>
            <a:lstStyle/>
            <a:p>
              <a:r>
                <a:rPr lang="uk-UA" sz="1400" dirty="0"/>
                <a:t>Джерело: https://pns.hneu.edu.ua/pluginfile.php/832178/mod_resource/content/1/%D0%A2%D0%B5%D0%BC%D0%B0%208.pdf</a:t>
              </a:r>
            </a:p>
          </p:txBody>
        </p:sp>
      </p:grpSp>
      <p:sp>
        <p:nvSpPr>
          <p:cNvPr id="5" name="TextBox 4">
            <a:extLst>
              <a:ext uri="{FF2B5EF4-FFF2-40B4-BE49-F238E27FC236}">
                <a16:creationId xmlns:a16="http://schemas.microsoft.com/office/drawing/2014/main" id="{F276FE7B-2769-4EBD-A77A-BA8CE7B6017E}"/>
              </a:ext>
            </a:extLst>
          </p:cNvPr>
          <p:cNvSpPr txBox="1"/>
          <p:nvPr/>
        </p:nvSpPr>
        <p:spPr>
          <a:xfrm>
            <a:off x="11264630" y="335704"/>
            <a:ext cx="599554" cy="369332"/>
          </a:xfrm>
          <a:prstGeom prst="rect">
            <a:avLst/>
          </a:prstGeom>
          <a:noFill/>
        </p:spPr>
        <p:txBody>
          <a:bodyPr wrap="square" rtlCol="0">
            <a:spAutoFit/>
          </a:bodyPr>
          <a:lstStyle/>
          <a:p>
            <a:r>
              <a:rPr lang="uk-UA" dirty="0"/>
              <a:t>146</a:t>
            </a:r>
          </a:p>
        </p:txBody>
      </p:sp>
    </p:spTree>
    <p:extLst>
      <p:ext uri="{BB962C8B-B14F-4D97-AF65-F5344CB8AC3E}">
        <p14:creationId xmlns:p14="http://schemas.microsoft.com/office/powerpoint/2010/main" val="51773009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7B655E21-C30A-4DA6-9645-140594736D55}"/>
              </a:ext>
            </a:extLst>
          </p:cNvPr>
          <p:cNvPicPr>
            <a:picLocks noChangeAspect="1"/>
          </p:cNvPicPr>
          <p:nvPr/>
        </p:nvPicPr>
        <p:blipFill rotWithShape="1">
          <a:blip r:embed="rId2"/>
          <a:srcRect l="15857" t="11278" r="16857" b="6682"/>
          <a:stretch/>
        </p:blipFill>
        <p:spPr>
          <a:xfrm>
            <a:off x="3261756" y="1166162"/>
            <a:ext cx="8930244" cy="5055310"/>
          </a:xfrm>
          <a:prstGeom prst="rect">
            <a:avLst/>
          </a:prstGeom>
        </p:spPr>
      </p:pic>
      <p:sp>
        <p:nvSpPr>
          <p:cNvPr id="3" name="Прямокутник 2">
            <a:extLst>
              <a:ext uri="{FF2B5EF4-FFF2-40B4-BE49-F238E27FC236}">
                <a16:creationId xmlns:a16="http://schemas.microsoft.com/office/drawing/2014/main" id="{8DE62EBA-3DBF-4592-9C62-C21AB0181B6A}"/>
              </a:ext>
            </a:extLst>
          </p:cNvPr>
          <p:cNvSpPr/>
          <p:nvPr/>
        </p:nvSpPr>
        <p:spPr>
          <a:xfrm>
            <a:off x="436442" y="6258275"/>
            <a:ext cx="11554787" cy="330353"/>
          </a:xfrm>
          <a:prstGeom prst="rect">
            <a:avLst/>
          </a:prstGeom>
        </p:spPr>
        <p:txBody>
          <a:bodyPr wrap="square">
            <a:spAutoFit/>
          </a:bodyPr>
          <a:lstStyle/>
          <a:p>
            <a:r>
              <a:rPr lang="uk-UA" sz="1400" dirty="0"/>
              <a:t>Джерело: https://pns.hneu.edu.ua/pluginfile.php/832178/mod_resource/content/1/%D0%A2%D0%B5%D0%BC%D0%B0%208.pdf</a:t>
            </a:r>
          </a:p>
        </p:txBody>
      </p:sp>
      <p:pic>
        <p:nvPicPr>
          <p:cNvPr id="5" name="Рисунок 4">
            <a:extLst>
              <a:ext uri="{FF2B5EF4-FFF2-40B4-BE49-F238E27FC236}">
                <a16:creationId xmlns:a16="http://schemas.microsoft.com/office/drawing/2014/main" id="{0C74AC9C-8E2B-4DF7-BC97-DB76F5FBC2F0}"/>
              </a:ext>
            </a:extLst>
          </p:cNvPr>
          <p:cNvPicPr>
            <a:picLocks noChangeAspect="1"/>
          </p:cNvPicPr>
          <p:nvPr/>
        </p:nvPicPr>
        <p:blipFill rotWithShape="1">
          <a:blip r:embed="rId3"/>
          <a:srcRect r="8479" b="4515"/>
          <a:stretch/>
        </p:blipFill>
        <p:spPr>
          <a:xfrm>
            <a:off x="-149630" y="0"/>
            <a:ext cx="6849687" cy="3429000"/>
          </a:xfrm>
          <a:prstGeom prst="rect">
            <a:avLst/>
          </a:prstGeom>
          <a:effectLst>
            <a:softEdge rad="63500"/>
          </a:effectLst>
        </p:spPr>
      </p:pic>
      <p:sp>
        <p:nvSpPr>
          <p:cNvPr id="6" name="TextBox 5">
            <a:extLst>
              <a:ext uri="{FF2B5EF4-FFF2-40B4-BE49-F238E27FC236}">
                <a16:creationId xmlns:a16="http://schemas.microsoft.com/office/drawing/2014/main" id="{0230B3E6-7007-44C3-B84A-B55F0A2C539F}"/>
              </a:ext>
            </a:extLst>
          </p:cNvPr>
          <p:cNvSpPr txBox="1"/>
          <p:nvPr/>
        </p:nvSpPr>
        <p:spPr>
          <a:xfrm>
            <a:off x="11264630" y="335704"/>
            <a:ext cx="599554" cy="369332"/>
          </a:xfrm>
          <a:prstGeom prst="rect">
            <a:avLst/>
          </a:prstGeom>
          <a:noFill/>
        </p:spPr>
        <p:txBody>
          <a:bodyPr wrap="square" rtlCol="0">
            <a:spAutoFit/>
          </a:bodyPr>
          <a:lstStyle/>
          <a:p>
            <a:r>
              <a:rPr lang="uk-UA" dirty="0"/>
              <a:t>147</a:t>
            </a:r>
          </a:p>
        </p:txBody>
      </p:sp>
    </p:spTree>
    <p:extLst>
      <p:ext uri="{BB962C8B-B14F-4D97-AF65-F5344CB8AC3E}">
        <p14:creationId xmlns:p14="http://schemas.microsoft.com/office/powerpoint/2010/main" val="36457933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3CCBDD3B-6183-4C35-8E3F-068624550E76}"/>
              </a:ext>
            </a:extLst>
          </p:cNvPr>
          <p:cNvPicPr>
            <a:picLocks noChangeAspect="1"/>
          </p:cNvPicPr>
          <p:nvPr/>
        </p:nvPicPr>
        <p:blipFill rotWithShape="1">
          <a:blip r:embed="rId2"/>
          <a:srcRect l="15016" t="6452" r="16214" b="14035"/>
          <a:stretch/>
        </p:blipFill>
        <p:spPr>
          <a:xfrm>
            <a:off x="587828" y="117566"/>
            <a:ext cx="10671671" cy="5956663"/>
          </a:xfrm>
          <a:prstGeom prst="rect">
            <a:avLst/>
          </a:prstGeom>
        </p:spPr>
      </p:pic>
      <p:grpSp>
        <p:nvGrpSpPr>
          <p:cNvPr id="5" name="Групувати 4">
            <a:extLst>
              <a:ext uri="{FF2B5EF4-FFF2-40B4-BE49-F238E27FC236}">
                <a16:creationId xmlns:a16="http://schemas.microsoft.com/office/drawing/2014/main" id="{EF6EFD20-DE1C-4B33-906C-D49B25AE0AD9}"/>
              </a:ext>
            </a:extLst>
          </p:cNvPr>
          <p:cNvGrpSpPr/>
          <p:nvPr/>
        </p:nvGrpSpPr>
        <p:grpSpPr>
          <a:xfrm>
            <a:off x="587828" y="227798"/>
            <a:ext cx="10844007" cy="6402404"/>
            <a:chOff x="587828" y="227798"/>
            <a:chExt cx="10844007" cy="6402404"/>
          </a:xfrm>
        </p:grpSpPr>
        <p:sp>
          <p:nvSpPr>
            <p:cNvPr id="3" name="Прямокутник 2">
              <a:extLst>
                <a:ext uri="{FF2B5EF4-FFF2-40B4-BE49-F238E27FC236}">
                  <a16:creationId xmlns:a16="http://schemas.microsoft.com/office/drawing/2014/main" id="{A4831C77-CA96-4BED-AC97-0691750F1C79}"/>
                </a:ext>
              </a:extLst>
            </p:cNvPr>
            <p:cNvSpPr/>
            <p:nvPr/>
          </p:nvSpPr>
          <p:spPr>
            <a:xfrm>
              <a:off x="760164" y="6299849"/>
              <a:ext cx="10671671" cy="330353"/>
            </a:xfrm>
            <a:prstGeom prst="rect">
              <a:avLst/>
            </a:prstGeom>
          </p:spPr>
          <p:txBody>
            <a:bodyPr wrap="square">
              <a:spAutoFit/>
            </a:bodyPr>
            <a:lstStyle/>
            <a:p>
              <a:r>
                <a:rPr lang="uk-UA" sz="1400" dirty="0"/>
                <a:t>Джерело: https://pns.hneu.edu.ua/pluginfile.php/832178/mod_resource/content/1/%D0%A2%D0%B5%D0%BC%D0%B0%208.pdf</a:t>
              </a:r>
            </a:p>
          </p:txBody>
        </p:sp>
        <p:pic>
          <p:nvPicPr>
            <p:cNvPr id="4" name="Рисунок 3">
              <a:extLst>
                <a:ext uri="{FF2B5EF4-FFF2-40B4-BE49-F238E27FC236}">
                  <a16:creationId xmlns:a16="http://schemas.microsoft.com/office/drawing/2014/main" id="{FCF37069-9831-4E41-955F-72E461C893F2}"/>
                </a:ext>
              </a:extLst>
            </p:cNvPr>
            <p:cNvPicPr>
              <a:picLocks noChangeAspect="1"/>
            </p:cNvPicPr>
            <p:nvPr/>
          </p:nvPicPr>
          <p:blipFill rotWithShape="1">
            <a:blip r:embed="rId2"/>
            <a:srcRect l="15016" t="6452" r="16214" b="14035"/>
            <a:stretch/>
          </p:blipFill>
          <p:spPr>
            <a:xfrm>
              <a:off x="587828" y="227798"/>
              <a:ext cx="10671671" cy="5956663"/>
            </a:xfrm>
            <a:prstGeom prst="rect">
              <a:avLst/>
            </a:prstGeom>
          </p:spPr>
        </p:pic>
      </p:grpSp>
      <p:sp>
        <p:nvSpPr>
          <p:cNvPr id="6" name="TextBox 5">
            <a:extLst>
              <a:ext uri="{FF2B5EF4-FFF2-40B4-BE49-F238E27FC236}">
                <a16:creationId xmlns:a16="http://schemas.microsoft.com/office/drawing/2014/main" id="{CEC77D1B-EB1E-42AA-930D-4C9645F96BA2}"/>
              </a:ext>
            </a:extLst>
          </p:cNvPr>
          <p:cNvSpPr txBox="1"/>
          <p:nvPr/>
        </p:nvSpPr>
        <p:spPr>
          <a:xfrm>
            <a:off x="11264630" y="335704"/>
            <a:ext cx="599554" cy="369332"/>
          </a:xfrm>
          <a:prstGeom prst="rect">
            <a:avLst/>
          </a:prstGeom>
          <a:noFill/>
        </p:spPr>
        <p:txBody>
          <a:bodyPr wrap="square" rtlCol="0">
            <a:spAutoFit/>
          </a:bodyPr>
          <a:lstStyle/>
          <a:p>
            <a:r>
              <a:rPr lang="uk-UA" dirty="0"/>
              <a:t>148</a:t>
            </a:r>
          </a:p>
        </p:txBody>
      </p:sp>
    </p:spTree>
    <p:extLst>
      <p:ext uri="{BB962C8B-B14F-4D97-AF65-F5344CB8AC3E}">
        <p14:creationId xmlns:p14="http://schemas.microsoft.com/office/powerpoint/2010/main" val="350146687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Групувати 5">
            <a:extLst>
              <a:ext uri="{FF2B5EF4-FFF2-40B4-BE49-F238E27FC236}">
                <a16:creationId xmlns:a16="http://schemas.microsoft.com/office/drawing/2014/main" id="{B012F989-5401-4AD6-8A1A-27A0DBA85B37}"/>
              </a:ext>
            </a:extLst>
          </p:cNvPr>
          <p:cNvGrpSpPr/>
          <p:nvPr/>
        </p:nvGrpSpPr>
        <p:grpSpPr>
          <a:xfrm>
            <a:off x="1" y="-216130"/>
            <a:ext cx="11431834" cy="6846332"/>
            <a:chOff x="1" y="-216130"/>
            <a:chExt cx="11431834" cy="6846332"/>
          </a:xfrm>
        </p:grpSpPr>
        <p:pic>
          <p:nvPicPr>
            <p:cNvPr id="2" name="Рисунок 1">
              <a:extLst>
                <a:ext uri="{FF2B5EF4-FFF2-40B4-BE49-F238E27FC236}">
                  <a16:creationId xmlns:a16="http://schemas.microsoft.com/office/drawing/2014/main" id="{54A2BBC6-1C4C-4D6C-875C-770CDE6B90AA}"/>
                </a:ext>
              </a:extLst>
            </p:cNvPr>
            <p:cNvPicPr>
              <a:picLocks noChangeAspect="1"/>
            </p:cNvPicPr>
            <p:nvPr/>
          </p:nvPicPr>
          <p:blipFill rotWithShape="1">
            <a:blip r:embed="rId2"/>
            <a:srcRect l="18545" t="29686" r="17967" b="16601"/>
            <a:stretch/>
          </p:blipFill>
          <p:spPr>
            <a:xfrm>
              <a:off x="2261063" y="1155469"/>
              <a:ext cx="8645236" cy="4921135"/>
            </a:xfrm>
            <a:prstGeom prst="rect">
              <a:avLst/>
            </a:prstGeom>
          </p:spPr>
        </p:pic>
        <p:sp>
          <p:nvSpPr>
            <p:cNvPr id="3" name="Прямокутник 2">
              <a:extLst>
                <a:ext uri="{FF2B5EF4-FFF2-40B4-BE49-F238E27FC236}">
                  <a16:creationId xmlns:a16="http://schemas.microsoft.com/office/drawing/2014/main" id="{EBCD9EBD-B574-452B-919B-FF6B7D6C0A44}"/>
                </a:ext>
              </a:extLst>
            </p:cNvPr>
            <p:cNvSpPr/>
            <p:nvPr/>
          </p:nvSpPr>
          <p:spPr>
            <a:xfrm>
              <a:off x="760164" y="6299849"/>
              <a:ext cx="10671671" cy="330353"/>
            </a:xfrm>
            <a:prstGeom prst="rect">
              <a:avLst/>
            </a:prstGeom>
          </p:spPr>
          <p:txBody>
            <a:bodyPr wrap="square">
              <a:spAutoFit/>
            </a:bodyPr>
            <a:lstStyle/>
            <a:p>
              <a:r>
                <a:rPr lang="uk-UA" sz="1400" dirty="0"/>
                <a:t>Джерело: https://pns.hneu.edu.ua/pluginfile.php/832178/mod_resource/content/1/%D0%A2%D0%B5%D0%BC%D0%B0%208.pdf</a:t>
              </a:r>
            </a:p>
          </p:txBody>
        </p:sp>
        <p:pic>
          <p:nvPicPr>
            <p:cNvPr id="5" name="Рисунок 4">
              <a:extLst>
                <a:ext uri="{FF2B5EF4-FFF2-40B4-BE49-F238E27FC236}">
                  <a16:creationId xmlns:a16="http://schemas.microsoft.com/office/drawing/2014/main" id="{C06403AD-F1DF-45F0-8151-DB7E9A85F898}"/>
                </a:ext>
              </a:extLst>
            </p:cNvPr>
            <p:cNvPicPr>
              <a:picLocks noChangeAspect="1"/>
            </p:cNvPicPr>
            <p:nvPr/>
          </p:nvPicPr>
          <p:blipFill>
            <a:blip r:embed="rId3"/>
            <a:stretch>
              <a:fillRect/>
            </a:stretch>
          </p:blipFill>
          <p:spPr>
            <a:xfrm>
              <a:off x="1" y="-216130"/>
              <a:ext cx="6095999" cy="3458094"/>
            </a:xfrm>
            <a:prstGeom prst="rect">
              <a:avLst/>
            </a:prstGeom>
            <a:effectLst>
              <a:softEdge rad="317500"/>
            </a:effectLst>
          </p:spPr>
        </p:pic>
      </p:grpSp>
      <p:sp>
        <p:nvSpPr>
          <p:cNvPr id="7" name="TextBox 6">
            <a:extLst>
              <a:ext uri="{FF2B5EF4-FFF2-40B4-BE49-F238E27FC236}">
                <a16:creationId xmlns:a16="http://schemas.microsoft.com/office/drawing/2014/main" id="{209A4E00-9D84-4457-A91F-4388BB8F4FBF}"/>
              </a:ext>
            </a:extLst>
          </p:cNvPr>
          <p:cNvSpPr txBox="1"/>
          <p:nvPr/>
        </p:nvSpPr>
        <p:spPr>
          <a:xfrm>
            <a:off x="11264630" y="335704"/>
            <a:ext cx="599554" cy="369332"/>
          </a:xfrm>
          <a:prstGeom prst="rect">
            <a:avLst/>
          </a:prstGeom>
          <a:noFill/>
        </p:spPr>
        <p:txBody>
          <a:bodyPr wrap="square" rtlCol="0">
            <a:spAutoFit/>
          </a:bodyPr>
          <a:lstStyle/>
          <a:p>
            <a:r>
              <a:rPr lang="uk-UA" dirty="0"/>
              <a:t>149</a:t>
            </a:r>
          </a:p>
        </p:txBody>
      </p:sp>
    </p:spTree>
    <p:extLst>
      <p:ext uri="{BB962C8B-B14F-4D97-AF65-F5344CB8AC3E}">
        <p14:creationId xmlns:p14="http://schemas.microsoft.com/office/powerpoint/2010/main" val="2213540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2FB96A5-889E-480A-81D5-37BFE4EC9027}"/>
              </a:ext>
            </a:extLst>
          </p:cNvPr>
          <p:cNvSpPr>
            <a:spLocks noGrp="1"/>
          </p:cNvSpPr>
          <p:nvPr>
            <p:ph type="title"/>
          </p:nvPr>
        </p:nvSpPr>
        <p:spPr>
          <a:xfrm>
            <a:off x="912396" y="477066"/>
            <a:ext cx="9520158" cy="1049235"/>
          </a:xfrm>
        </p:spPr>
        <p:txBody>
          <a:bodyPr>
            <a:normAutofit/>
          </a:bodyPr>
          <a:lstStyle/>
          <a:p>
            <a:pPr algn="ctr"/>
            <a:r>
              <a:rPr lang="uk-UA" sz="4400" dirty="0">
                <a:solidFill>
                  <a:schemeClr val="accent1">
                    <a:lumMod val="75000"/>
                  </a:schemeClr>
                </a:solidFill>
                <a:latin typeface="Bahnschrift SemiBold" panose="020B0502040204020203" pitchFamily="34" charset="0"/>
              </a:rPr>
              <a:t>Функції контролінгу</a:t>
            </a:r>
          </a:p>
        </p:txBody>
      </p:sp>
      <p:sp>
        <p:nvSpPr>
          <p:cNvPr id="3" name="Прямокутник 2">
            <a:extLst>
              <a:ext uri="{FF2B5EF4-FFF2-40B4-BE49-F238E27FC236}">
                <a16:creationId xmlns:a16="http://schemas.microsoft.com/office/drawing/2014/main" id="{5541BFA7-0E30-4855-B5DB-8AD97BD2FBA7}"/>
              </a:ext>
            </a:extLst>
          </p:cNvPr>
          <p:cNvSpPr/>
          <p:nvPr/>
        </p:nvSpPr>
        <p:spPr>
          <a:xfrm>
            <a:off x="368300" y="1965236"/>
            <a:ext cx="11455400" cy="3533275"/>
          </a:xfrm>
          <a:prstGeom prst="rect">
            <a:avLst/>
          </a:prstGeom>
        </p:spPr>
        <p:txBody>
          <a:bodyPr wrap="square">
            <a:spAutoFit/>
          </a:bodyPr>
          <a:lstStyle/>
          <a:p>
            <a:pPr>
              <a:lnSpc>
                <a:spcPct val="89000"/>
              </a:lnSpc>
              <a:spcAft>
                <a:spcPts val="600"/>
              </a:spcAft>
            </a:pPr>
            <a:r>
              <a:rPr lang="uk-UA" sz="3000" b="1" dirty="0">
                <a:solidFill>
                  <a:schemeClr val="accent1">
                    <a:lumMod val="75000"/>
                  </a:schemeClr>
                </a:solidFill>
                <a:latin typeface="Arial Narrow" panose="020B0606020202030204" pitchFamily="34" charset="0"/>
              </a:rPr>
              <a:t>Інформаційна </a:t>
            </a:r>
            <a:r>
              <a:rPr lang="uk-UA" sz="3000" b="1" dirty="0">
                <a:latin typeface="Arial Narrow" panose="020B0606020202030204" pitchFamily="34" charset="0"/>
              </a:rPr>
              <a:t>- виявляється у підготовці інформації для управління за допомогою трансформації даних, які надходять у відділ контролінгу;</a:t>
            </a:r>
          </a:p>
          <a:p>
            <a:pPr>
              <a:lnSpc>
                <a:spcPct val="89000"/>
              </a:lnSpc>
              <a:spcAft>
                <a:spcPts val="600"/>
              </a:spcAft>
            </a:pPr>
            <a:r>
              <a:rPr lang="uk-UA" sz="3000" b="1" dirty="0">
                <a:solidFill>
                  <a:schemeClr val="accent1">
                    <a:lumMod val="75000"/>
                  </a:schemeClr>
                </a:solidFill>
                <a:latin typeface="Arial Narrow" panose="020B0606020202030204" pitchFamily="34" charset="0"/>
              </a:rPr>
              <a:t>аналітична</a:t>
            </a:r>
            <a:r>
              <a:rPr lang="uk-UA" sz="3000" b="1" dirty="0">
                <a:latin typeface="Arial Narrow" panose="020B0606020202030204" pitchFamily="34" charset="0"/>
              </a:rPr>
              <a:t> - полягає у розробленні основних контрольних показників, які до зволяють оцінити ефективність роботи підприємства;</a:t>
            </a:r>
          </a:p>
          <a:p>
            <a:pPr>
              <a:lnSpc>
                <a:spcPct val="89000"/>
              </a:lnSpc>
              <a:spcAft>
                <a:spcPts val="600"/>
              </a:spcAft>
            </a:pPr>
            <a:r>
              <a:rPr lang="uk-UA" sz="3000" b="1" dirty="0">
                <a:solidFill>
                  <a:schemeClr val="accent1">
                    <a:lumMod val="75000"/>
                  </a:schemeClr>
                </a:solidFill>
                <a:latin typeface="Arial Narrow" panose="020B0606020202030204" pitchFamily="34" charset="0"/>
              </a:rPr>
              <a:t>планування</a:t>
            </a:r>
            <a:r>
              <a:rPr lang="uk-UA" sz="3000" b="1" dirty="0">
                <a:latin typeface="Arial Narrow" panose="020B0606020202030204" pitchFamily="34" charset="0"/>
              </a:rPr>
              <a:t> - полягає в координації окремих виробничих планів стосовно загального плану в межах як короткострокового, так і довгострокового планування, складання бюджету, формування планової і цільової інформації;</a:t>
            </a:r>
          </a:p>
        </p:txBody>
      </p:sp>
      <p:sp>
        <p:nvSpPr>
          <p:cNvPr id="4" name="TextBox 3">
            <a:extLst>
              <a:ext uri="{FF2B5EF4-FFF2-40B4-BE49-F238E27FC236}">
                <a16:creationId xmlns:a16="http://schemas.microsoft.com/office/drawing/2014/main" id="{4772C240-E391-489D-A569-14FCB662D011}"/>
              </a:ext>
            </a:extLst>
          </p:cNvPr>
          <p:cNvSpPr txBox="1"/>
          <p:nvPr/>
        </p:nvSpPr>
        <p:spPr>
          <a:xfrm>
            <a:off x="11284085" y="512419"/>
            <a:ext cx="492550" cy="369332"/>
          </a:xfrm>
          <a:prstGeom prst="rect">
            <a:avLst/>
          </a:prstGeom>
          <a:noFill/>
        </p:spPr>
        <p:txBody>
          <a:bodyPr wrap="square" rtlCol="0">
            <a:spAutoFit/>
          </a:bodyPr>
          <a:lstStyle/>
          <a:p>
            <a:r>
              <a:rPr lang="uk-UA" dirty="0"/>
              <a:t>15</a:t>
            </a:r>
          </a:p>
        </p:txBody>
      </p:sp>
    </p:spTree>
    <p:extLst>
      <p:ext uri="{BB962C8B-B14F-4D97-AF65-F5344CB8AC3E}">
        <p14:creationId xmlns:p14="http://schemas.microsoft.com/office/powerpoint/2010/main" val="354618869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увати 3">
            <a:extLst>
              <a:ext uri="{FF2B5EF4-FFF2-40B4-BE49-F238E27FC236}">
                <a16:creationId xmlns:a16="http://schemas.microsoft.com/office/drawing/2014/main" id="{B1827C74-7C34-49E3-B102-E0975936A53E}"/>
              </a:ext>
            </a:extLst>
          </p:cNvPr>
          <p:cNvGrpSpPr/>
          <p:nvPr/>
        </p:nvGrpSpPr>
        <p:grpSpPr>
          <a:xfrm>
            <a:off x="548640" y="0"/>
            <a:ext cx="11338560" cy="6858000"/>
            <a:chOff x="1030778" y="0"/>
            <a:chExt cx="10856422" cy="6858000"/>
          </a:xfrm>
        </p:grpSpPr>
        <p:pic>
          <p:nvPicPr>
            <p:cNvPr id="2" name="Рисунок 1">
              <a:extLst>
                <a:ext uri="{FF2B5EF4-FFF2-40B4-BE49-F238E27FC236}">
                  <a16:creationId xmlns:a16="http://schemas.microsoft.com/office/drawing/2014/main" id="{74D21948-C5CC-4048-A96E-2C6CA88CA2AB}"/>
                </a:ext>
              </a:extLst>
            </p:cNvPr>
            <p:cNvPicPr>
              <a:picLocks noChangeAspect="1"/>
            </p:cNvPicPr>
            <p:nvPr/>
          </p:nvPicPr>
          <p:blipFill rotWithShape="1">
            <a:blip r:embed="rId2"/>
            <a:srcRect l="26863" t="21556" r="22000"/>
            <a:stretch/>
          </p:blipFill>
          <p:spPr>
            <a:xfrm>
              <a:off x="1030778" y="0"/>
              <a:ext cx="8611986" cy="6858000"/>
            </a:xfrm>
            <a:prstGeom prst="rect">
              <a:avLst/>
            </a:prstGeom>
          </p:spPr>
        </p:pic>
        <p:sp>
          <p:nvSpPr>
            <p:cNvPr id="3" name="Прямокутник 2">
              <a:extLst>
                <a:ext uri="{FF2B5EF4-FFF2-40B4-BE49-F238E27FC236}">
                  <a16:creationId xmlns:a16="http://schemas.microsoft.com/office/drawing/2014/main" id="{C317FC2F-BB89-4413-9833-4461D78F076A}"/>
                </a:ext>
              </a:extLst>
            </p:cNvPr>
            <p:cNvSpPr/>
            <p:nvPr/>
          </p:nvSpPr>
          <p:spPr>
            <a:xfrm>
              <a:off x="9642764" y="5473005"/>
              <a:ext cx="2244436" cy="1384995"/>
            </a:xfrm>
            <a:prstGeom prst="rect">
              <a:avLst/>
            </a:prstGeom>
          </p:spPr>
          <p:txBody>
            <a:bodyPr wrap="square">
              <a:spAutoFit/>
            </a:bodyPr>
            <a:lstStyle/>
            <a:p>
              <a:r>
                <a:rPr lang="uk-UA" sz="1400" dirty="0"/>
                <a:t>Джерело: https://pns.hneu.edu.ua/pluginfile.php/832178/mod_resource/content/1/%D0%A2%D0%B5%D0%BC%D0%B0%208.pdf</a:t>
              </a:r>
            </a:p>
          </p:txBody>
        </p:sp>
      </p:grpSp>
      <p:sp>
        <p:nvSpPr>
          <p:cNvPr id="5" name="TextBox 4">
            <a:extLst>
              <a:ext uri="{FF2B5EF4-FFF2-40B4-BE49-F238E27FC236}">
                <a16:creationId xmlns:a16="http://schemas.microsoft.com/office/drawing/2014/main" id="{E0E4B4A9-78C6-4232-BF7D-535037E80792}"/>
              </a:ext>
            </a:extLst>
          </p:cNvPr>
          <p:cNvSpPr txBox="1"/>
          <p:nvPr/>
        </p:nvSpPr>
        <p:spPr>
          <a:xfrm>
            <a:off x="11264630" y="335704"/>
            <a:ext cx="599554" cy="369332"/>
          </a:xfrm>
          <a:prstGeom prst="rect">
            <a:avLst/>
          </a:prstGeom>
          <a:noFill/>
        </p:spPr>
        <p:txBody>
          <a:bodyPr wrap="square" rtlCol="0">
            <a:spAutoFit/>
          </a:bodyPr>
          <a:lstStyle/>
          <a:p>
            <a:r>
              <a:rPr lang="uk-UA" dirty="0"/>
              <a:t>150</a:t>
            </a:r>
          </a:p>
        </p:txBody>
      </p:sp>
    </p:spTree>
    <p:extLst>
      <p:ext uri="{BB962C8B-B14F-4D97-AF65-F5344CB8AC3E}">
        <p14:creationId xmlns:p14="http://schemas.microsoft.com/office/powerpoint/2010/main" val="392419161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увати 3">
            <a:extLst>
              <a:ext uri="{FF2B5EF4-FFF2-40B4-BE49-F238E27FC236}">
                <a16:creationId xmlns:a16="http://schemas.microsoft.com/office/drawing/2014/main" id="{6E12E227-8325-4DE4-AF60-DE00902E1C58}"/>
              </a:ext>
            </a:extLst>
          </p:cNvPr>
          <p:cNvGrpSpPr/>
          <p:nvPr/>
        </p:nvGrpSpPr>
        <p:grpSpPr>
          <a:xfrm>
            <a:off x="435032" y="397054"/>
            <a:ext cx="11321935" cy="5680180"/>
            <a:chOff x="415636" y="380429"/>
            <a:chExt cx="11321935" cy="5680180"/>
          </a:xfrm>
        </p:grpSpPr>
        <p:sp>
          <p:nvSpPr>
            <p:cNvPr id="2" name="Rectangle 1">
              <a:extLst>
                <a:ext uri="{FF2B5EF4-FFF2-40B4-BE49-F238E27FC236}">
                  <a16:creationId xmlns:a16="http://schemas.microsoft.com/office/drawing/2014/main" id="{9A2B81DF-DA37-40F0-B385-1B2A76519FDF}"/>
                </a:ext>
              </a:extLst>
            </p:cNvPr>
            <p:cNvSpPr>
              <a:spLocks noChangeArrowheads="1"/>
            </p:cNvSpPr>
            <p:nvPr/>
          </p:nvSpPr>
          <p:spPr bwMode="auto">
            <a:xfrm>
              <a:off x="415636" y="1143686"/>
              <a:ext cx="11321935" cy="4916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28600" algn="l"/>
                </a:tabLst>
                <a:defRPr>
                  <a:solidFill>
                    <a:schemeClr val="tx1"/>
                  </a:solidFill>
                  <a:latin typeface="Arial" panose="020B0604020202020204" pitchFamily="34" charset="0"/>
                </a:defRPr>
              </a:lvl1pPr>
              <a:lvl2pPr eaLnBrk="0" fontAlgn="base" hangingPunct="0">
                <a:spcBef>
                  <a:spcPct val="0"/>
                </a:spcBef>
                <a:spcAft>
                  <a:spcPct val="0"/>
                </a:spcAft>
                <a:tabLst>
                  <a:tab pos="228600" algn="l"/>
                </a:tabLst>
                <a:defRPr>
                  <a:solidFill>
                    <a:schemeClr val="tx1"/>
                  </a:solidFill>
                  <a:latin typeface="Arial" panose="020B0604020202020204" pitchFamily="34" charset="0"/>
                </a:defRPr>
              </a:lvl2pPr>
              <a:lvl3pPr eaLnBrk="0" fontAlgn="base" hangingPunct="0">
                <a:spcBef>
                  <a:spcPct val="0"/>
                </a:spcBef>
                <a:spcAft>
                  <a:spcPct val="0"/>
                </a:spcAft>
                <a:tabLst>
                  <a:tab pos="228600" algn="l"/>
                </a:tabLst>
                <a:defRPr>
                  <a:solidFill>
                    <a:schemeClr val="tx1"/>
                  </a:solidFill>
                  <a:latin typeface="Arial" panose="020B0604020202020204" pitchFamily="34" charset="0"/>
                </a:defRPr>
              </a:lvl3pPr>
              <a:lvl4pPr eaLnBrk="0" fontAlgn="base" hangingPunct="0">
                <a:spcBef>
                  <a:spcPct val="0"/>
                </a:spcBef>
                <a:spcAft>
                  <a:spcPct val="0"/>
                </a:spcAft>
                <a:tabLst>
                  <a:tab pos="228600" algn="l"/>
                </a:tabLst>
                <a:defRPr>
                  <a:solidFill>
                    <a:schemeClr val="tx1"/>
                  </a:solidFill>
                  <a:latin typeface="Arial" panose="020B0604020202020204" pitchFamily="34" charset="0"/>
                </a:defRPr>
              </a:lvl4pPr>
              <a:lvl5pPr eaLnBrk="0" fontAlgn="base" hangingPunct="0">
                <a:spcBef>
                  <a:spcPct val="0"/>
                </a:spcBef>
                <a:spcAft>
                  <a:spcPct val="0"/>
                </a:spcAft>
                <a:tabLst>
                  <a:tab pos="228600" algn="l"/>
                </a:tabLst>
                <a:defRPr>
                  <a:solidFill>
                    <a:schemeClr val="tx1"/>
                  </a:solidFill>
                  <a:latin typeface="Arial" panose="020B0604020202020204" pitchFamily="34" charset="0"/>
                </a:defRPr>
              </a:lvl5pPr>
              <a:lvl6pPr eaLnBrk="0" fontAlgn="base" hangingPunct="0">
                <a:spcBef>
                  <a:spcPct val="0"/>
                </a:spcBef>
                <a:spcAft>
                  <a:spcPct val="0"/>
                </a:spcAft>
                <a:tabLst>
                  <a:tab pos="228600" algn="l"/>
                </a:tabLst>
                <a:defRPr>
                  <a:solidFill>
                    <a:schemeClr val="tx1"/>
                  </a:solidFill>
                  <a:latin typeface="Arial" panose="020B0604020202020204" pitchFamily="34" charset="0"/>
                </a:defRPr>
              </a:lvl6pPr>
              <a:lvl7pPr eaLnBrk="0" fontAlgn="base" hangingPunct="0">
                <a:spcBef>
                  <a:spcPct val="0"/>
                </a:spcBef>
                <a:spcAft>
                  <a:spcPct val="0"/>
                </a:spcAft>
                <a:tabLst>
                  <a:tab pos="228600" algn="l"/>
                </a:tabLst>
                <a:defRPr>
                  <a:solidFill>
                    <a:schemeClr val="tx1"/>
                  </a:solidFill>
                  <a:latin typeface="Arial" panose="020B0604020202020204" pitchFamily="34" charset="0"/>
                </a:defRPr>
              </a:lvl7pPr>
              <a:lvl8pPr eaLnBrk="0" fontAlgn="base" hangingPunct="0">
                <a:spcBef>
                  <a:spcPct val="0"/>
                </a:spcBef>
                <a:spcAft>
                  <a:spcPct val="0"/>
                </a:spcAft>
                <a:tabLst>
                  <a:tab pos="228600" algn="l"/>
                </a:tabLst>
                <a:defRPr>
                  <a:solidFill>
                    <a:schemeClr val="tx1"/>
                  </a:solidFill>
                  <a:latin typeface="Arial" panose="020B0604020202020204" pitchFamily="34" charset="0"/>
                </a:defRPr>
              </a:lvl8pPr>
              <a:lvl9pPr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marL="0" marR="0" lvl="0" indent="269875" algn="just" defTabSz="914400" rtl="0" eaLnBrk="0" fontAlgn="base" latinLnBrk="0" hangingPunct="0">
                <a:lnSpc>
                  <a:spcPct val="100000"/>
                </a:lnSpc>
                <a:spcBef>
                  <a:spcPct val="0"/>
                </a:spcBef>
                <a:spcAft>
                  <a:spcPts val="1800"/>
                </a:spcAft>
                <a:buClrTx/>
                <a:buSzTx/>
                <a:buFontTx/>
                <a:buNone/>
                <a:tabLst>
                  <a:tab pos="228600" algn="l"/>
                </a:tabLst>
              </a:pPr>
              <a:r>
                <a:rPr kumimoji="0" lang="uk-UA" altLang="uk-UA" sz="2800" b="1" i="0" u="none" strike="noStrike" cap="none" normalizeH="0" baseline="0" dirty="0">
                  <a:ln>
                    <a:noFill/>
                  </a:ln>
                  <a:solidFill>
                    <a:srgbClr val="000000"/>
                  </a:solidFill>
                  <a:effectLst/>
                  <a:latin typeface="Arial Narrow" panose="020B0606020202030204" pitchFamily="34" charset="0"/>
                </a:rPr>
                <a:t>     Методика SWOT-аналізу передбачає здійснення декількох етапів:</a:t>
              </a:r>
              <a:endParaRPr kumimoji="0" lang="uk-UA" altLang="uk-UA" sz="2800" b="1" i="0" u="none" strike="noStrike" cap="none" normalizeH="0" baseline="0" dirty="0">
                <a:ln>
                  <a:noFill/>
                </a:ln>
                <a:solidFill>
                  <a:schemeClr val="tx1"/>
                </a:solidFill>
                <a:effectLst/>
                <a:latin typeface="Arial Narrow" panose="020B0606020202030204" pitchFamily="34" charset="0"/>
              </a:endParaRPr>
            </a:p>
            <a:p>
              <a:pPr marL="0" marR="0" lvl="0" indent="269875" algn="just" defTabSz="914400" rtl="0" eaLnBrk="0" fontAlgn="base" latinLnBrk="0" hangingPunct="0">
                <a:lnSpc>
                  <a:spcPct val="88000"/>
                </a:lnSpc>
                <a:spcBef>
                  <a:spcPct val="0"/>
                </a:spcBef>
                <a:spcAft>
                  <a:spcPts val="600"/>
                </a:spcAft>
                <a:buClrTx/>
                <a:buSzTx/>
                <a:buFontTx/>
                <a:buNone/>
                <a:tabLst>
                  <a:tab pos="228600" algn="l"/>
                </a:tabLst>
              </a:pPr>
              <a:r>
                <a:rPr kumimoji="0" lang="uk-UA" altLang="uk-UA" sz="2500" b="1" i="0" u="none" strike="noStrike" cap="none" normalizeH="0" baseline="0" dirty="0">
                  <a:ln>
                    <a:noFill/>
                  </a:ln>
                  <a:solidFill>
                    <a:schemeClr val="tx1"/>
                  </a:solidFill>
                  <a:effectLst/>
                  <a:latin typeface="Arial Narrow" panose="020B0606020202030204" pitchFamily="34" charset="0"/>
                </a:rPr>
                <a:t>І</a:t>
              </a:r>
              <a:r>
                <a:rPr kumimoji="0" lang="uk-UA" altLang="uk-UA" sz="2600" b="1" i="0" u="none" strike="noStrike" cap="none" normalizeH="0" baseline="0" dirty="0">
                  <a:ln>
                    <a:noFill/>
                  </a:ln>
                  <a:solidFill>
                    <a:schemeClr val="tx1"/>
                  </a:solidFill>
                  <a:effectLst/>
                  <a:latin typeface="Arial Narrow" panose="020B0606020202030204" pitchFamily="34" charset="0"/>
                </a:rPr>
                <a:t>. Визначення власних сильних і слабких сторін підприємства.</a:t>
              </a:r>
            </a:p>
            <a:p>
              <a:pPr lvl="0" indent="269875" algn="just" defTabSz="914400">
                <a:lnSpc>
                  <a:spcPct val="88000"/>
                </a:lnSpc>
                <a:spcAft>
                  <a:spcPts val="600"/>
                </a:spcAft>
              </a:pPr>
              <a:r>
                <a:rPr lang="uk-UA" altLang="uk-UA" sz="2600" b="1" dirty="0">
                  <a:latin typeface="Arial Narrow" panose="020B0606020202030204" pitchFamily="34" charset="0"/>
                </a:rPr>
                <a:t>2. </a:t>
              </a:r>
              <a:r>
                <a:rPr lang="uk-UA" sz="2600" b="1" dirty="0">
                  <a:latin typeface="Arial Narrow" panose="020B0606020202030204" pitchFamily="34" charset="0"/>
                </a:rPr>
                <a:t>Визначення ринкових можливостей і загроз.</a:t>
              </a:r>
            </a:p>
            <a:p>
              <a:pPr lvl="0" indent="269875" algn="just" defTabSz="914400">
                <a:lnSpc>
                  <a:spcPct val="88000"/>
                </a:lnSpc>
                <a:spcAft>
                  <a:spcPts val="600"/>
                </a:spcAft>
              </a:pPr>
              <a:r>
                <a:rPr kumimoji="0" lang="uk-UA" altLang="uk-UA" sz="2600" b="1" i="0" u="none" strike="noStrike" cap="none" normalizeH="0" baseline="0" dirty="0">
                  <a:ln>
                    <a:noFill/>
                  </a:ln>
                  <a:solidFill>
                    <a:schemeClr val="tx1"/>
                  </a:solidFill>
                  <a:effectLst/>
                  <a:latin typeface="Arial Narrow" panose="020B0606020202030204" pitchFamily="34" charset="0"/>
                </a:rPr>
                <a:t>3. </a:t>
              </a:r>
              <a:r>
                <a:rPr lang="uk-UA" sz="2600" b="1" dirty="0">
                  <a:latin typeface="Arial Narrow" panose="020B0606020202030204" pitchFamily="34" charset="0"/>
                </a:rPr>
                <a:t>Зіставлення сильних і слабких сторін з можливостями і загрозами.</a:t>
              </a:r>
            </a:p>
            <a:p>
              <a:pPr lvl="0" indent="269875" algn="just" defTabSz="914400">
                <a:lnSpc>
                  <a:spcPct val="88000"/>
                </a:lnSpc>
                <a:spcAft>
                  <a:spcPts val="600"/>
                </a:spcAft>
              </a:pPr>
              <a:r>
                <a:rPr kumimoji="0" lang="uk-UA" altLang="uk-UA" sz="2600" b="1" i="0" u="none" strike="noStrike" cap="none" normalizeH="0" baseline="0" dirty="0">
                  <a:ln>
                    <a:noFill/>
                  </a:ln>
                  <a:solidFill>
                    <a:schemeClr val="tx1"/>
                  </a:solidFill>
                  <a:effectLst/>
                  <a:latin typeface="Arial Narrow" panose="020B0606020202030204" pitchFamily="34" charset="0"/>
                </a:rPr>
                <a:t>4. П</a:t>
              </a:r>
              <a:r>
                <a:rPr lang="uk-UA" sz="2600" b="1" dirty="0">
                  <a:latin typeface="Arial Narrow" panose="020B0606020202030204" pitchFamily="34" charset="0"/>
                </a:rPr>
                <a:t>ерехресне оцінювання сильних і слабких сторін, можливостей і загроз. На перетині рядків і стовпчиків </a:t>
              </a:r>
              <a:r>
                <a:rPr lang="uk-UA" altLang="uk-UA" sz="2600" b="1" dirty="0">
                  <a:solidFill>
                    <a:srgbClr val="000000"/>
                  </a:solidFill>
                  <a:latin typeface="Arial Narrow" panose="020B0606020202030204" pitchFamily="34" charset="0"/>
                </a:rPr>
                <a:t>SWOT</a:t>
              </a:r>
              <a:r>
                <a:rPr lang="uk-UA" sz="2600" b="1" dirty="0">
                  <a:latin typeface="Arial Narrow" panose="020B0606020202030204" pitchFamily="34" charset="0"/>
                </a:rPr>
                <a:t>-матриці слід поставити оцінку значущості конкретної пари факторів </a:t>
              </a:r>
              <a:r>
                <a:rPr lang="uk-UA" sz="2000" b="1" dirty="0">
                  <a:latin typeface="Arial Narrow" panose="020B0606020202030204" pitchFamily="34" charset="0"/>
                </a:rPr>
                <a:t>(найвищий рівень значущості отримує високу оцінку - 5 балів, найнижчий відповідно 1 бал).</a:t>
              </a:r>
            </a:p>
            <a:p>
              <a:pPr lvl="0" indent="269875" algn="just" defTabSz="914400">
                <a:lnSpc>
                  <a:spcPct val="88000"/>
                </a:lnSpc>
                <a:spcAft>
                  <a:spcPts val="600"/>
                </a:spcAft>
              </a:pPr>
              <a:r>
                <a:rPr lang="ru-RU" sz="2600" b="1" dirty="0">
                  <a:latin typeface="Arial Narrow" panose="020B0606020202030204" pitchFamily="34" charset="0"/>
                </a:rPr>
                <a:t>5. </a:t>
              </a:r>
              <a:r>
                <a:rPr lang="uk-UA" sz="2600" b="1" dirty="0">
                  <a:latin typeface="Arial Narrow" panose="020B0606020202030204" pitchFamily="34" charset="0"/>
                </a:rPr>
                <a:t>Розраховуються сукупні оцінки сильних і слабких сторін</a:t>
              </a:r>
              <a:r>
                <a:rPr lang="uk-UA" sz="2500" b="1" dirty="0">
                  <a:latin typeface="Arial Narrow" panose="020B0606020202030204" pitchFamily="34" charset="0"/>
                </a:rPr>
                <a:t> (</a:t>
              </a:r>
              <a:r>
                <a:rPr lang="uk-UA" sz="2000" b="1" dirty="0">
                  <a:latin typeface="Arial Narrow" panose="020B0606020202030204" pitchFamily="34" charset="0"/>
                </a:rPr>
                <a:t>сума всіх вертикальних оцінок у стовпчиках)</a:t>
              </a:r>
              <a:r>
                <a:rPr lang="uk-UA" sz="2500" b="1" dirty="0">
                  <a:latin typeface="Arial Narrow" panose="020B0606020202030204" pitchFamily="34" charset="0"/>
                </a:rPr>
                <a:t>, можливостей і загроз (</a:t>
              </a:r>
              <a:r>
                <a:rPr lang="uk-UA" sz="2000" b="1" dirty="0">
                  <a:latin typeface="Arial Narrow" panose="020B0606020202030204" pitchFamily="34" charset="0"/>
                </a:rPr>
                <a:t>сума всіх горизонтальних оцінок по рядках)</a:t>
              </a:r>
              <a:r>
                <a:rPr lang="uk-UA" sz="2500" b="1" dirty="0">
                  <a:latin typeface="Arial Narrow" panose="020B0606020202030204" pitchFamily="34" charset="0"/>
                </a:rPr>
                <a:t>.</a:t>
              </a:r>
            </a:p>
            <a:p>
              <a:pPr lvl="0" indent="269875" algn="just" defTabSz="914400">
                <a:lnSpc>
                  <a:spcPct val="88000"/>
                </a:lnSpc>
                <a:spcAft>
                  <a:spcPts val="600"/>
                </a:spcAft>
              </a:pPr>
              <a:r>
                <a:rPr kumimoji="0" lang="uk-UA" altLang="uk-UA" sz="2600" b="1" i="0" u="none" strike="noStrike" cap="none" normalizeH="0" baseline="0" dirty="0">
                  <a:ln>
                    <a:noFill/>
                  </a:ln>
                  <a:solidFill>
                    <a:schemeClr val="tx1"/>
                  </a:solidFill>
                  <a:effectLst/>
                  <a:latin typeface="Arial Narrow" panose="020B0606020202030204" pitchFamily="34" charset="0"/>
                </a:rPr>
                <a:t>6. Формуються</a:t>
              </a:r>
              <a:r>
                <a:rPr lang="uk-UA" sz="2600" b="1" dirty="0">
                  <a:latin typeface="Arial Narrow" panose="020B0606020202030204" pitchFamily="34" charset="0"/>
                </a:rPr>
                <a:t> проблеми для кожної комбінації сильних і слабких сторін із загрозами та можливостями. Таке формулювання називають </a:t>
              </a:r>
              <a:r>
                <a:rPr lang="uk-UA" sz="2600" b="1" i="1" dirty="0">
                  <a:latin typeface="Arial Narrow" panose="020B0606020202030204" pitchFamily="34" charset="0"/>
                </a:rPr>
                <a:t>проблемним полем</a:t>
              </a:r>
              <a:r>
                <a:rPr lang="uk-UA" sz="2500" b="1" i="1" dirty="0">
                  <a:latin typeface="Arial Narrow" panose="020B0606020202030204" pitchFamily="34" charset="0"/>
                </a:rPr>
                <a:t>.</a:t>
              </a:r>
              <a:endParaRPr kumimoji="0" lang="uk-UA" altLang="uk-UA" sz="2500" b="1" i="1" u="none" strike="noStrike" cap="none" normalizeH="0" baseline="0" dirty="0">
                <a:ln>
                  <a:noFill/>
                </a:ln>
                <a:solidFill>
                  <a:schemeClr val="tx1"/>
                </a:solidFill>
                <a:effectLst/>
                <a:latin typeface="Arial Narrow" panose="020B0606020202030204" pitchFamily="34" charset="0"/>
              </a:endParaRPr>
            </a:p>
          </p:txBody>
        </p:sp>
        <p:sp>
          <p:nvSpPr>
            <p:cNvPr id="3" name="Прямокутник 2">
              <a:extLst>
                <a:ext uri="{FF2B5EF4-FFF2-40B4-BE49-F238E27FC236}">
                  <a16:creationId xmlns:a16="http://schemas.microsoft.com/office/drawing/2014/main" id="{24F8C065-FF46-4DE9-8AF9-25EC5EE72D27}"/>
                </a:ext>
              </a:extLst>
            </p:cNvPr>
            <p:cNvSpPr/>
            <p:nvPr/>
          </p:nvSpPr>
          <p:spPr>
            <a:xfrm>
              <a:off x="4790129" y="380429"/>
              <a:ext cx="2611741" cy="646331"/>
            </a:xfrm>
            <a:prstGeom prst="rect">
              <a:avLst/>
            </a:prstGeom>
          </p:spPr>
          <p:txBody>
            <a:bodyPr wrap="none">
              <a:spAutoFit/>
            </a:bodyPr>
            <a:lstStyle/>
            <a:p>
              <a:r>
                <a:rPr lang="uk-UA" altLang="uk-UA" sz="3600" b="1" dirty="0">
                  <a:solidFill>
                    <a:srgbClr val="008000"/>
                  </a:solidFill>
                  <a:latin typeface="Arial Narrow" panose="020B0606020202030204" pitchFamily="34" charset="0"/>
                </a:rPr>
                <a:t>SWOT-аналіз</a:t>
              </a:r>
              <a:endParaRPr lang="uk-UA" sz="3600" dirty="0">
                <a:solidFill>
                  <a:srgbClr val="008000"/>
                </a:solidFill>
              </a:endParaRPr>
            </a:p>
          </p:txBody>
        </p:sp>
      </p:grpSp>
      <p:sp>
        <p:nvSpPr>
          <p:cNvPr id="5" name="TextBox 4">
            <a:extLst>
              <a:ext uri="{FF2B5EF4-FFF2-40B4-BE49-F238E27FC236}">
                <a16:creationId xmlns:a16="http://schemas.microsoft.com/office/drawing/2014/main" id="{F4A83EE3-0C3E-40F0-8A23-E1645D7D83B3}"/>
              </a:ext>
            </a:extLst>
          </p:cNvPr>
          <p:cNvSpPr txBox="1"/>
          <p:nvPr/>
        </p:nvSpPr>
        <p:spPr>
          <a:xfrm>
            <a:off x="11264630" y="335704"/>
            <a:ext cx="599554" cy="369332"/>
          </a:xfrm>
          <a:prstGeom prst="rect">
            <a:avLst/>
          </a:prstGeom>
          <a:noFill/>
        </p:spPr>
        <p:txBody>
          <a:bodyPr wrap="square" rtlCol="0">
            <a:spAutoFit/>
          </a:bodyPr>
          <a:lstStyle/>
          <a:p>
            <a:r>
              <a:rPr lang="uk-UA" dirty="0"/>
              <a:t>151</a:t>
            </a:r>
          </a:p>
        </p:txBody>
      </p:sp>
    </p:spTree>
    <p:extLst>
      <p:ext uri="{BB962C8B-B14F-4D97-AF65-F5344CB8AC3E}">
        <p14:creationId xmlns:p14="http://schemas.microsoft.com/office/powerpoint/2010/main" val="382788048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Групувати 10">
            <a:extLst>
              <a:ext uri="{FF2B5EF4-FFF2-40B4-BE49-F238E27FC236}">
                <a16:creationId xmlns:a16="http://schemas.microsoft.com/office/drawing/2014/main" id="{406A2234-855B-469C-AC99-4E138BF77F4F}"/>
              </a:ext>
            </a:extLst>
          </p:cNvPr>
          <p:cNvGrpSpPr/>
          <p:nvPr/>
        </p:nvGrpSpPr>
        <p:grpSpPr>
          <a:xfrm>
            <a:off x="457678" y="96982"/>
            <a:ext cx="11062454" cy="6664035"/>
            <a:chOff x="582369" y="193965"/>
            <a:chExt cx="11062454" cy="6664035"/>
          </a:xfrm>
        </p:grpSpPr>
        <p:grpSp>
          <p:nvGrpSpPr>
            <p:cNvPr id="7" name="Групувати 6">
              <a:extLst>
                <a:ext uri="{FF2B5EF4-FFF2-40B4-BE49-F238E27FC236}">
                  <a16:creationId xmlns:a16="http://schemas.microsoft.com/office/drawing/2014/main" id="{AC909525-F21B-42D1-9066-A64EE8C8F35D}"/>
                </a:ext>
              </a:extLst>
            </p:cNvPr>
            <p:cNvGrpSpPr/>
            <p:nvPr/>
          </p:nvGrpSpPr>
          <p:grpSpPr>
            <a:xfrm>
              <a:off x="582369" y="193965"/>
              <a:ext cx="11062454" cy="6664035"/>
              <a:chOff x="693282" y="193965"/>
              <a:chExt cx="11062454" cy="6664035"/>
            </a:xfrm>
          </p:grpSpPr>
          <p:pic>
            <p:nvPicPr>
              <p:cNvPr id="3" name="Рисунок 2">
                <a:extLst>
                  <a:ext uri="{FF2B5EF4-FFF2-40B4-BE49-F238E27FC236}">
                    <a16:creationId xmlns:a16="http://schemas.microsoft.com/office/drawing/2014/main" id="{2C957241-9B6B-42CC-8623-0D77262544C9}"/>
                  </a:ext>
                </a:extLst>
              </p:cNvPr>
              <p:cNvPicPr>
                <a:picLocks noChangeAspect="1"/>
              </p:cNvPicPr>
              <p:nvPr/>
            </p:nvPicPr>
            <p:blipFill>
              <a:blip r:embed="rId2"/>
              <a:stretch>
                <a:fillRect/>
              </a:stretch>
            </p:blipFill>
            <p:spPr>
              <a:xfrm>
                <a:off x="693282" y="193965"/>
                <a:ext cx="10875819" cy="6356258"/>
              </a:xfrm>
              <a:prstGeom prst="rect">
                <a:avLst/>
              </a:prstGeom>
            </p:spPr>
          </p:pic>
          <p:sp>
            <p:nvSpPr>
              <p:cNvPr id="6" name="Прямокутник 5">
                <a:extLst>
                  <a:ext uri="{FF2B5EF4-FFF2-40B4-BE49-F238E27FC236}">
                    <a16:creationId xmlns:a16="http://schemas.microsoft.com/office/drawing/2014/main" id="{ECBE26EC-43A8-4F75-BA92-76BE2A5A205E}"/>
                  </a:ext>
                </a:extLst>
              </p:cNvPr>
              <p:cNvSpPr/>
              <p:nvPr/>
            </p:nvSpPr>
            <p:spPr>
              <a:xfrm>
                <a:off x="6282635" y="6550223"/>
                <a:ext cx="5473101" cy="307777"/>
              </a:xfrm>
              <a:prstGeom prst="rect">
                <a:avLst/>
              </a:prstGeom>
            </p:spPr>
            <p:txBody>
              <a:bodyPr wrap="none">
                <a:spAutoFit/>
              </a:bodyPr>
              <a:lstStyle/>
              <a:p>
                <a:r>
                  <a:rPr lang="uk-UA" sz="1400" dirty="0"/>
                  <a:t>Джерело: https://esputnik.com/uk/blog/swot-analiz-iz-prikladami</a:t>
                </a:r>
              </a:p>
            </p:txBody>
          </p:sp>
        </p:grpSp>
        <p:sp>
          <p:nvSpPr>
            <p:cNvPr id="5" name="Прямокутник 4">
              <a:extLst>
                <a:ext uri="{FF2B5EF4-FFF2-40B4-BE49-F238E27FC236}">
                  <a16:creationId xmlns:a16="http://schemas.microsoft.com/office/drawing/2014/main" id="{8FC4D128-1006-4A4D-AA76-0CFD2896EBA7}"/>
                </a:ext>
              </a:extLst>
            </p:cNvPr>
            <p:cNvSpPr/>
            <p:nvPr/>
          </p:nvSpPr>
          <p:spPr>
            <a:xfrm>
              <a:off x="914401" y="307777"/>
              <a:ext cx="1427018" cy="923330"/>
            </a:xfrm>
            <a:prstGeom prst="rect">
              <a:avLst/>
            </a:prstGeom>
          </p:spPr>
          <p:txBody>
            <a:bodyPr wrap="square">
              <a:spAutoFit/>
            </a:bodyPr>
            <a:lstStyle/>
            <a:p>
              <a:pPr algn="ctr"/>
              <a:r>
                <a:rPr lang="uk-UA" b="1" dirty="0">
                  <a:solidFill>
                    <a:srgbClr val="B24483"/>
                  </a:solidFill>
                </a:rPr>
                <a:t>Приклад</a:t>
              </a:r>
              <a:r>
                <a:rPr lang="en-US" b="1" dirty="0">
                  <a:solidFill>
                    <a:srgbClr val="B24483"/>
                  </a:solidFill>
                </a:rPr>
                <a:t> SWOT</a:t>
              </a:r>
              <a:r>
                <a:rPr lang="uk-UA" b="1" dirty="0">
                  <a:solidFill>
                    <a:srgbClr val="B24483"/>
                  </a:solidFill>
                </a:rPr>
                <a:t>-аналізу</a:t>
              </a:r>
              <a:endParaRPr lang="uk-UA" dirty="0"/>
            </a:p>
          </p:txBody>
        </p:sp>
      </p:grpSp>
      <p:sp>
        <p:nvSpPr>
          <p:cNvPr id="8" name="TextBox 7">
            <a:extLst>
              <a:ext uri="{FF2B5EF4-FFF2-40B4-BE49-F238E27FC236}">
                <a16:creationId xmlns:a16="http://schemas.microsoft.com/office/drawing/2014/main" id="{4EA0CE5E-1167-445E-A7AC-50ECDEA24A18}"/>
              </a:ext>
            </a:extLst>
          </p:cNvPr>
          <p:cNvSpPr txBox="1"/>
          <p:nvPr/>
        </p:nvSpPr>
        <p:spPr>
          <a:xfrm>
            <a:off x="11536845" y="210794"/>
            <a:ext cx="599554" cy="369332"/>
          </a:xfrm>
          <a:prstGeom prst="rect">
            <a:avLst/>
          </a:prstGeom>
          <a:noFill/>
        </p:spPr>
        <p:txBody>
          <a:bodyPr wrap="square" rtlCol="0">
            <a:spAutoFit/>
          </a:bodyPr>
          <a:lstStyle/>
          <a:p>
            <a:r>
              <a:rPr lang="uk-UA" dirty="0"/>
              <a:t>152</a:t>
            </a:r>
          </a:p>
        </p:txBody>
      </p:sp>
    </p:spTree>
    <p:extLst>
      <p:ext uri="{BB962C8B-B14F-4D97-AF65-F5344CB8AC3E}">
        <p14:creationId xmlns:p14="http://schemas.microsoft.com/office/powerpoint/2010/main" val="303881276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Групувати 5">
            <a:extLst>
              <a:ext uri="{FF2B5EF4-FFF2-40B4-BE49-F238E27FC236}">
                <a16:creationId xmlns:a16="http://schemas.microsoft.com/office/drawing/2014/main" id="{D7FA1CAB-B600-47BB-A628-25D253B94BA3}"/>
              </a:ext>
            </a:extLst>
          </p:cNvPr>
          <p:cNvGrpSpPr/>
          <p:nvPr/>
        </p:nvGrpSpPr>
        <p:grpSpPr>
          <a:xfrm>
            <a:off x="518830" y="225954"/>
            <a:ext cx="11348159" cy="6318946"/>
            <a:chOff x="518830" y="225954"/>
            <a:chExt cx="11348159" cy="6318946"/>
          </a:xfrm>
        </p:grpSpPr>
        <p:pic>
          <p:nvPicPr>
            <p:cNvPr id="3" name="Рисунок 2">
              <a:extLst>
                <a:ext uri="{FF2B5EF4-FFF2-40B4-BE49-F238E27FC236}">
                  <a16:creationId xmlns:a16="http://schemas.microsoft.com/office/drawing/2014/main" id="{19A21EF4-6D00-442C-A5E8-02D9C634D6F5}"/>
                </a:ext>
              </a:extLst>
            </p:cNvPr>
            <p:cNvPicPr>
              <a:picLocks noChangeAspect="1"/>
            </p:cNvPicPr>
            <p:nvPr/>
          </p:nvPicPr>
          <p:blipFill>
            <a:blip r:embed="rId2"/>
            <a:stretch>
              <a:fillRect/>
            </a:stretch>
          </p:blipFill>
          <p:spPr>
            <a:xfrm>
              <a:off x="518830" y="778612"/>
              <a:ext cx="11109434" cy="5306304"/>
            </a:xfrm>
            <a:prstGeom prst="rect">
              <a:avLst/>
            </a:prstGeom>
          </p:spPr>
        </p:pic>
        <p:sp>
          <p:nvSpPr>
            <p:cNvPr id="4" name="Прямокутник 3">
              <a:extLst>
                <a:ext uri="{FF2B5EF4-FFF2-40B4-BE49-F238E27FC236}">
                  <a16:creationId xmlns:a16="http://schemas.microsoft.com/office/drawing/2014/main" id="{2F5F620C-15A5-4E45-917E-9F9E73024E2E}"/>
                </a:ext>
              </a:extLst>
            </p:cNvPr>
            <p:cNvSpPr/>
            <p:nvPr/>
          </p:nvSpPr>
          <p:spPr>
            <a:xfrm>
              <a:off x="563736" y="225954"/>
              <a:ext cx="3819078" cy="369332"/>
            </a:xfrm>
            <a:prstGeom prst="rect">
              <a:avLst/>
            </a:prstGeom>
          </p:spPr>
          <p:txBody>
            <a:bodyPr wrap="square">
              <a:spAutoFit/>
            </a:bodyPr>
            <a:lstStyle/>
            <a:p>
              <a:pPr algn="ctr"/>
              <a:r>
                <a:rPr lang="uk-UA" b="1" dirty="0">
                  <a:solidFill>
                    <a:srgbClr val="B24483"/>
                  </a:solidFill>
                </a:rPr>
                <a:t>Приклад</a:t>
              </a:r>
              <a:r>
                <a:rPr lang="en-US" b="1" dirty="0">
                  <a:solidFill>
                    <a:srgbClr val="B24483"/>
                  </a:solidFill>
                </a:rPr>
                <a:t> SWOT</a:t>
              </a:r>
              <a:r>
                <a:rPr lang="uk-UA" b="1" dirty="0">
                  <a:solidFill>
                    <a:srgbClr val="B24483"/>
                  </a:solidFill>
                </a:rPr>
                <a:t>-аналізу</a:t>
              </a:r>
              <a:endParaRPr lang="uk-UA" dirty="0"/>
            </a:p>
          </p:txBody>
        </p:sp>
        <p:sp>
          <p:nvSpPr>
            <p:cNvPr id="5" name="Прямокутник 4">
              <a:extLst>
                <a:ext uri="{FF2B5EF4-FFF2-40B4-BE49-F238E27FC236}">
                  <a16:creationId xmlns:a16="http://schemas.microsoft.com/office/drawing/2014/main" id="{5755B391-3F35-4623-B757-D34429A2D238}"/>
                </a:ext>
              </a:extLst>
            </p:cNvPr>
            <p:cNvSpPr/>
            <p:nvPr/>
          </p:nvSpPr>
          <p:spPr>
            <a:xfrm>
              <a:off x="6393888" y="6237123"/>
              <a:ext cx="5473101" cy="307777"/>
            </a:xfrm>
            <a:prstGeom prst="rect">
              <a:avLst/>
            </a:prstGeom>
          </p:spPr>
          <p:txBody>
            <a:bodyPr wrap="none">
              <a:spAutoFit/>
            </a:bodyPr>
            <a:lstStyle/>
            <a:p>
              <a:r>
                <a:rPr lang="uk-UA" sz="1400" dirty="0"/>
                <a:t>Джерело: https://esputnik.com/uk/blog/swot-analiz-iz-prikladami</a:t>
              </a:r>
            </a:p>
          </p:txBody>
        </p:sp>
      </p:grpSp>
      <p:sp>
        <p:nvSpPr>
          <p:cNvPr id="7" name="TextBox 6">
            <a:extLst>
              <a:ext uri="{FF2B5EF4-FFF2-40B4-BE49-F238E27FC236}">
                <a16:creationId xmlns:a16="http://schemas.microsoft.com/office/drawing/2014/main" id="{5AAA15F2-8BE5-4442-9AE4-30CA09AACFE8}"/>
              </a:ext>
            </a:extLst>
          </p:cNvPr>
          <p:cNvSpPr txBox="1"/>
          <p:nvPr/>
        </p:nvSpPr>
        <p:spPr>
          <a:xfrm>
            <a:off x="11403622" y="256952"/>
            <a:ext cx="599554" cy="369332"/>
          </a:xfrm>
          <a:prstGeom prst="rect">
            <a:avLst/>
          </a:prstGeom>
          <a:noFill/>
        </p:spPr>
        <p:txBody>
          <a:bodyPr wrap="square" rtlCol="0">
            <a:spAutoFit/>
          </a:bodyPr>
          <a:lstStyle/>
          <a:p>
            <a:r>
              <a:rPr lang="uk-UA" dirty="0"/>
              <a:t>153</a:t>
            </a:r>
          </a:p>
        </p:txBody>
      </p:sp>
    </p:spTree>
    <p:extLst>
      <p:ext uri="{BB962C8B-B14F-4D97-AF65-F5344CB8AC3E}">
        <p14:creationId xmlns:p14="http://schemas.microsoft.com/office/powerpoint/2010/main" val="363152664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Групувати 9">
            <a:extLst>
              <a:ext uri="{FF2B5EF4-FFF2-40B4-BE49-F238E27FC236}">
                <a16:creationId xmlns:a16="http://schemas.microsoft.com/office/drawing/2014/main" id="{856790AD-10A8-4D91-AC46-30AADA0A9198}"/>
              </a:ext>
            </a:extLst>
          </p:cNvPr>
          <p:cNvGrpSpPr/>
          <p:nvPr/>
        </p:nvGrpSpPr>
        <p:grpSpPr>
          <a:xfrm>
            <a:off x="297873" y="0"/>
            <a:ext cx="11596253" cy="6858000"/>
            <a:chOff x="297873" y="0"/>
            <a:chExt cx="11596253" cy="6858000"/>
          </a:xfrm>
        </p:grpSpPr>
        <p:grpSp>
          <p:nvGrpSpPr>
            <p:cNvPr id="9" name="Групувати 8">
              <a:extLst>
                <a:ext uri="{FF2B5EF4-FFF2-40B4-BE49-F238E27FC236}">
                  <a16:creationId xmlns:a16="http://schemas.microsoft.com/office/drawing/2014/main" id="{F8E7F8D8-2197-48B0-B5AA-E73370456669}"/>
                </a:ext>
              </a:extLst>
            </p:cNvPr>
            <p:cNvGrpSpPr/>
            <p:nvPr/>
          </p:nvGrpSpPr>
          <p:grpSpPr>
            <a:xfrm>
              <a:off x="297873" y="0"/>
              <a:ext cx="11596253" cy="6858000"/>
              <a:chOff x="277091" y="0"/>
              <a:chExt cx="11596253" cy="6858000"/>
            </a:xfrm>
          </p:grpSpPr>
          <p:pic>
            <p:nvPicPr>
              <p:cNvPr id="6" name="Рисунок 5">
                <a:extLst>
                  <a:ext uri="{FF2B5EF4-FFF2-40B4-BE49-F238E27FC236}">
                    <a16:creationId xmlns:a16="http://schemas.microsoft.com/office/drawing/2014/main" id="{3890F344-EB97-443E-A1FE-56ACDF9DE6CA}"/>
                  </a:ext>
                </a:extLst>
              </p:cNvPr>
              <p:cNvPicPr>
                <a:picLocks noChangeAspect="1"/>
              </p:cNvPicPr>
              <p:nvPr/>
            </p:nvPicPr>
            <p:blipFill>
              <a:blip r:embed="rId2"/>
              <a:stretch>
                <a:fillRect/>
              </a:stretch>
            </p:blipFill>
            <p:spPr>
              <a:xfrm>
                <a:off x="277091" y="0"/>
                <a:ext cx="11596253" cy="6509266"/>
              </a:xfrm>
              <a:prstGeom prst="rect">
                <a:avLst/>
              </a:prstGeom>
            </p:spPr>
          </p:pic>
          <p:sp>
            <p:nvSpPr>
              <p:cNvPr id="8" name="Прямокутник 7">
                <a:extLst>
                  <a:ext uri="{FF2B5EF4-FFF2-40B4-BE49-F238E27FC236}">
                    <a16:creationId xmlns:a16="http://schemas.microsoft.com/office/drawing/2014/main" id="{39096914-82C9-4A52-97A0-D8D4026CC836}"/>
                  </a:ext>
                </a:extLst>
              </p:cNvPr>
              <p:cNvSpPr/>
              <p:nvPr/>
            </p:nvSpPr>
            <p:spPr>
              <a:xfrm>
                <a:off x="6400243" y="6550223"/>
                <a:ext cx="5473101" cy="307777"/>
              </a:xfrm>
              <a:prstGeom prst="rect">
                <a:avLst/>
              </a:prstGeom>
            </p:spPr>
            <p:txBody>
              <a:bodyPr wrap="none">
                <a:spAutoFit/>
              </a:bodyPr>
              <a:lstStyle/>
              <a:p>
                <a:r>
                  <a:rPr lang="uk-UA" sz="1400" dirty="0"/>
                  <a:t>Джерело: https://esputnik.com/uk/blog/swot-analiz-iz-prikladami</a:t>
                </a:r>
              </a:p>
            </p:txBody>
          </p:sp>
        </p:grpSp>
        <p:sp>
          <p:nvSpPr>
            <p:cNvPr id="7" name="Прямокутник 6">
              <a:extLst>
                <a:ext uri="{FF2B5EF4-FFF2-40B4-BE49-F238E27FC236}">
                  <a16:creationId xmlns:a16="http://schemas.microsoft.com/office/drawing/2014/main" id="{A5A02DD8-6EDB-4D43-B22C-B108336795B5}"/>
                </a:ext>
              </a:extLst>
            </p:cNvPr>
            <p:cNvSpPr/>
            <p:nvPr/>
          </p:nvSpPr>
          <p:spPr>
            <a:xfrm>
              <a:off x="637309" y="362589"/>
              <a:ext cx="1911926" cy="646331"/>
            </a:xfrm>
            <a:prstGeom prst="rect">
              <a:avLst/>
            </a:prstGeom>
          </p:spPr>
          <p:txBody>
            <a:bodyPr wrap="square">
              <a:spAutoFit/>
            </a:bodyPr>
            <a:lstStyle/>
            <a:p>
              <a:pPr algn="ctr"/>
              <a:r>
                <a:rPr lang="uk-UA" b="1" dirty="0">
                  <a:solidFill>
                    <a:srgbClr val="B24483"/>
                  </a:solidFill>
                </a:rPr>
                <a:t>Приклад</a:t>
              </a:r>
              <a:r>
                <a:rPr lang="en-US" b="1" dirty="0">
                  <a:solidFill>
                    <a:srgbClr val="B24483"/>
                  </a:solidFill>
                </a:rPr>
                <a:t> SWOT</a:t>
              </a:r>
              <a:r>
                <a:rPr lang="uk-UA" b="1" dirty="0">
                  <a:solidFill>
                    <a:srgbClr val="B24483"/>
                  </a:solidFill>
                </a:rPr>
                <a:t>-аналізу</a:t>
              </a:r>
              <a:endParaRPr lang="uk-UA" dirty="0"/>
            </a:p>
          </p:txBody>
        </p:sp>
      </p:grpSp>
    </p:spTree>
    <p:extLst>
      <p:ext uri="{BB962C8B-B14F-4D97-AF65-F5344CB8AC3E}">
        <p14:creationId xmlns:p14="http://schemas.microsoft.com/office/powerpoint/2010/main" val="94172473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Групувати 15">
            <a:extLst>
              <a:ext uri="{FF2B5EF4-FFF2-40B4-BE49-F238E27FC236}">
                <a16:creationId xmlns:a16="http://schemas.microsoft.com/office/drawing/2014/main" id="{51344D4B-8EE4-43DC-A593-26FCC1B9262C}"/>
              </a:ext>
            </a:extLst>
          </p:cNvPr>
          <p:cNvGrpSpPr/>
          <p:nvPr/>
        </p:nvGrpSpPr>
        <p:grpSpPr>
          <a:xfrm>
            <a:off x="1190848" y="619303"/>
            <a:ext cx="10122195" cy="4136358"/>
            <a:chOff x="1190848" y="619303"/>
            <a:chExt cx="10122195" cy="4136358"/>
          </a:xfrm>
        </p:grpSpPr>
        <p:sp>
          <p:nvSpPr>
            <p:cNvPr id="2" name="Прямокутник 1">
              <a:extLst>
                <a:ext uri="{FF2B5EF4-FFF2-40B4-BE49-F238E27FC236}">
                  <a16:creationId xmlns:a16="http://schemas.microsoft.com/office/drawing/2014/main" id="{66AC123E-F053-4751-9358-EC93C7C4D0D8}"/>
                </a:ext>
              </a:extLst>
            </p:cNvPr>
            <p:cNvSpPr/>
            <p:nvPr/>
          </p:nvSpPr>
          <p:spPr>
            <a:xfrm>
              <a:off x="2862345" y="619303"/>
              <a:ext cx="6630341" cy="646331"/>
            </a:xfrm>
            <a:prstGeom prst="rect">
              <a:avLst/>
            </a:prstGeom>
          </p:spPr>
          <p:txBody>
            <a:bodyPr wrap="none">
              <a:spAutoFit/>
            </a:bodyPr>
            <a:lstStyle/>
            <a:p>
              <a:r>
                <a:rPr lang="uk-UA" sz="3600" b="1" dirty="0">
                  <a:solidFill>
                    <a:srgbClr val="FF00FF"/>
                  </a:solidFill>
                  <a:latin typeface="Arial Narrow" panose="020B0606020202030204" pitchFamily="34" charset="0"/>
                </a:rPr>
                <a:t>Нуль-базис бюджетування (</a:t>
              </a:r>
              <a:r>
                <a:rPr lang="de-DE" sz="3600" b="1" dirty="0">
                  <a:solidFill>
                    <a:srgbClr val="FF00FF"/>
                  </a:solidFill>
                  <a:latin typeface="Arial Narrow" panose="020B0606020202030204" pitchFamily="34" charset="0"/>
                </a:rPr>
                <a:t>ZBB</a:t>
              </a:r>
              <a:r>
                <a:rPr lang="uk-UA" sz="3600" b="1" dirty="0">
                  <a:solidFill>
                    <a:srgbClr val="FF00FF"/>
                  </a:solidFill>
                  <a:latin typeface="Arial Narrow" panose="020B0606020202030204" pitchFamily="34" charset="0"/>
                </a:rPr>
                <a:t>)</a:t>
              </a:r>
              <a:endParaRPr lang="uk-UA" sz="3600" dirty="0">
                <a:solidFill>
                  <a:srgbClr val="FF00FF"/>
                </a:solidFill>
              </a:endParaRPr>
            </a:p>
          </p:txBody>
        </p:sp>
        <p:sp>
          <p:nvSpPr>
            <p:cNvPr id="14" name="Прямокутник 13">
              <a:extLst>
                <a:ext uri="{FF2B5EF4-FFF2-40B4-BE49-F238E27FC236}">
                  <a16:creationId xmlns:a16="http://schemas.microsoft.com/office/drawing/2014/main" id="{4439B9E9-F556-4117-AC24-3C6CB0799307}"/>
                </a:ext>
              </a:extLst>
            </p:cNvPr>
            <p:cNvSpPr/>
            <p:nvPr/>
          </p:nvSpPr>
          <p:spPr>
            <a:xfrm>
              <a:off x="1190848" y="1967876"/>
              <a:ext cx="10122195" cy="1384995"/>
            </a:xfrm>
            <a:prstGeom prst="rect">
              <a:avLst/>
            </a:prstGeom>
          </p:spPr>
          <p:txBody>
            <a:bodyPr wrap="square">
              <a:spAutoFit/>
            </a:bodyPr>
            <a:lstStyle/>
            <a:p>
              <a:r>
                <a:rPr lang="uk-UA" sz="2800" b="1" i="1" spc="-5" dirty="0">
                  <a:solidFill>
                    <a:srgbClr val="FF00FF"/>
                  </a:solidFill>
                  <a:latin typeface="Arial Narrow" panose="020B0606020202030204" pitchFamily="34" charset="0"/>
                  <a:ea typeface="Times New Roman" panose="02020603050405020304" pitchFamily="18" charset="0"/>
                </a:rPr>
                <a:t>Бюджет</a:t>
              </a:r>
              <a:r>
                <a:rPr lang="uk-UA" sz="2800" b="1" spc="-5" dirty="0">
                  <a:latin typeface="Arial Narrow" panose="020B0606020202030204" pitchFamily="34" charset="0"/>
                  <a:ea typeface="Times New Roman" panose="02020603050405020304" pitchFamily="18" charset="0"/>
                </a:rPr>
                <a:t> − плановий документ, що відображає у вартісних (натуральних) показни­</a:t>
              </a:r>
              <a:r>
                <a:rPr lang="uk-UA" sz="2800" b="1" dirty="0">
                  <a:latin typeface="Arial Narrow" panose="020B0606020202030204" pitchFamily="34" charset="0"/>
                  <a:ea typeface="Times New Roman" panose="02020603050405020304" pitchFamily="18" charset="0"/>
                </a:rPr>
                <a:t>ках майбутні господарські операції підприємств та результати, пов'язані з їх </a:t>
              </a:r>
              <a:r>
                <a:rPr lang="uk-UA" sz="2800" b="1" spc="-5" dirty="0">
                  <a:latin typeface="Arial Narrow" panose="020B0606020202030204" pitchFamily="34" charset="0"/>
                  <a:ea typeface="Times New Roman" panose="02020603050405020304" pitchFamily="18" charset="0"/>
                </a:rPr>
                <a:t>виконанням. </a:t>
              </a:r>
              <a:endParaRPr lang="uk-UA" sz="2800" b="1" dirty="0">
                <a:latin typeface="Arial Narrow" panose="020B0606020202030204" pitchFamily="34" charset="0"/>
              </a:endParaRPr>
            </a:p>
          </p:txBody>
        </p:sp>
        <p:sp>
          <p:nvSpPr>
            <p:cNvPr id="15" name="Прямокутник 14">
              <a:extLst>
                <a:ext uri="{FF2B5EF4-FFF2-40B4-BE49-F238E27FC236}">
                  <a16:creationId xmlns:a16="http://schemas.microsoft.com/office/drawing/2014/main" id="{4F69FC7C-A704-4BC4-BE5F-B0803AE0ECFF}"/>
                </a:ext>
              </a:extLst>
            </p:cNvPr>
            <p:cNvSpPr/>
            <p:nvPr/>
          </p:nvSpPr>
          <p:spPr>
            <a:xfrm>
              <a:off x="1190848" y="3904915"/>
              <a:ext cx="9983972" cy="850746"/>
            </a:xfrm>
            <a:prstGeom prst="rect">
              <a:avLst/>
            </a:prstGeom>
          </p:spPr>
          <p:txBody>
            <a:bodyPr wrap="square">
              <a:spAutoFit/>
            </a:bodyPr>
            <a:lstStyle/>
            <a:p>
              <a:pPr>
                <a:lnSpc>
                  <a:spcPct val="88000"/>
                </a:lnSpc>
              </a:pPr>
              <a:r>
                <a:rPr lang="uk-UA" sz="2800" b="1" dirty="0">
                  <a:solidFill>
                    <a:srgbClr val="FF00FF"/>
                  </a:solidFill>
                  <a:latin typeface="Arial Narrow" panose="020B0606020202030204" pitchFamily="34" charset="0"/>
                  <a:ea typeface="Times New Roman" panose="02020603050405020304" pitchFamily="18" charset="0"/>
                </a:rPr>
                <a:t>Бюджетування</a:t>
              </a:r>
              <a:r>
                <a:rPr lang="uk-UA" sz="2800" b="1" spc="110" dirty="0">
                  <a:latin typeface="Arial Narrow" panose="020B0606020202030204" pitchFamily="34" charset="0"/>
                  <a:ea typeface="Times New Roman" panose="02020603050405020304" pitchFamily="18" charset="0"/>
                </a:rPr>
                <a:t> </a:t>
              </a:r>
              <a:r>
                <a:rPr lang="uk-UA" sz="2800" b="1" dirty="0">
                  <a:latin typeface="Arial Narrow" panose="020B0606020202030204" pitchFamily="34" charset="0"/>
                  <a:ea typeface="Times New Roman" panose="02020603050405020304" pitchFamily="18" charset="0"/>
                </a:rPr>
                <a:t>–</a:t>
              </a:r>
              <a:r>
                <a:rPr lang="uk-UA" sz="2800" b="1" spc="115" dirty="0">
                  <a:latin typeface="Arial Narrow" panose="020B0606020202030204" pitchFamily="34" charset="0"/>
                  <a:ea typeface="Times New Roman" panose="02020603050405020304" pitchFamily="18" charset="0"/>
                </a:rPr>
                <a:t> </a:t>
              </a:r>
              <a:r>
                <a:rPr lang="uk-UA" sz="2800" b="1" dirty="0">
                  <a:latin typeface="Arial Narrow" panose="020B0606020202030204" pitchFamily="34" charset="0"/>
                  <a:ea typeface="Times New Roman" panose="02020603050405020304" pitchFamily="18" charset="0"/>
                </a:rPr>
                <a:t>процес</a:t>
              </a:r>
              <a:r>
                <a:rPr lang="uk-UA" sz="2800" b="1" spc="115" dirty="0">
                  <a:latin typeface="Arial Narrow" panose="020B0606020202030204" pitchFamily="34" charset="0"/>
                  <a:ea typeface="Times New Roman" panose="02020603050405020304" pitchFamily="18" charset="0"/>
                </a:rPr>
                <a:t> </a:t>
              </a:r>
              <a:r>
                <a:rPr lang="uk-UA" sz="2800" b="1" dirty="0">
                  <a:latin typeface="Arial Narrow" panose="020B0606020202030204" pitchFamily="34" charset="0"/>
                  <a:ea typeface="Times New Roman" panose="02020603050405020304" pitchFamily="18" charset="0"/>
                </a:rPr>
                <a:t>складання</a:t>
              </a:r>
              <a:r>
                <a:rPr lang="uk-UA" sz="2800" b="1" spc="120" dirty="0">
                  <a:latin typeface="Arial Narrow" panose="020B0606020202030204" pitchFamily="34" charset="0"/>
                  <a:ea typeface="Times New Roman" panose="02020603050405020304" pitchFamily="18" charset="0"/>
                </a:rPr>
                <a:t> </a:t>
              </a:r>
              <a:r>
                <a:rPr lang="uk-UA" sz="2800" b="1" dirty="0">
                  <a:latin typeface="Arial Narrow" panose="020B0606020202030204" pitchFamily="34" charset="0"/>
                  <a:ea typeface="Times New Roman" panose="02020603050405020304" pitchFamily="18" charset="0"/>
                </a:rPr>
                <a:t>бюджетів</a:t>
              </a:r>
              <a:r>
                <a:rPr lang="uk-UA" sz="2800" b="1" spc="110" dirty="0">
                  <a:latin typeface="Arial Narrow" panose="020B0606020202030204" pitchFamily="34" charset="0"/>
                  <a:ea typeface="Times New Roman" panose="02020603050405020304" pitchFamily="18" charset="0"/>
                </a:rPr>
                <a:t> </a:t>
              </a:r>
              <a:r>
                <a:rPr lang="uk-UA" sz="2800" b="1" dirty="0">
                  <a:latin typeface="Arial Narrow" panose="020B0606020202030204" pitchFamily="34" charset="0"/>
                  <a:ea typeface="Times New Roman" panose="02020603050405020304" pitchFamily="18" charset="0"/>
                </a:rPr>
                <a:t>та</a:t>
              </a:r>
              <a:r>
                <a:rPr lang="uk-UA" sz="2800" b="1" spc="125" dirty="0">
                  <a:latin typeface="Arial Narrow" panose="020B0606020202030204" pitchFamily="34" charset="0"/>
                  <a:ea typeface="Times New Roman" panose="02020603050405020304" pitchFamily="18" charset="0"/>
                </a:rPr>
                <a:t> </a:t>
              </a:r>
              <a:r>
                <a:rPr lang="uk-UA" sz="2800" b="1" dirty="0">
                  <a:latin typeface="Arial Narrow" panose="020B0606020202030204" pitchFamily="34" charset="0"/>
                  <a:ea typeface="Times New Roman" panose="02020603050405020304" pitchFamily="18" charset="0"/>
                </a:rPr>
                <a:t>контролю</a:t>
              </a:r>
              <a:r>
                <a:rPr lang="uk-UA" sz="2800" b="1" spc="125" dirty="0">
                  <a:latin typeface="Arial Narrow" panose="020B0606020202030204" pitchFamily="34" charset="0"/>
                  <a:ea typeface="Times New Roman" panose="02020603050405020304" pitchFamily="18" charset="0"/>
                </a:rPr>
                <a:t> </a:t>
              </a:r>
              <a:r>
                <a:rPr lang="uk-UA" sz="2800" b="1" dirty="0">
                  <a:latin typeface="Arial Narrow" panose="020B0606020202030204" pitchFamily="34" charset="0"/>
                  <a:ea typeface="Times New Roman" panose="02020603050405020304" pitchFamily="18" charset="0"/>
                </a:rPr>
                <a:t>за</a:t>
              </a:r>
              <a:r>
                <a:rPr lang="uk-UA" sz="2800" b="1" spc="115" dirty="0">
                  <a:latin typeface="Arial Narrow" panose="020B0606020202030204" pitchFamily="34" charset="0"/>
                  <a:ea typeface="Times New Roman" panose="02020603050405020304" pitchFamily="18" charset="0"/>
                </a:rPr>
                <a:t> </a:t>
              </a:r>
              <a:r>
                <a:rPr lang="uk-UA" sz="2800" b="1" dirty="0">
                  <a:latin typeface="Arial Narrow" panose="020B0606020202030204" pitchFamily="34" charset="0"/>
                  <a:ea typeface="Times New Roman" panose="02020603050405020304" pitchFamily="18" charset="0"/>
                </a:rPr>
                <a:t>їх</a:t>
              </a:r>
              <a:r>
                <a:rPr lang="uk-UA" sz="2800" b="1" spc="-235" dirty="0">
                  <a:latin typeface="Arial Narrow" panose="020B0606020202030204" pitchFamily="34" charset="0"/>
                  <a:ea typeface="Times New Roman" panose="02020603050405020304" pitchFamily="18" charset="0"/>
                </a:rPr>
                <a:t> </a:t>
              </a:r>
              <a:r>
                <a:rPr lang="uk-UA" sz="2800" b="1" dirty="0">
                  <a:latin typeface="Arial Narrow" panose="020B0606020202030204" pitchFamily="34" charset="0"/>
                  <a:ea typeface="Times New Roman" panose="02020603050405020304" pitchFamily="18" charset="0"/>
                </a:rPr>
                <a:t>виконанням.</a:t>
              </a:r>
              <a:endParaRPr lang="uk-UA" sz="2800" b="1" dirty="0">
                <a:latin typeface="Arial Narrow" panose="020B0606020202030204" pitchFamily="34" charset="0"/>
              </a:endParaRPr>
            </a:p>
          </p:txBody>
        </p:sp>
      </p:grpSp>
      <p:sp>
        <p:nvSpPr>
          <p:cNvPr id="6" name="TextBox 5">
            <a:extLst>
              <a:ext uri="{FF2B5EF4-FFF2-40B4-BE49-F238E27FC236}">
                <a16:creationId xmlns:a16="http://schemas.microsoft.com/office/drawing/2014/main" id="{8DFEE4B0-FF8D-438B-986B-0E10E293A702}"/>
              </a:ext>
            </a:extLst>
          </p:cNvPr>
          <p:cNvSpPr txBox="1"/>
          <p:nvPr/>
        </p:nvSpPr>
        <p:spPr>
          <a:xfrm>
            <a:off x="11381362" y="249971"/>
            <a:ext cx="599554" cy="369332"/>
          </a:xfrm>
          <a:prstGeom prst="rect">
            <a:avLst/>
          </a:prstGeom>
          <a:noFill/>
        </p:spPr>
        <p:txBody>
          <a:bodyPr wrap="square" rtlCol="0">
            <a:spAutoFit/>
          </a:bodyPr>
          <a:lstStyle/>
          <a:p>
            <a:r>
              <a:rPr lang="uk-UA" dirty="0"/>
              <a:t>155</a:t>
            </a:r>
          </a:p>
        </p:txBody>
      </p:sp>
    </p:spTree>
    <p:extLst>
      <p:ext uri="{BB962C8B-B14F-4D97-AF65-F5344CB8AC3E}">
        <p14:creationId xmlns:p14="http://schemas.microsoft.com/office/powerpoint/2010/main" val="314249325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Групувати 19">
            <a:extLst>
              <a:ext uri="{FF2B5EF4-FFF2-40B4-BE49-F238E27FC236}">
                <a16:creationId xmlns:a16="http://schemas.microsoft.com/office/drawing/2014/main" id="{D9EC2751-B0D8-44CF-89DC-C6D3D7A245EE}"/>
              </a:ext>
            </a:extLst>
          </p:cNvPr>
          <p:cNvGrpSpPr/>
          <p:nvPr/>
        </p:nvGrpSpPr>
        <p:grpSpPr>
          <a:xfrm>
            <a:off x="116593" y="0"/>
            <a:ext cx="11115852" cy="5546525"/>
            <a:chOff x="116593" y="0"/>
            <a:chExt cx="11115852" cy="5546525"/>
          </a:xfrm>
        </p:grpSpPr>
        <p:grpSp>
          <p:nvGrpSpPr>
            <p:cNvPr id="8" name="Групувати 7">
              <a:extLst>
                <a:ext uri="{FF2B5EF4-FFF2-40B4-BE49-F238E27FC236}">
                  <a16:creationId xmlns:a16="http://schemas.microsoft.com/office/drawing/2014/main" id="{0AFF43FF-D8ED-4F36-A83C-5E224180F035}"/>
                </a:ext>
              </a:extLst>
            </p:cNvPr>
            <p:cNvGrpSpPr/>
            <p:nvPr/>
          </p:nvGrpSpPr>
          <p:grpSpPr>
            <a:xfrm>
              <a:off x="3684275" y="1566750"/>
              <a:ext cx="7548170" cy="3979775"/>
              <a:chOff x="1805121" y="1227453"/>
              <a:chExt cx="8958265" cy="3979775"/>
            </a:xfrm>
          </p:grpSpPr>
          <p:sp>
            <p:nvSpPr>
              <p:cNvPr id="5" name="Прямокутник 4">
                <a:extLst>
                  <a:ext uri="{FF2B5EF4-FFF2-40B4-BE49-F238E27FC236}">
                    <a16:creationId xmlns:a16="http://schemas.microsoft.com/office/drawing/2014/main" id="{BD30A096-7D8A-4F1A-A62E-FFE566F614C8}"/>
                  </a:ext>
                </a:extLst>
              </p:cNvPr>
              <p:cNvSpPr/>
              <p:nvPr/>
            </p:nvSpPr>
            <p:spPr>
              <a:xfrm>
                <a:off x="2961888" y="1227453"/>
                <a:ext cx="6046385" cy="954107"/>
              </a:xfrm>
              <a:prstGeom prst="rect">
                <a:avLst/>
              </a:prstGeom>
            </p:spPr>
            <p:txBody>
              <a:bodyPr wrap="square">
                <a:spAutoFit/>
              </a:bodyPr>
              <a:lstStyle/>
              <a:p>
                <a:pPr algn="ctr"/>
                <a:r>
                  <a:rPr lang="uk-UA" sz="2800" b="1" dirty="0">
                    <a:latin typeface="Arial Narrow" panose="020B0606020202030204" pitchFamily="34" charset="0"/>
                  </a:rPr>
                  <a:t>Класифікація бюджетів за призначенням:</a:t>
                </a:r>
              </a:p>
            </p:txBody>
          </p:sp>
          <p:grpSp>
            <p:nvGrpSpPr>
              <p:cNvPr id="3" name="Групувати 2">
                <a:extLst>
                  <a:ext uri="{FF2B5EF4-FFF2-40B4-BE49-F238E27FC236}">
                    <a16:creationId xmlns:a16="http://schemas.microsoft.com/office/drawing/2014/main" id="{89EF6F05-1305-4CDC-8F05-F1E876EFF5ED}"/>
                  </a:ext>
                </a:extLst>
              </p:cNvPr>
              <p:cNvGrpSpPr/>
              <p:nvPr/>
            </p:nvGrpSpPr>
            <p:grpSpPr>
              <a:xfrm>
                <a:off x="1805121" y="2194822"/>
                <a:ext cx="8958265" cy="3012406"/>
                <a:chOff x="1805121" y="2194822"/>
                <a:chExt cx="8958265" cy="3012406"/>
              </a:xfrm>
            </p:grpSpPr>
            <p:sp>
              <p:nvSpPr>
                <p:cNvPr id="6" name="Прямокутник 5">
                  <a:extLst>
                    <a:ext uri="{FF2B5EF4-FFF2-40B4-BE49-F238E27FC236}">
                      <a16:creationId xmlns:a16="http://schemas.microsoft.com/office/drawing/2014/main" id="{93735061-FDF4-4A4F-9C68-FD9467238F17}"/>
                    </a:ext>
                  </a:extLst>
                </p:cNvPr>
                <p:cNvSpPr/>
                <p:nvPr/>
              </p:nvSpPr>
              <p:spPr>
                <a:xfrm>
                  <a:off x="1805121" y="3129736"/>
                  <a:ext cx="5359119" cy="2077492"/>
                </a:xfrm>
                <a:prstGeom prst="rect">
                  <a:avLst/>
                </a:prstGeom>
              </p:spPr>
              <p:txBody>
                <a:bodyPr wrap="square">
                  <a:spAutoFit/>
                </a:bodyPr>
                <a:lstStyle/>
                <a:p>
                  <a:pPr>
                    <a:spcAft>
                      <a:spcPts val="600"/>
                    </a:spcAft>
                  </a:pPr>
                  <a:r>
                    <a:rPr lang="uk-UA" sz="2400" b="1" dirty="0">
                      <a:latin typeface="Arial Narrow" panose="020B0606020202030204" pitchFamily="34" charset="0"/>
                    </a:rPr>
                    <a:t>Операційний:</a:t>
                  </a:r>
                </a:p>
                <a:p>
                  <a:r>
                    <a:rPr lang="ru-RU" sz="2000" b="1" dirty="0">
                      <a:latin typeface="Arial Narrow" panose="020B0606020202030204" pitchFamily="34" charset="0"/>
                    </a:rPr>
                    <a:t>Бюджет </a:t>
                  </a:r>
                  <a:r>
                    <a:rPr lang="uk-UA" sz="2000" b="1" dirty="0">
                      <a:latin typeface="Arial Narrow" panose="020B0606020202030204" pitchFamily="34" charset="0"/>
                    </a:rPr>
                    <a:t>продажів</a:t>
                  </a:r>
                </a:p>
                <a:p>
                  <a:r>
                    <a:rPr lang="uk-UA" sz="2000" b="1" dirty="0">
                      <a:latin typeface="Arial Narrow" panose="020B0606020202030204" pitchFamily="34" charset="0"/>
                    </a:rPr>
                    <a:t>Бюджет виробництва</a:t>
                  </a:r>
                </a:p>
                <a:p>
                  <a:r>
                    <a:rPr lang="uk-UA" sz="2000" b="1" dirty="0">
                      <a:latin typeface="Arial Narrow" panose="020B0606020202030204" pitchFamily="34" charset="0"/>
                    </a:rPr>
                    <a:t>Бюджет доходів</a:t>
                  </a:r>
                </a:p>
                <a:p>
                  <a:r>
                    <a:rPr lang="uk-UA" sz="2000" b="1" dirty="0">
                      <a:latin typeface="Arial Narrow" panose="020B0606020202030204" pitchFamily="34" charset="0"/>
                    </a:rPr>
                    <a:t>Бюджет витрат</a:t>
                  </a:r>
                </a:p>
                <a:p>
                  <a:r>
                    <a:rPr lang="uk-UA" sz="2000" b="1" dirty="0">
                      <a:latin typeface="Arial Narrow" panose="020B0606020202030204" pitchFamily="34" charset="0"/>
                    </a:rPr>
                    <a:t>Бюджет фінансових результатів</a:t>
                  </a:r>
                </a:p>
              </p:txBody>
            </p:sp>
            <p:sp>
              <p:nvSpPr>
                <p:cNvPr id="7" name="Прямокутник 6">
                  <a:extLst>
                    <a:ext uri="{FF2B5EF4-FFF2-40B4-BE49-F238E27FC236}">
                      <a16:creationId xmlns:a16="http://schemas.microsoft.com/office/drawing/2014/main" id="{D598C443-A85A-41E4-AB89-86E007D70B2A}"/>
                    </a:ext>
                  </a:extLst>
                </p:cNvPr>
                <p:cNvSpPr/>
                <p:nvPr/>
              </p:nvSpPr>
              <p:spPr>
                <a:xfrm>
                  <a:off x="6821282" y="3234312"/>
                  <a:ext cx="3942104" cy="1461939"/>
                </a:xfrm>
                <a:prstGeom prst="rect">
                  <a:avLst/>
                </a:prstGeom>
              </p:spPr>
              <p:txBody>
                <a:bodyPr wrap="none">
                  <a:spAutoFit/>
                </a:bodyPr>
                <a:lstStyle/>
                <a:p>
                  <a:pPr>
                    <a:spcAft>
                      <a:spcPts val="600"/>
                    </a:spcAft>
                  </a:pPr>
                  <a:r>
                    <a:rPr lang="uk-UA" sz="2400" b="1" dirty="0">
                      <a:latin typeface="Arial Narrow" panose="020B0606020202030204" pitchFamily="34" charset="0"/>
                    </a:rPr>
                    <a:t>Фінансовий:</a:t>
                  </a:r>
                </a:p>
                <a:p>
                  <a:r>
                    <a:rPr lang="uk-UA" sz="2000" b="1" dirty="0">
                      <a:latin typeface="Arial Narrow" panose="020B0606020202030204" pitchFamily="34" charset="0"/>
                    </a:rPr>
                    <a:t>Бюджет грошових коштів</a:t>
                  </a:r>
                </a:p>
                <a:p>
                  <a:r>
                    <a:rPr lang="uk-UA" sz="2000" b="1" dirty="0">
                      <a:latin typeface="Arial Narrow" panose="020B0606020202030204" pitchFamily="34" charset="0"/>
                    </a:rPr>
                    <a:t>Бюджет капітальних інвестицій</a:t>
                  </a:r>
                </a:p>
                <a:p>
                  <a:r>
                    <a:rPr lang="uk-UA" sz="2000" b="1" dirty="0">
                      <a:latin typeface="Arial Narrow" panose="020B0606020202030204" pitchFamily="34" charset="0"/>
                    </a:rPr>
                    <a:t>Прогнозний бухгалтерський баланс</a:t>
                  </a:r>
                </a:p>
              </p:txBody>
            </p:sp>
            <p:cxnSp>
              <p:nvCxnSpPr>
                <p:cNvPr id="9" name="Пряма зі стрілкою 8">
                  <a:extLst>
                    <a:ext uri="{FF2B5EF4-FFF2-40B4-BE49-F238E27FC236}">
                      <a16:creationId xmlns:a16="http://schemas.microsoft.com/office/drawing/2014/main" id="{E3E6EEDE-D880-43D9-A06F-8800FEBCC096}"/>
                    </a:ext>
                  </a:extLst>
                </p:cNvPr>
                <p:cNvCxnSpPr>
                  <a:cxnSpLocks/>
                </p:cNvCxnSpPr>
                <p:nvPr/>
              </p:nvCxnSpPr>
              <p:spPr>
                <a:xfrm>
                  <a:off x="6821282" y="2194822"/>
                  <a:ext cx="1168759" cy="85484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0" name="Пряма зі стрілкою 9">
                  <a:extLst>
                    <a:ext uri="{FF2B5EF4-FFF2-40B4-BE49-F238E27FC236}">
                      <a16:creationId xmlns:a16="http://schemas.microsoft.com/office/drawing/2014/main" id="{BDFCB5ED-B162-4076-B5FF-D83742265117}"/>
                    </a:ext>
                  </a:extLst>
                </p:cNvPr>
                <p:cNvCxnSpPr>
                  <a:cxnSpLocks/>
                </p:cNvCxnSpPr>
                <p:nvPr/>
              </p:nvCxnSpPr>
              <p:spPr>
                <a:xfrm flipH="1">
                  <a:off x="3917110" y="2226609"/>
                  <a:ext cx="1463617" cy="863092"/>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grpSp>
        <p:pic>
          <p:nvPicPr>
            <p:cNvPr id="12" name="Рисунок 11">
              <a:extLst>
                <a:ext uri="{FF2B5EF4-FFF2-40B4-BE49-F238E27FC236}">
                  <a16:creationId xmlns:a16="http://schemas.microsoft.com/office/drawing/2014/main" id="{25D80E8A-36CB-4839-AFDF-53702B915976}"/>
                </a:ext>
              </a:extLst>
            </p:cNvPr>
            <p:cNvPicPr>
              <a:picLocks noChangeAspect="1"/>
            </p:cNvPicPr>
            <p:nvPr/>
          </p:nvPicPr>
          <p:blipFill>
            <a:blip r:embed="rId2"/>
            <a:stretch>
              <a:fillRect/>
            </a:stretch>
          </p:blipFill>
          <p:spPr>
            <a:xfrm>
              <a:off x="116593" y="0"/>
              <a:ext cx="5094641" cy="3262833"/>
            </a:xfrm>
            <a:prstGeom prst="rect">
              <a:avLst/>
            </a:prstGeom>
            <a:effectLst>
              <a:softEdge rad="317500"/>
            </a:effectLst>
          </p:spPr>
        </p:pic>
      </p:grpSp>
      <p:sp>
        <p:nvSpPr>
          <p:cNvPr id="11" name="TextBox 10">
            <a:extLst>
              <a:ext uri="{FF2B5EF4-FFF2-40B4-BE49-F238E27FC236}">
                <a16:creationId xmlns:a16="http://schemas.microsoft.com/office/drawing/2014/main" id="{FCA09C72-2A50-48CF-9F7E-13166595B193}"/>
              </a:ext>
            </a:extLst>
          </p:cNvPr>
          <p:cNvSpPr txBox="1"/>
          <p:nvPr/>
        </p:nvSpPr>
        <p:spPr>
          <a:xfrm>
            <a:off x="11264630" y="335704"/>
            <a:ext cx="599554" cy="369332"/>
          </a:xfrm>
          <a:prstGeom prst="rect">
            <a:avLst/>
          </a:prstGeom>
          <a:noFill/>
        </p:spPr>
        <p:txBody>
          <a:bodyPr wrap="square" rtlCol="0">
            <a:spAutoFit/>
          </a:bodyPr>
          <a:lstStyle/>
          <a:p>
            <a:r>
              <a:rPr lang="uk-UA" dirty="0"/>
              <a:t>156</a:t>
            </a:r>
          </a:p>
        </p:txBody>
      </p:sp>
    </p:spTree>
    <p:extLst>
      <p:ext uri="{BB962C8B-B14F-4D97-AF65-F5344CB8AC3E}">
        <p14:creationId xmlns:p14="http://schemas.microsoft.com/office/powerpoint/2010/main" val="327297890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кутник 2">
            <a:extLst>
              <a:ext uri="{FF2B5EF4-FFF2-40B4-BE49-F238E27FC236}">
                <a16:creationId xmlns:a16="http://schemas.microsoft.com/office/drawing/2014/main" id="{9D1538C0-6109-47C3-9CE9-9B10F994E693}"/>
              </a:ext>
            </a:extLst>
          </p:cNvPr>
          <p:cNvSpPr/>
          <p:nvPr/>
        </p:nvSpPr>
        <p:spPr>
          <a:xfrm>
            <a:off x="733648" y="892882"/>
            <a:ext cx="10706986" cy="4632037"/>
          </a:xfrm>
          <a:prstGeom prst="rect">
            <a:avLst/>
          </a:prstGeom>
        </p:spPr>
        <p:txBody>
          <a:bodyPr wrap="square">
            <a:spAutoFit/>
          </a:bodyPr>
          <a:lstStyle/>
          <a:p>
            <a:pPr>
              <a:spcAft>
                <a:spcPts val="1200"/>
              </a:spcAft>
            </a:pPr>
            <a:r>
              <a:rPr lang="de-DE" sz="2500" b="1" dirty="0">
                <a:solidFill>
                  <a:srgbClr val="FF00FF"/>
                </a:solidFill>
                <a:latin typeface="Arial Narrow" panose="020B0606020202030204" pitchFamily="34" charset="0"/>
              </a:rPr>
              <a:t>ZBB </a:t>
            </a:r>
            <a:r>
              <a:rPr lang="uk-UA" sz="2500" b="1" dirty="0">
                <a:latin typeface="Arial Narrow" panose="020B0606020202030204" pitchFamily="34" charset="0"/>
              </a:rPr>
              <a:t>передбачає розрахунок планових фінансових показників виходячи з так званої «точки-нуль»: обчислення планових фінансових показників на основі оцінки широкого масиву інформації не спираючись на бюджет і звіт поточного періоду.</a:t>
            </a:r>
          </a:p>
          <a:p>
            <a:pPr>
              <a:spcAft>
                <a:spcPts val="1200"/>
              </a:spcAft>
            </a:pPr>
            <a:r>
              <a:rPr lang="uk-UA" sz="2500" b="1" dirty="0">
                <a:latin typeface="Arial Narrow" panose="020B0606020202030204" pitchFamily="34" charset="0"/>
              </a:rPr>
              <a:t>Переваги </a:t>
            </a:r>
            <a:r>
              <a:rPr lang="de-DE" sz="2500" b="1" dirty="0">
                <a:solidFill>
                  <a:srgbClr val="FF00FF"/>
                </a:solidFill>
                <a:latin typeface="Arial Narrow" panose="020B0606020202030204" pitchFamily="34" charset="0"/>
              </a:rPr>
              <a:t>ZBB</a:t>
            </a:r>
            <a:r>
              <a:rPr lang="uk-UA" sz="2500" b="1" dirty="0">
                <a:latin typeface="Arial Narrow" panose="020B0606020202030204" pitchFamily="34" charset="0"/>
              </a:rPr>
              <a:t>:</a:t>
            </a:r>
            <a:r>
              <a:rPr lang="uk-UA" sz="2500" b="1" dirty="0">
                <a:solidFill>
                  <a:srgbClr val="FF00FF"/>
                </a:solidFill>
                <a:latin typeface="Arial Narrow" panose="020B0606020202030204" pitchFamily="34" charset="0"/>
              </a:rPr>
              <a:t> </a:t>
            </a:r>
            <a:r>
              <a:rPr lang="uk-UA" sz="2500" b="1" dirty="0">
                <a:latin typeface="Arial Narrow" panose="020B0606020202030204" pitchFamily="34" charset="0"/>
              </a:rPr>
              <a:t>можливість уникнення помилок, допущених при складанні попереднього бюджету); недоліки: складність та велика трудомісткість.</a:t>
            </a:r>
          </a:p>
          <a:p>
            <a:r>
              <a:rPr lang="uk-UA" sz="2500" b="1" dirty="0">
                <a:latin typeface="Arial Narrow" panose="020B0606020202030204" pitchFamily="34" charset="0"/>
              </a:rPr>
              <a:t>Умови (сфера) застосування </a:t>
            </a:r>
            <a:r>
              <a:rPr lang="de-DE" sz="2500" b="1" dirty="0">
                <a:solidFill>
                  <a:srgbClr val="FF00FF"/>
                </a:solidFill>
                <a:latin typeface="Arial Narrow" panose="020B0606020202030204" pitchFamily="34" charset="0"/>
              </a:rPr>
              <a:t>ZBB</a:t>
            </a:r>
            <a:r>
              <a:rPr lang="uk-UA" sz="2500" b="1" dirty="0">
                <a:latin typeface="Arial Narrow" panose="020B0606020202030204" pitchFamily="34" charset="0"/>
              </a:rPr>
              <a:t>: створення нового підприємства, суттєві змін в операційній діяльності, запровадження крупних інвестиційних проектів з розширення діяльності, реструктуризація підприємства, що призводить до зміни параметрів функціонування підприємства, коли дані попереднього бюджету не можуть бути базою для планування показників</a:t>
            </a:r>
            <a:r>
              <a:rPr lang="uk-UA" sz="2400" b="1" dirty="0">
                <a:latin typeface="Arial Narrow" panose="020B0606020202030204" pitchFamily="34" charset="0"/>
              </a:rPr>
              <a:t>.</a:t>
            </a:r>
          </a:p>
        </p:txBody>
      </p:sp>
      <p:sp>
        <p:nvSpPr>
          <p:cNvPr id="4" name="TextBox 3">
            <a:extLst>
              <a:ext uri="{FF2B5EF4-FFF2-40B4-BE49-F238E27FC236}">
                <a16:creationId xmlns:a16="http://schemas.microsoft.com/office/drawing/2014/main" id="{CC033314-1C7A-41C0-ABC0-641505932D1A}"/>
              </a:ext>
            </a:extLst>
          </p:cNvPr>
          <p:cNvSpPr txBox="1"/>
          <p:nvPr/>
        </p:nvSpPr>
        <p:spPr>
          <a:xfrm>
            <a:off x="11264630" y="335704"/>
            <a:ext cx="599554" cy="369332"/>
          </a:xfrm>
          <a:prstGeom prst="rect">
            <a:avLst/>
          </a:prstGeom>
          <a:noFill/>
        </p:spPr>
        <p:txBody>
          <a:bodyPr wrap="square" rtlCol="0">
            <a:spAutoFit/>
          </a:bodyPr>
          <a:lstStyle/>
          <a:p>
            <a:r>
              <a:rPr lang="uk-UA" dirty="0"/>
              <a:t>157</a:t>
            </a:r>
          </a:p>
        </p:txBody>
      </p:sp>
    </p:spTree>
    <p:extLst>
      <p:ext uri="{BB962C8B-B14F-4D97-AF65-F5344CB8AC3E}">
        <p14:creationId xmlns:p14="http://schemas.microsoft.com/office/powerpoint/2010/main" val="93065840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Об'єкт 2">
            <a:extLst>
              <a:ext uri="{FF2B5EF4-FFF2-40B4-BE49-F238E27FC236}">
                <a16:creationId xmlns:a16="http://schemas.microsoft.com/office/drawing/2014/main" id="{82A76A0D-3CAC-45CC-B8BD-FDCCBC04E2A7}"/>
              </a:ext>
            </a:extLst>
          </p:cNvPr>
          <p:cNvGraphicFramePr>
            <a:graphicFrameLocks noChangeAspect="1"/>
          </p:cNvGraphicFramePr>
          <p:nvPr>
            <p:extLst>
              <p:ext uri="{D42A27DB-BD31-4B8C-83A1-F6EECF244321}">
                <p14:modId xmlns:p14="http://schemas.microsoft.com/office/powerpoint/2010/main" val="704547912"/>
              </p:ext>
            </p:extLst>
          </p:nvPr>
        </p:nvGraphicFramePr>
        <p:xfrm>
          <a:off x="4037013" y="3079750"/>
          <a:ext cx="663575" cy="439738"/>
        </p:xfrm>
        <a:graphic>
          <a:graphicData uri="http://schemas.openxmlformats.org/presentationml/2006/ole">
            <mc:AlternateContent xmlns:mc="http://schemas.openxmlformats.org/markup-compatibility/2006">
              <mc:Choice xmlns:v="urn:schemas-microsoft-com:vml" Requires="v">
                <p:oleObj spid="_x0000_s1116" name="Об’єкт оболонки Пакувальника" showAsIcon="1" r:id="rId3" imgW="664200" imgH="439560" progId="Package">
                  <p:embed/>
                </p:oleObj>
              </mc:Choice>
              <mc:Fallback>
                <p:oleObj name="Об’єкт оболонки Пакувальника" showAsIcon="1" r:id="rId3" imgW="664200" imgH="439560" progId="Package">
                  <p:embed/>
                  <p:pic>
                    <p:nvPicPr>
                      <p:cNvPr id="0" name=""/>
                      <p:cNvPicPr/>
                      <p:nvPr/>
                    </p:nvPicPr>
                    <p:blipFill>
                      <a:blip r:embed="rId4"/>
                      <a:stretch>
                        <a:fillRect/>
                      </a:stretch>
                    </p:blipFill>
                    <p:spPr>
                      <a:xfrm>
                        <a:off x="4037013" y="3079750"/>
                        <a:ext cx="663575" cy="439738"/>
                      </a:xfrm>
                      <a:prstGeom prst="rect">
                        <a:avLst/>
                      </a:prstGeom>
                    </p:spPr>
                  </p:pic>
                </p:oleObj>
              </mc:Fallback>
            </mc:AlternateContent>
          </a:graphicData>
        </a:graphic>
      </p:graphicFrame>
      <p:grpSp>
        <p:nvGrpSpPr>
          <p:cNvPr id="10" name="Групувати 9">
            <a:extLst>
              <a:ext uri="{FF2B5EF4-FFF2-40B4-BE49-F238E27FC236}">
                <a16:creationId xmlns:a16="http://schemas.microsoft.com/office/drawing/2014/main" id="{67D29E3D-7CFC-4EA1-A343-86A65CF62758}"/>
              </a:ext>
            </a:extLst>
          </p:cNvPr>
          <p:cNvGrpSpPr/>
          <p:nvPr/>
        </p:nvGrpSpPr>
        <p:grpSpPr>
          <a:xfrm>
            <a:off x="165395" y="0"/>
            <a:ext cx="11861208" cy="6858000"/>
            <a:chOff x="165395" y="0"/>
            <a:chExt cx="11861208" cy="6858000"/>
          </a:xfrm>
        </p:grpSpPr>
        <p:sp>
          <p:nvSpPr>
            <p:cNvPr id="7" name="Прямокутник 6">
              <a:extLst>
                <a:ext uri="{FF2B5EF4-FFF2-40B4-BE49-F238E27FC236}">
                  <a16:creationId xmlns:a16="http://schemas.microsoft.com/office/drawing/2014/main" id="{378D407A-B175-40B3-A0D5-E096D7A9EF18}"/>
                </a:ext>
              </a:extLst>
            </p:cNvPr>
            <p:cNvSpPr/>
            <p:nvPr/>
          </p:nvSpPr>
          <p:spPr>
            <a:xfrm>
              <a:off x="8895644" y="6190510"/>
              <a:ext cx="3130959" cy="667490"/>
            </a:xfrm>
            <a:prstGeom prst="rect">
              <a:avLst/>
            </a:prstGeom>
          </p:spPr>
          <p:txBody>
            <a:bodyPr wrap="square">
              <a:spAutoFit/>
            </a:bodyPr>
            <a:lstStyle/>
            <a:p>
              <a:pPr>
                <a:lnSpc>
                  <a:spcPct val="89000"/>
                </a:lnSpc>
              </a:pPr>
              <a:r>
                <a:rPr lang="ru-RU" sz="1400" dirty="0">
                  <a:latin typeface="Arial Narrow" panose="020B0606020202030204" pitchFamily="34" charset="0"/>
                </a:rPr>
                <a:t>Джерело: </a:t>
              </a:r>
              <a:r>
                <a:rPr lang="ru-RU" sz="1400" dirty="0">
                  <a:latin typeface="Arial Narrow" panose="020B0606020202030204" pitchFamily="34" charset="0"/>
                  <a:hlinkClick r:id="rId5">
                    <a:extLst>
                      <a:ext uri="{A12FA001-AC4F-418D-AE19-62706E023703}">
                        <ahyp:hlinkClr xmlns:ahyp="http://schemas.microsoft.com/office/drawing/2018/hyperlinkcolor" val="tx"/>
                      </a:ext>
                    </a:extLst>
                  </a:hlinkClick>
                </a:rPr>
                <a:t>https://finacademy.net/ua/materials/article/vidy-byudzhetov</a:t>
              </a:r>
              <a:r>
                <a:rPr lang="ru-RU" sz="1400" dirty="0">
                  <a:latin typeface="Arial Narrow" panose="020B0606020202030204" pitchFamily="34" charset="0"/>
                </a:rPr>
                <a:t> </a:t>
              </a:r>
              <a:endParaRPr lang="ru-RU" sz="1400" dirty="0">
                <a:effectLst/>
                <a:latin typeface="Arial Narrow" panose="020B0606020202030204" pitchFamily="34" charset="0"/>
              </a:endParaRPr>
            </a:p>
          </p:txBody>
        </p:sp>
        <p:pic>
          <p:nvPicPr>
            <p:cNvPr id="9" name="Рисунок 8">
              <a:extLst>
                <a:ext uri="{FF2B5EF4-FFF2-40B4-BE49-F238E27FC236}">
                  <a16:creationId xmlns:a16="http://schemas.microsoft.com/office/drawing/2014/main" id="{288FAA84-19A2-4BEF-9CAE-1EC6E7E7134A}"/>
                </a:ext>
              </a:extLst>
            </p:cNvPr>
            <p:cNvPicPr>
              <a:picLocks noChangeAspect="1"/>
            </p:cNvPicPr>
            <p:nvPr/>
          </p:nvPicPr>
          <p:blipFill>
            <a:blip r:embed="rId6"/>
            <a:stretch>
              <a:fillRect/>
            </a:stretch>
          </p:blipFill>
          <p:spPr>
            <a:xfrm>
              <a:off x="165395" y="0"/>
              <a:ext cx="8651227" cy="6858000"/>
            </a:xfrm>
            <a:prstGeom prst="rect">
              <a:avLst/>
            </a:prstGeom>
          </p:spPr>
        </p:pic>
      </p:grpSp>
      <p:sp>
        <p:nvSpPr>
          <p:cNvPr id="6" name="TextBox 5">
            <a:extLst>
              <a:ext uri="{FF2B5EF4-FFF2-40B4-BE49-F238E27FC236}">
                <a16:creationId xmlns:a16="http://schemas.microsoft.com/office/drawing/2014/main" id="{78D99EED-9600-4F41-8007-E76C8507CA2A}"/>
              </a:ext>
            </a:extLst>
          </p:cNvPr>
          <p:cNvSpPr txBox="1"/>
          <p:nvPr/>
        </p:nvSpPr>
        <p:spPr>
          <a:xfrm>
            <a:off x="11264630" y="335704"/>
            <a:ext cx="599554" cy="369332"/>
          </a:xfrm>
          <a:prstGeom prst="rect">
            <a:avLst/>
          </a:prstGeom>
          <a:noFill/>
        </p:spPr>
        <p:txBody>
          <a:bodyPr wrap="square" rtlCol="0">
            <a:spAutoFit/>
          </a:bodyPr>
          <a:lstStyle/>
          <a:p>
            <a:r>
              <a:rPr lang="uk-UA" dirty="0"/>
              <a:t>158</a:t>
            </a:r>
          </a:p>
        </p:txBody>
      </p:sp>
    </p:spTree>
    <p:extLst>
      <p:ext uri="{BB962C8B-B14F-4D97-AF65-F5344CB8AC3E}">
        <p14:creationId xmlns:p14="http://schemas.microsoft.com/office/powerpoint/2010/main" val="155462878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Групувати 18">
            <a:extLst>
              <a:ext uri="{FF2B5EF4-FFF2-40B4-BE49-F238E27FC236}">
                <a16:creationId xmlns:a16="http://schemas.microsoft.com/office/drawing/2014/main" id="{F04E5736-AE15-4909-8FD7-6CEEF4BCC039}"/>
              </a:ext>
            </a:extLst>
          </p:cNvPr>
          <p:cNvGrpSpPr/>
          <p:nvPr/>
        </p:nvGrpSpPr>
        <p:grpSpPr>
          <a:xfrm>
            <a:off x="551410" y="575276"/>
            <a:ext cx="11560508" cy="5523170"/>
            <a:chOff x="551410" y="575276"/>
            <a:chExt cx="11560508" cy="5523170"/>
          </a:xfrm>
        </p:grpSpPr>
        <p:grpSp>
          <p:nvGrpSpPr>
            <p:cNvPr id="9" name="Групувати 8">
              <a:extLst>
                <a:ext uri="{FF2B5EF4-FFF2-40B4-BE49-F238E27FC236}">
                  <a16:creationId xmlns:a16="http://schemas.microsoft.com/office/drawing/2014/main" id="{E6839E45-FCB8-4464-BA62-060E1E6C22EA}"/>
                </a:ext>
              </a:extLst>
            </p:cNvPr>
            <p:cNvGrpSpPr/>
            <p:nvPr/>
          </p:nvGrpSpPr>
          <p:grpSpPr>
            <a:xfrm>
              <a:off x="551410" y="575276"/>
              <a:ext cx="11089179" cy="5244159"/>
              <a:chOff x="551410" y="462388"/>
              <a:chExt cx="11089179" cy="5244159"/>
            </a:xfrm>
          </p:grpSpPr>
          <p:sp>
            <p:nvSpPr>
              <p:cNvPr id="5" name="Прямокутник 4">
                <a:extLst>
                  <a:ext uri="{FF2B5EF4-FFF2-40B4-BE49-F238E27FC236}">
                    <a16:creationId xmlns:a16="http://schemas.microsoft.com/office/drawing/2014/main" id="{87B0761A-9CBA-4FB5-BC50-964BBE8C4B22}"/>
                  </a:ext>
                </a:extLst>
              </p:cNvPr>
              <p:cNvSpPr/>
              <p:nvPr/>
            </p:nvSpPr>
            <p:spPr>
              <a:xfrm>
                <a:off x="2709333" y="3429000"/>
                <a:ext cx="5915377" cy="2277547"/>
              </a:xfrm>
              <a:prstGeom prst="rect">
                <a:avLst/>
              </a:prstGeom>
            </p:spPr>
            <p:txBody>
              <a:bodyPr wrap="square">
                <a:spAutoFit/>
              </a:bodyPr>
              <a:lstStyle/>
              <a:p>
                <a:pPr algn="ctr">
                  <a:spcAft>
                    <a:spcPts val="1200"/>
                  </a:spcAft>
                </a:pPr>
                <a:r>
                  <a:rPr lang="uk-UA" sz="2800" b="1" dirty="0">
                    <a:solidFill>
                      <a:srgbClr val="008000"/>
                    </a:solidFill>
                    <a:latin typeface="Arial Narrow" panose="020B0606020202030204" pitchFamily="34" charset="0"/>
                  </a:rPr>
                  <a:t>Види кризи</a:t>
                </a:r>
                <a:r>
                  <a:rPr lang="uk-UA" sz="2800" b="1" dirty="0">
                    <a:latin typeface="Arial Narrow" panose="020B0606020202030204" pitchFamily="34" charset="0"/>
                  </a:rPr>
                  <a:t>:</a:t>
                </a:r>
              </a:p>
              <a:p>
                <a:pPr>
                  <a:spcAft>
                    <a:spcPts val="1200"/>
                  </a:spcAft>
                </a:pPr>
                <a:r>
                  <a:rPr lang="uk-UA" sz="2800" b="1" dirty="0">
                    <a:latin typeface="Arial Narrow" panose="020B0606020202030204" pitchFamily="34" charset="0"/>
                  </a:rPr>
                  <a:t>криза в стратегічній сфері</a:t>
                </a:r>
              </a:p>
              <a:p>
                <a:pPr>
                  <a:spcAft>
                    <a:spcPts val="1200"/>
                  </a:spcAft>
                </a:pPr>
                <a:r>
                  <a:rPr lang="uk-UA" sz="2800" b="1" dirty="0">
                    <a:latin typeface="Arial Narrow" panose="020B0606020202030204" pitchFamily="34" charset="0"/>
                  </a:rPr>
                  <a:t>криза фінансових результатів</a:t>
                </a:r>
              </a:p>
              <a:p>
                <a:pPr>
                  <a:spcAft>
                    <a:spcPts val="1200"/>
                  </a:spcAft>
                </a:pPr>
                <a:r>
                  <a:rPr lang="uk-UA" sz="2800" b="1" dirty="0">
                    <a:latin typeface="Arial Narrow" panose="020B0606020202030204" pitchFamily="34" charset="0"/>
                  </a:rPr>
                  <a:t>криза ліквідності </a:t>
                </a:r>
              </a:p>
            </p:txBody>
          </p:sp>
          <p:grpSp>
            <p:nvGrpSpPr>
              <p:cNvPr id="8" name="Групувати 7">
                <a:extLst>
                  <a:ext uri="{FF2B5EF4-FFF2-40B4-BE49-F238E27FC236}">
                    <a16:creationId xmlns:a16="http://schemas.microsoft.com/office/drawing/2014/main" id="{91A908C7-C449-482E-9024-EC863B013C4F}"/>
                  </a:ext>
                </a:extLst>
              </p:cNvPr>
              <p:cNvGrpSpPr/>
              <p:nvPr/>
            </p:nvGrpSpPr>
            <p:grpSpPr>
              <a:xfrm>
                <a:off x="551410" y="462388"/>
                <a:ext cx="11089179" cy="4383282"/>
                <a:chOff x="551410" y="462388"/>
                <a:chExt cx="11089179" cy="4383282"/>
              </a:xfrm>
            </p:grpSpPr>
            <p:sp>
              <p:nvSpPr>
                <p:cNvPr id="3" name="Прямокутник 2">
                  <a:extLst>
                    <a:ext uri="{FF2B5EF4-FFF2-40B4-BE49-F238E27FC236}">
                      <a16:creationId xmlns:a16="http://schemas.microsoft.com/office/drawing/2014/main" id="{854D7813-FA0E-4DF1-BD65-5820E5F3157E}"/>
                    </a:ext>
                  </a:extLst>
                </p:cNvPr>
                <p:cNvSpPr/>
                <p:nvPr/>
              </p:nvSpPr>
              <p:spPr>
                <a:xfrm>
                  <a:off x="551410" y="462388"/>
                  <a:ext cx="11089179" cy="1284069"/>
                </a:xfrm>
                <a:prstGeom prst="rect">
                  <a:avLst/>
                </a:prstGeom>
                <a:solidFill>
                  <a:schemeClr val="bg1">
                    <a:lumMod val="95000"/>
                  </a:schemeClr>
                </a:solidFill>
              </p:spPr>
              <p:txBody>
                <a:bodyPr wrap="square">
                  <a:spAutoFit/>
                </a:bodyPr>
                <a:lstStyle/>
                <a:p>
                  <a:pPr algn="ctr">
                    <a:lnSpc>
                      <a:spcPct val="88000"/>
                    </a:lnSpc>
                  </a:pPr>
                  <a:r>
                    <a:rPr lang="uk-UA" sz="4400" b="1" dirty="0">
                      <a:solidFill>
                        <a:schemeClr val="accent1">
                          <a:lumMod val="75000"/>
                        </a:schemeClr>
                      </a:solidFill>
                      <a:latin typeface="Arial Narrow" panose="020B0606020202030204" pitchFamily="34" charset="0"/>
                    </a:rPr>
                    <a:t>3  Стратегічний фінансовий контролінг як інструмент запобігання банкрутства</a:t>
                  </a:r>
                  <a:endParaRPr lang="uk-UA" sz="4400" dirty="0">
                    <a:latin typeface="Arial Narrow" panose="020B0606020202030204" pitchFamily="34" charset="0"/>
                  </a:endParaRPr>
                </a:p>
              </p:txBody>
            </p:sp>
            <p:sp>
              <p:nvSpPr>
                <p:cNvPr id="4" name="Прямокутник 3">
                  <a:extLst>
                    <a:ext uri="{FF2B5EF4-FFF2-40B4-BE49-F238E27FC236}">
                      <a16:creationId xmlns:a16="http://schemas.microsoft.com/office/drawing/2014/main" id="{7F9B10B1-89FD-4E07-BBDF-C34E7653A7CF}"/>
                    </a:ext>
                  </a:extLst>
                </p:cNvPr>
                <p:cNvSpPr/>
                <p:nvPr/>
              </p:nvSpPr>
              <p:spPr>
                <a:xfrm>
                  <a:off x="801510" y="2128164"/>
                  <a:ext cx="10588978" cy="954107"/>
                </a:xfrm>
                <a:prstGeom prst="rect">
                  <a:avLst/>
                </a:prstGeom>
              </p:spPr>
              <p:txBody>
                <a:bodyPr wrap="square">
                  <a:spAutoFit/>
                </a:bodyPr>
                <a:lstStyle/>
                <a:p>
                  <a:pPr algn="ctr"/>
                  <a:r>
                    <a:rPr lang="uk-UA" sz="2800" b="1" dirty="0">
                      <a:latin typeface="Arial Narrow" panose="020B0606020202030204" pitchFamily="34" charset="0"/>
                    </a:rPr>
                    <a:t>Контролінг антикризового управління орієнтований на виявлення </a:t>
                  </a:r>
                  <a:r>
                    <a:rPr lang="uk-UA" sz="2800" b="1" dirty="0">
                      <a:solidFill>
                        <a:srgbClr val="008000"/>
                      </a:solidFill>
                      <a:latin typeface="Arial Narrow" panose="020B0606020202030204" pitchFamily="34" charset="0"/>
                    </a:rPr>
                    <a:t>кризових явищ</a:t>
                  </a:r>
                  <a:r>
                    <a:rPr lang="uk-UA" sz="2800" b="1" dirty="0">
                      <a:latin typeface="Arial Narrow" panose="020B0606020202030204" pitchFamily="34" charset="0"/>
                    </a:rPr>
                    <a:t>. </a:t>
                  </a:r>
                </a:p>
              </p:txBody>
            </p:sp>
            <p:sp>
              <p:nvSpPr>
                <p:cNvPr id="6" name="Стрілка: вигнута вправо 5">
                  <a:extLst>
                    <a:ext uri="{FF2B5EF4-FFF2-40B4-BE49-F238E27FC236}">
                      <a16:creationId xmlns:a16="http://schemas.microsoft.com/office/drawing/2014/main" id="{19B5257D-1D3F-4A54-8254-2FD851C3DD3D}"/>
                    </a:ext>
                  </a:extLst>
                </p:cNvPr>
                <p:cNvSpPr/>
                <p:nvPr/>
              </p:nvSpPr>
              <p:spPr>
                <a:xfrm>
                  <a:off x="2314223" y="4289876"/>
                  <a:ext cx="282222" cy="555794"/>
                </a:xfrm>
                <a:prstGeom prst="curved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ln w="0"/>
                    <a:solidFill>
                      <a:schemeClr val="tx1"/>
                    </a:solidFill>
                    <a:effectLst>
                      <a:outerShdw blurRad="38100" dist="19050" dir="2700000" algn="tl" rotWithShape="0">
                        <a:schemeClr val="dk1">
                          <a:alpha val="40000"/>
                        </a:schemeClr>
                      </a:outerShdw>
                    </a:effectLst>
                  </a:endParaRPr>
                </a:p>
              </p:txBody>
            </p:sp>
          </p:grpSp>
          <p:sp>
            <p:nvSpPr>
              <p:cNvPr id="7" name="Стрілка: вигнута вправо 6">
                <a:extLst>
                  <a:ext uri="{FF2B5EF4-FFF2-40B4-BE49-F238E27FC236}">
                    <a16:creationId xmlns:a16="http://schemas.microsoft.com/office/drawing/2014/main" id="{6E78954F-A061-458F-8049-F2339A20F5AA}"/>
                  </a:ext>
                </a:extLst>
              </p:cNvPr>
              <p:cNvSpPr/>
              <p:nvPr/>
            </p:nvSpPr>
            <p:spPr>
              <a:xfrm>
                <a:off x="2348089" y="4910458"/>
                <a:ext cx="282222" cy="555793"/>
              </a:xfrm>
              <a:prstGeom prst="curved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ln w="0"/>
                  <a:solidFill>
                    <a:schemeClr val="tx1"/>
                  </a:solidFill>
                  <a:effectLst>
                    <a:outerShdw blurRad="38100" dist="19050" dir="2700000" algn="tl" rotWithShape="0">
                      <a:schemeClr val="dk1">
                        <a:alpha val="40000"/>
                      </a:schemeClr>
                    </a:outerShdw>
                  </a:effectLst>
                </a:endParaRPr>
              </a:p>
            </p:txBody>
          </p:sp>
        </p:grpSp>
        <p:pic>
          <p:nvPicPr>
            <p:cNvPr id="18" name="Рисунок 17">
              <a:extLst>
                <a:ext uri="{FF2B5EF4-FFF2-40B4-BE49-F238E27FC236}">
                  <a16:creationId xmlns:a16="http://schemas.microsoft.com/office/drawing/2014/main" id="{9B36ED94-C8B6-4322-A68E-397A9FA7276D}"/>
                </a:ext>
              </a:extLst>
            </p:cNvPr>
            <p:cNvPicPr>
              <a:picLocks noChangeAspect="1"/>
            </p:cNvPicPr>
            <p:nvPr/>
          </p:nvPicPr>
          <p:blipFill>
            <a:blip r:embed="rId2"/>
            <a:stretch>
              <a:fillRect/>
            </a:stretch>
          </p:blipFill>
          <p:spPr>
            <a:xfrm>
              <a:off x="8319911" y="3948245"/>
              <a:ext cx="3792007" cy="2150201"/>
            </a:xfrm>
            <a:prstGeom prst="rect">
              <a:avLst/>
            </a:prstGeom>
            <a:effectLst>
              <a:softEdge rad="127000"/>
            </a:effectLst>
          </p:spPr>
        </p:pic>
      </p:grpSp>
      <p:sp>
        <p:nvSpPr>
          <p:cNvPr id="11" name="TextBox 10">
            <a:extLst>
              <a:ext uri="{FF2B5EF4-FFF2-40B4-BE49-F238E27FC236}">
                <a16:creationId xmlns:a16="http://schemas.microsoft.com/office/drawing/2014/main" id="{F8DD09DF-6A9F-4944-A743-E95B9DCB41EB}"/>
              </a:ext>
            </a:extLst>
          </p:cNvPr>
          <p:cNvSpPr txBox="1"/>
          <p:nvPr/>
        </p:nvSpPr>
        <p:spPr>
          <a:xfrm>
            <a:off x="11338430" y="228547"/>
            <a:ext cx="599554" cy="369332"/>
          </a:xfrm>
          <a:prstGeom prst="rect">
            <a:avLst/>
          </a:prstGeom>
          <a:noFill/>
        </p:spPr>
        <p:txBody>
          <a:bodyPr wrap="square" rtlCol="0">
            <a:spAutoFit/>
          </a:bodyPr>
          <a:lstStyle/>
          <a:p>
            <a:r>
              <a:rPr lang="uk-UA" dirty="0"/>
              <a:t>159</a:t>
            </a:r>
          </a:p>
        </p:txBody>
      </p:sp>
    </p:spTree>
    <p:extLst>
      <p:ext uri="{BB962C8B-B14F-4D97-AF65-F5344CB8AC3E}">
        <p14:creationId xmlns:p14="http://schemas.microsoft.com/office/powerpoint/2010/main" val="36073935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2FB96A5-889E-480A-81D5-37BFE4EC9027}"/>
              </a:ext>
            </a:extLst>
          </p:cNvPr>
          <p:cNvSpPr>
            <a:spLocks noGrp="1"/>
          </p:cNvSpPr>
          <p:nvPr>
            <p:ph type="title"/>
          </p:nvPr>
        </p:nvSpPr>
        <p:spPr>
          <a:xfrm>
            <a:off x="912396" y="477066"/>
            <a:ext cx="9520158" cy="1049235"/>
          </a:xfrm>
        </p:spPr>
        <p:txBody>
          <a:bodyPr>
            <a:normAutofit/>
          </a:bodyPr>
          <a:lstStyle/>
          <a:p>
            <a:pPr algn="ctr"/>
            <a:r>
              <a:rPr lang="uk-UA" sz="4400" dirty="0">
                <a:solidFill>
                  <a:schemeClr val="accent1">
                    <a:lumMod val="75000"/>
                  </a:schemeClr>
                </a:solidFill>
                <a:latin typeface="Bahnschrift SemiBold" panose="020B0502040204020203" pitchFamily="34" charset="0"/>
              </a:rPr>
              <a:t>Функції контролінгу</a:t>
            </a:r>
          </a:p>
        </p:txBody>
      </p:sp>
      <p:sp>
        <p:nvSpPr>
          <p:cNvPr id="3" name="Прямокутник 2">
            <a:extLst>
              <a:ext uri="{FF2B5EF4-FFF2-40B4-BE49-F238E27FC236}">
                <a16:creationId xmlns:a16="http://schemas.microsoft.com/office/drawing/2014/main" id="{5541BFA7-0E30-4855-B5DB-8AD97BD2FBA7}"/>
              </a:ext>
            </a:extLst>
          </p:cNvPr>
          <p:cNvSpPr/>
          <p:nvPr/>
        </p:nvSpPr>
        <p:spPr>
          <a:xfrm>
            <a:off x="368300" y="1914436"/>
            <a:ext cx="11455400" cy="3944157"/>
          </a:xfrm>
          <a:prstGeom prst="rect">
            <a:avLst/>
          </a:prstGeom>
        </p:spPr>
        <p:txBody>
          <a:bodyPr wrap="square">
            <a:spAutoFit/>
          </a:bodyPr>
          <a:lstStyle/>
          <a:p>
            <a:pPr>
              <a:lnSpc>
                <a:spcPct val="89000"/>
              </a:lnSpc>
              <a:spcAft>
                <a:spcPts val="600"/>
              </a:spcAft>
            </a:pPr>
            <a:r>
              <a:rPr lang="uk-UA" sz="3000" b="1" dirty="0">
                <a:solidFill>
                  <a:schemeClr val="accent1">
                    <a:lumMod val="75000"/>
                  </a:schemeClr>
                </a:solidFill>
                <a:latin typeface="Arial Narrow" panose="020B0606020202030204" pitchFamily="34" charset="0"/>
              </a:rPr>
              <a:t>обліково-контрольна</a:t>
            </a:r>
            <a:r>
              <a:rPr lang="uk-UA" sz="3000" b="1" dirty="0">
                <a:solidFill>
                  <a:schemeClr val="accent1">
                    <a:lumMod val="50000"/>
                  </a:schemeClr>
                </a:solidFill>
                <a:latin typeface="Arial Narrow" panose="020B0606020202030204" pitchFamily="34" charset="0"/>
              </a:rPr>
              <a:t> -</a:t>
            </a:r>
            <a:r>
              <a:rPr lang="uk-UA" sz="3000" b="1" dirty="0">
                <a:latin typeface="Arial Narrow" panose="020B0606020202030204" pitchFamily="34" charset="0"/>
              </a:rPr>
              <a:t> використовується під час контролю фактичних величин для оцінювання ступеня досягнення мети, встановлення допустимих меж відхилень від заданих параметрів, інтерпретації причин відхилень і формування пропозицій для їх зменшення;</a:t>
            </a:r>
          </a:p>
          <a:p>
            <a:pPr>
              <a:lnSpc>
                <a:spcPct val="89000"/>
              </a:lnSpc>
              <a:spcAft>
                <a:spcPts val="600"/>
              </a:spcAft>
            </a:pPr>
            <a:r>
              <a:rPr lang="uk-UA" sz="3000" b="1" dirty="0">
                <a:solidFill>
                  <a:schemeClr val="accent1">
                    <a:lumMod val="75000"/>
                  </a:schemeClr>
                </a:solidFill>
                <a:latin typeface="Arial Narrow" panose="020B0606020202030204" pitchFamily="34" charset="0"/>
              </a:rPr>
              <a:t>координаційна -</a:t>
            </a:r>
            <a:r>
              <a:rPr lang="uk-UA" sz="3000" b="1" dirty="0">
                <a:latin typeface="Arial Narrow" panose="020B0606020202030204" pitchFamily="34" charset="0"/>
              </a:rPr>
              <a:t> реалізується через координацію дій усіх функціональ-них підрозділів підприємства для досягнення єдиної мети;</a:t>
            </a:r>
          </a:p>
          <a:p>
            <a:pPr>
              <a:lnSpc>
                <a:spcPct val="89000"/>
              </a:lnSpc>
              <a:spcAft>
                <a:spcPts val="600"/>
              </a:spcAft>
            </a:pPr>
            <a:r>
              <a:rPr lang="uk-UA" sz="3000" b="1" dirty="0">
                <a:solidFill>
                  <a:schemeClr val="accent1">
                    <a:lumMod val="75000"/>
                  </a:schemeClr>
                </a:solidFill>
                <a:latin typeface="Arial Narrow" panose="020B0606020202030204" pitchFamily="34" charset="0"/>
              </a:rPr>
              <a:t>коментувальна</a:t>
            </a:r>
            <a:r>
              <a:rPr lang="uk-UA" sz="3000" b="1" dirty="0">
                <a:latin typeface="Arial Narrow" panose="020B0606020202030204" pitchFamily="34" charset="0"/>
              </a:rPr>
              <a:t> (специфічна функція) - полягає у формуванні широкого спектру можливих шляхів реалізації встановлених цілей з обґрунтуванням та коментарями до кожного.</a:t>
            </a:r>
          </a:p>
        </p:txBody>
      </p:sp>
      <p:sp>
        <p:nvSpPr>
          <p:cNvPr id="4" name="TextBox 3">
            <a:extLst>
              <a:ext uri="{FF2B5EF4-FFF2-40B4-BE49-F238E27FC236}">
                <a16:creationId xmlns:a16="http://schemas.microsoft.com/office/drawing/2014/main" id="{4292E0C5-9BAC-4D77-AF20-AA6989979545}"/>
              </a:ext>
            </a:extLst>
          </p:cNvPr>
          <p:cNvSpPr txBox="1"/>
          <p:nvPr/>
        </p:nvSpPr>
        <p:spPr>
          <a:xfrm>
            <a:off x="11284085" y="512419"/>
            <a:ext cx="492550" cy="369332"/>
          </a:xfrm>
          <a:prstGeom prst="rect">
            <a:avLst/>
          </a:prstGeom>
          <a:noFill/>
        </p:spPr>
        <p:txBody>
          <a:bodyPr wrap="square" rtlCol="0">
            <a:spAutoFit/>
          </a:bodyPr>
          <a:lstStyle/>
          <a:p>
            <a:r>
              <a:rPr lang="uk-UA" dirty="0"/>
              <a:t>16</a:t>
            </a:r>
          </a:p>
        </p:txBody>
      </p:sp>
    </p:spTree>
    <p:extLst>
      <p:ext uri="{BB962C8B-B14F-4D97-AF65-F5344CB8AC3E}">
        <p14:creationId xmlns:p14="http://schemas.microsoft.com/office/powerpoint/2010/main" val="422485493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Групувати 5">
            <a:extLst>
              <a:ext uri="{FF2B5EF4-FFF2-40B4-BE49-F238E27FC236}">
                <a16:creationId xmlns:a16="http://schemas.microsoft.com/office/drawing/2014/main" id="{4A9DA4E6-72AA-46F8-B6A6-7BD27B74642B}"/>
              </a:ext>
            </a:extLst>
          </p:cNvPr>
          <p:cNvGrpSpPr/>
          <p:nvPr/>
        </p:nvGrpSpPr>
        <p:grpSpPr>
          <a:xfrm>
            <a:off x="270934" y="451498"/>
            <a:ext cx="11559822" cy="6075025"/>
            <a:chOff x="756356" y="598311"/>
            <a:chExt cx="12933309" cy="6075025"/>
          </a:xfrm>
        </p:grpSpPr>
        <p:pic>
          <p:nvPicPr>
            <p:cNvPr id="4" name="Рисунок 3">
              <a:extLst>
                <a:ext uri="{FF2B5EF4-FFF2-40B4-BE49-F238E27FC236}">
                  <a16:creationId xmlns:a16="http://schemas.microsoft.com/office/drawing/2014/main" id="{90380A35-2E2A-4F60-BAA8-1B660144E9ED}"/>
                </a:ext>
              </a:extLst>
            </p:cNvPr>
            <p:cNvPicPr>
              <a:picLocks noChangeAspect="1"/>
            </p:cNvPicPr>
            <p:nvPr/>
          </p:nvPicPr>
          <p:blipFill>
            <a:blip r:embed="rId2"/>
            <a:stretch>
              <a:fillRect/>
            </a:stretch>
          </p:blipFill>
          <p:spPr>
            <a:xfrm>
              <a:off x="1982934" y="598311"/>
              <a:ext cx="9723792" cy="5373567"/>
            </a:xfrm>
            <a:prstGeom prst="rect">
              <a:avLst/>
            </a:prstGeom>
          </p:spPr>
        </p:pic>
        <p:sp>
          <p:nvSpPr>
            <p:cNvPr id="5" name="Прямокутник 4">
              <a:extLst>
                <a:ext uri="{FF2B5EF4-FFF2-40B4-BE49-F238E27FC236}">
                  <a16:creationId xmlns:a16="http://schemas.microsoft.com/office/drawing/2014/main" id="{CFE8F304-CC88-4828-9695-6525DC4E50F3}"/>
                </a:ext>
              </a:extLst>
            </p:cNvPr>
            <p:cNvSpPr/>
            <p:nvPr/>
          </p:nvSpPr>
          <p:spPr>
            <a:xfrm>
              <a:off x="756356" y="6365558"/>
              <a:ext cx="12933309" cy="307778"/>
            </a:xfrm>
            <a:prstGeom prst="rect">
              <a:avLst/>
            </a:prstGeom>
          </p:spPr>
          <p:txBody>
            <a:bodyPr wrap="square">
              <a:spAutoFit/>
            </a:bodyPr>
            <a:lstStyle/>
            <a:p>
              <a:r>
                <a:rPr lang="uk-UA" sz="1400" b="1" dirty="0">
                  <a:latin typeface="Arial Narrow" panose="020B0606020202030204" pitchFamily="34" charset="0"/>
                </a:rPr>
                <a:t>Джерело: ttps://pidru4niki.com/1497050461256/menedzhment/krizoviy_stan_pidpriyemstva_obyekt_upravlinnya</a:t>
              </a:r>
            </a:p>
          </p:txBody>
        </p:sp>
      </p:grpSp>
      <p:sp>
        <p:nvSpPr>
          <p:cNvPr id="7" name="TextBox 6">
            <a:extLst>
              <a:ext uri="{FF2B5EF4-FFF2-40B4-BE49-F238E27FC236}">
                <a16:creationId xmlns:a16="http://schemas.microsoft.com/office/drawing/2014/main" id="{DDF5C959-3B89-4BFF-A859-19F98F4FA509}"/>
              </a:ext>
            </a:extLst>
          </p:cNvPr>
          <p:cNvSpPr txBox="1"/>
          <p:nvPr/>
        </p:nvSpPr>
        <p:spPr>
          <a:xfrm>
            <a:off x="11264630" y="335704"/>
            <a:ext cx="599554" cy="369332"/>
          </a:xfrm>
          <a:prstGeom prst="rect">
            <a:avLst/>
          </a:prstGeom>
          <a:noFill/>
        </p:spPr>
        <p:txBody>
          <a:bodyPr wrap="square" rtlCol="0">
            <a:spAutoFit/>
          </a:bodyPr>
          <a:lstStyle/>
          <a:p>
            <a:r>
              <a:rPr lang="uk-UA" dirty="0"/>
              <a:t>160</a:t>
            </a:r>
          </a:p>
        </p:txBody>
      </p:sp>
    </p:spTree>
    <p:extLst>
      <p:ext uri="{BB962C8B-B14F-4D97-AF65-F5344CB8AC3E}">
        <p14:creationId xmlns:p14="http://schemas.microsoft.com/office/powerpoint/2010/main" val="31153476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увати 3">
            <a:extLst>
              <a:ext uri="{FF2B5EF4-FFF2-40B4-BE49-F238E27FC236}">
                <a16:creationId xmlns:a16="http://schemas.microsoft.com/office/drawing/2014/main" id="{007CDA85-D0DD-4806-99B7-D75DF27F7991}"/>
              </a:ext>
            </a:extLst>
          </p:cNvPr>
          <p:cNvGrpSpPr/>
          <p:nvPr/>
        </p:nvGrpSpPr>
        <p:grpSpPr>
          <a:xfrm>
            <a:off x="270934" y="674400"/>
            <a:ext cx="11559822" cy="5852123"/>
            <a:chOff x="270934" y="674400"/>
            <a:chExt cx="11559822" cy="5852123"/>
          </a:xfrm>
        </p:grpSpPr>
        <p:sp>
          <p:nvSpPr>
            <p:cNvPr id="2" name="Прямокутник 1">
              <a:extLst>
                <a:ext uri="{FF2B5EF4-FFF2-40B4-BE49-F238E27FC236}">
                  <a16:creationId xmlns:a16="http://schemas.microsoft.com/office/drawing/2014/main" id="{3AC31064-57B7-411E-A143-78A77F8B1843}"/>
                </a:ext>
              </a:extLst>
            </p:cNvPr>
            <p:cNvSpPr/>
            <p:nvPr/>
          </p:nvSpPr>
          <p:spPr>
            <a:xfrm>
              <a:off x="824089" y="674400"/>
              <a:ext cx="10893778" cy="5201424"/>
            </a:xfrm>
            <a:prstGeom prst="rect">
              <a:avLst/>
            </a:prstGeom>
          </p:spPr>
          <p:txBody>
            <a:bodyPr wrap="square">
              <a:spAutoFit/>
            </a:bodyPr>
            <a:lstStyle/>
            <a:p>
              <a:pPr>
                <a:spcAft>
                  <a:spcPts val="600"/>
                </a:spcAft>
              </a:pPr>
              <a:r>
                <a:rPr lang="uk-UA" sz="2400" b="1" i="1" dirty="0">
                  <a:solidFill>
                    <a:srgbClr val="008000"/>
                  </a:solidFill>
                  <a:latin typeface="Arial Narrow" panose="020B0606020202030204" pitchFamily="34" charset="0"/>
                </a:rPr>
                <a:t>Стратегічна криза</a:t>
              </a:r>
              <a:r>
                <a:rPr lang="uk-UA" sz="2400" b="1" dirty="0">
                  <a:solidFill>
                    <a:srgbClr val="008000"/>
                  </a:solidFill>
                  <a:latin typeface="Arial Narrow" panose="020B0606020202030204" pitchFamily="34" charset="0"/>
                </a:rPr>
                <a:t> </a:t>
              </a:r>
              <a:r>
                <a:rPr lang="uk-UA" sz="2400" b="1" spc="-5" dirty="0">
                  <a:latin typeface="Arial Narrow" panose="020B0606020202030204" pitchFamily="34" charset="0"/>
                  <a:ea typeface="Times New Roman" panose="02020603050405020304" pitchFamily="18" charset="0"/>
                </a:rPr>
                <a:t>− </a:t>
              </a:r>
              <a:r>
                <a:rPr lang="uk-UA" sz="2400" b="1" dirty="0">
                  <a:latin typeface="Arial Narrow" panose="020B0606020202030204" pitchFamily="34" charset="0"/>
                </a:rPr>
                <a:t>характеризується неефективністю виробничого процесу, а також застарілою системою управління, неадаптованою до внутрішніх і зовнішніх умов, що змінилися.</a:t>
              </a:r>
            </a:p>
            <a:p>
              <a:pPr>
                <a:spcAft>
                  <a:spcPts val="600"/>
                </a:spcAft>
              </a:pPr>
              <a:r>
                <a:rPr lang="uk-UA" sz="2400" b="1" dirty="0">
                  <a:latin typeface="Arial Narrow" panose="020B0606020202030204" pitchFamily="34" charset="0"/>
                </a:rPr>
                <a:t>Окрім низької технічної і технологічної оснащеності виробничого процесу, причинами кризи можуть виступати неефективність маркетингової політики підприємства у вивченні споживацького попиту, а також перебої в постачанні і просуванні товарів і послуг на ринок збуту.</a:t>
              </a:r>
            </a:p>
            <a:p>
              <a:pPr>
                <a:spcAft>
                  <a:spcPts val="600"/>
                </a:spcAft>
              </a:pPr>
              <a:endParaRPr lang="uk-UA" sz="2400" b="1" dirty="0">
                <a:latin typeface="Arial Narrow" panose="020B0606020202030204" pitchFamily="34" charset="0"/>
              </a:endParaRPr>
            </a:p>
            <a:p>
              <a:pPr>
                <a:spcAft>
                  <a:spcPts val="600"/>
                </a:spcAft>
              </a:pPr>
              <a:r>
                <a:rPr lang="uk-UA" sz="2400" b="1" i="1" dirty="0">
                  <a:solidFill>
                    <a:srgbClr val="008000"/>
                  </a:solidFill>
                  <a:latin typeface="Arial Narrow" panose="020B0606020202030204" pitchFamily="34" charset="0"/>
                </a:rPr>
                <a:t>Криза результату </a:t>
              </a:r>
              <a:r>
                <a:rPr lang="uk-UA" sz="2400" b="1" spc="-5" dirty="0">
                  <a:latin typeface="Arial Narrow" panose="020B0606020202030204" pitchFamily="34" charset="0"/>
                  <a:ea typeface="Times New Roman" panose="02020603050405020304" pitchFamily="18" charset="0"/>
                </a:rPr>
                <a:t>− </a:t>
              </a:r>
              <a:r>
                <a:rPr lang="uk-UA" sz="2400" b="1" dirty="0">
                  <a:latin typeface="Arial Narrow" panose="020B0606020202030204" pitchFamily="34" charset="0"/>
                </a:rPr>
                <a:t>характеризується зниженням обороту, уповільненням зростання виручки, відсутністю прибутку, неефективністю виробничої і фінансової діяльності підприємства. </a:t>
              </a:r>
            </a:p>
            <a:p>
              <a:pPr>
                <a:spcAft>
                  <a:spcPts val="600"/>
                </a:spcAft>
              </a:pPr>
              <a:r>
                <a:rPr lang="uk-UA" sz="2400" b="1" dirty="0">
                  <a:latin typeface="Arial Narrow" panose="020B0606020202030204" pitchFamily="34" charset="0"/>
                </a:rPr>
                <a:t>Причиною виникнення кризи результату виступають помилки в області управління витратами і організації господарського процесу на підприємстві.</a:t>
              </a:r>
            </a:p>
          </p:txBody>
        </p:sp>
        <p:sp>
          <p:nvSpPr>
            <p:cNvPr id="3" name="Прямокутник 2">
              <a:extLst>
                <a:ext uri="{FF2B5EF4-FFF2-40B4-BE49-F238E27FC236}">
                  <a16:creationId xmlns:a16="http://schemas.microsoft.com/office/drawing/2014/main" id="{42D57234-7BB0-43CE-A16E-8A19AC46F09B}"/>
                </a:ext>
              </a:extLst>
            </p:cNvPr>
            <p:cNvSpPr/>
            <p:nvPr/>
          </p:nvSpPr>
          <p:spPr>
            <a:xfrm>
              <a:off x="270934" y="6218745"/>
              <a:ext cx="11559822" cy="307778"/>
            </a:xfrm>
            <a:prstGeom prst="rect">
              <a:avLst/>
            </a:prstGeom>
          </p:spPr>
          <p:txBody>
            <a:bodyPr wrap="square">
              <a:spAutoFit/>
            </a:bodyPr>
            <a:lstStyle/>
            <a:p>
              <a:r>
                <a:rPr lang="uk-UA" sz="1400" b="1" dirty="0">
                  <a:latin typeface="Arial Narrow" panose="020B0606020202030204" pitchFamily="34" charset="0"/>
                </a:rPr>
                <a:t>Джерело: ttps://pidru4niki.com/1497050461256/menedzhment/krizoviy_stan_pidpriyemstva_obyekt_upravlinnya</a:t>
              </a:r>
            </a:p>
          </p:txBody>
        </p:sp>
      </p:grpSp>
      <p:sp>
        <p:nvSpPr>
          <p:cNvPr id="5" name="TextBox 4">
            <a:extLst>
              <a:ext uri="{FF2B5EF4-FFF2-40B4-BE49-F238E27FC236}">
                <a16:creationId xmlns:a16="http://schemas.microsoft.com/office/drawing/2014/main" id="{CE25C821-E46F-474A-BC33-512638310C58}"/>
              </a:ext>
            </a:extLst>
          </p:cNvPr>
          <p:cNvSpPr txBox="1"/>
          <p:nvPr/>
        </p:nvSpPr>
        <p:spPr>
          <a:xfrm>
            <a:off x="11264630" y="335704"/>
            <a:ext cx="599554" cy="369332"/>
          </a:xfrm>
          <a:prstGeom prst="rect">
            <a:avLst/>
          </a:prstGeom>
          <a:noFill/>
        </p:spPr>
        <p:txBody>
          <a:bodyPr wrap="square" rtlCol="0">
            <a:spAutoFit/>
          </a:bodyPr>
          <a:lstStyle/>
          <a:p>
            <a:r>
              <a:rPr lang="uk-UA" dirty="0"/>
              <a:t>161</a:t>
            </a:r>
          </a:p>
        </p:txBody>
      </p:sp>
    </p:spTree>
    <p:extLst>
      <p:ext uri="{BB962C8B-B14F-4D97-AF65-F5344CB8AC3E}">
        <p14:creationId xmlns:p14="http://schemas.microsoft.com/office/powerpoint/2010/main" val="62507367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кутник 2">
            <a:extLst>
              <a:ext uri="{FF2B5EF4-FFF2-40B4-BE49-F238E27FC236}">
                <a16:creationId xmlns:a16="http://schemas.microsoft.com/office/drawing/2014/main" id="{7E39257A-C95C-4BB8-BE5C-03E8730DB5AA}"/>
              </a:ext>
            </a:extLst>
          </p:cNvPr>
          <p:cNvSpPr/>
          <p:nvPr/>
        </p:nvSpPr>
        <p:spPr>
          <a:xfrm>
            <a:off x="575732" y="294454"/>
            <a:ext cx="11040536" cy="3795911"/>
          </a:xfrm>
          <a:prstGeom prst="rect">
            <a:avLst/>
          </a:prstGeom>
        </p:spPr>
        <p:txBody>
          <a:bodyPr wrap="square">
            <a:spAutoFit/>
          </a:bodyPr>
          <a:lstStyle/>
          <a:p>
            <a:pPr>
              <a:spcAft>
                <a:spcPts val="400"/>
              </a:spcAft>
            </a:pPr>
            <a:r>
              <a:rPr lang="uk-UA" sz="2800" b="1" dirty="0">
                <a:solidFill>
                  <a:srgbClr val="008000"/>
                </a:solidFill>
                <a:latin typeface="Arial Narrow" panose="020B0606020202030204" pitchFamily="34" charset="0"/>
              </a:rPr>
              <a:t>Ознаки фінансової кризи</a:t>
            </a:r>
            <a:r>
              <a:rPr lang="uk-UA" sz="2400" b="1" dirty="0">
                <a:latin typeface="Arial Narrow" panose="020B0606020202030204" pitchFamily="34" charset="0"/>
              </a:rPr>
              <a:t>:</a:t>
            </a:r>
          </a:p>
          <a:p>
            <a:pPr>
              <a:buFont typeface="Arial" panose="020B0604020202020204" pitchFamily="34" charset="0"/>
              <a:buChar char="•"/>
            </a:pPr>
            <a:r>
              <a:rPr lang="de-DE" sz="2400" b="1" dirty="0">
                <a:latin typeface="Arial Narrow" panose="020B0606020202030204" pitchFamily="34" charset="0"/>
              </a:rPr>
              <a:t> </a:t>
            </a:r>
            <a:r>
              <a:rPr lang="uk-UA" sz="2400" b="1" dirty="0">
                <a:latin typeface="Arial Narrow" panose="020B0606020202030204" pitchFamily="34" charset="0"/>
              </a:rPr>
              <a:t>  випереджаюче зростання кредиторської заборгованості в порівнянні із зростанням ліквідних оборотних активів;</a:t>
            </a:r>
          </a:p>
          <a:p>
            <a:pPr>
              <a:buFont typeface="Arial" panose="020B0604020202020204" pitchFamily="34" charset="0"/>
              <a:buChar char="•"/>
            </a:pPr>
            <a:r>
              <a:rPr lang="de-DE" sz="2400" b="1" dirty="0">
                <a:latin typeface="Arial Narrow" panose="020B0606020202030204" pitchFamily="34" charset="0"/>
              </a:rPr>
              <a:t> </a:t>
            </a:r>
            <a:r>
              <a:rPr lang="uk-UA" sz="2400" b="1" dirty="0">
                <a:latin typeface="Arial Narrow" panose="020B0606020202030204" pitchFamily="34" charset="0"/>
              </a:rPr>
              <a:t>  від</a:t>
            </a:r>
            <a:r>
              <a:rPr lang="en-US" sz="2400" b="1" dirty="0">
                <a:latin typeface="Arial Narrow" panose="020B0606020202030204" pitchFamily="34" charset="0"/>
              </a:rPr>
              <a:t>’</a:t>
            </a:r>
            <a:r>
              <a:rPr lang="uk-UA" sz="2400" b="1" dirty="0">
                <a:latin typeface="Arial Narrow" panose="020B0606020202030204" pitchFamily="34" charset="0"/>
              </a:rPr>
              <a:t>ємний показник власного оборотного капіталу;</a:t>
            </a:r>
          </a:p>
          <a:p>
            <a:pPr>
              <a:spcAft>
                <a:spcPts val="1200"/>
              </a:spcAft>
              <a:buFont typeface="Arial" panose="020B0604020202020204" pitchFamily="34" charset="0"/>
              <a:buChar char="•"/>
            </a:pPr>
            <a:r>
              <a:rPr lang="uk-UA" sz="2400" b="1" dirty="0">
                <a:latin typeface="Arial Narrow" panose="020B0606020202030204" pitchFamily="34" charset="0"/>
              </a:rPr>
              <a:t>   від</a:t>
            </a:r>
            <a:r>
              <a:rPr lang="en-US" sz="2400" b="1" dirty="0">
                <a:latin typeface="Arial Narrow" panose="020B0606020202030204" pitchFamily="34" charset="0"/>
              </a:rPr>
              <a:t>’</a:t>
            </a:r>
            <a:r>
              <a:rPr lang="uk-UA" sz="2400" b="1" dirty="0">
                <a:latin typeface="Arial Narrow" panose="020B0606020202030204" pitchFamily="34" charset="0"/>
              </a:rPr>
              <a:t>ємний грошовий потік.</a:t>
            </a:r>
          </a:p>
          <a:p>
            <a:pPr>
              <a:spcAft>
                <a:spcPts val="400"/>
              </a:spcAft>
            </a:pPr>
            <a:r>
              <a:rPr lang="uk-UA" sz="2800" b="1" dirty="0">
                <a:solidFill>
                  <a:srgbClr val="008000"/>
                </a:solidFill>
                <a:latin typeface="Arial Narrow" panose="020B0606020202030204" pitchFamily="34" charset="0"/>
              </a:rPr>
              <a:t>Причини фінансової кризи:</a:t>
            </a:r>
          </a:p>
          <a:p>
            <a:pPr>
              <a:buFont typeface="Arial" panose="020B0604020202020204" pitchFamily="34" charset="0"/>
              <a:buChar char="•"/>
            </a:pPr>
            <a:r>
              <a:rPr lang="de-DE" sz="2400" b="1" dirty="0">
                <a:latin typeface="Arial Narrow" panose="020B0606020202030204" pitchFamily="34" charset="0"/>
              </a:rPr>
              <a:t> </a:t>
            </a:r>
            <a:r>
              <a:rPr lang="uk-UA" sz="2400" b="1" dirty="0">
                <a:latin typeface="Arial Narrow" panose="020B0606020202030204" pitchFamily="34" charset="0"/>
              </a:rPr>
              <a:t>неплатежі, що ростуть, за відвантажені товари або надані послуги;</a:t>
            </a:r>
          </a:p>
          <a:p>
            <a:pPr>
              <a:buFont typeface="Arial" panose="020B0604020202020204" pitchFamily="34" charset="0"/>
              <a:buChar char="•"/>
            </a:pPr>
            <a:r>
              <a:rPr lang="de-DE" sz="2400" b="1" dirty="0">
                <a:latin typeface="Arial Narrow" panose="020B0606020202030204" pitchFamily="34" charset="0"/>
              </a:rPr>
              <a:t> </a:t>
            </a:r>
            <a:r>
              <a:rPr lang="uk-UA" sz="2400" b="1" dirty="0">
                <a:latin typeface="Arial Narrow" panose="020B0606020202030204" pitchFamily="34" charset="0"/>
              </a:rPr>
              <a:t>робота підприємства з ненадійними партнерами;</a:t>
            </a:r>
          </a:p>
          <a:p>
            <a:pPr>
              <a:buFont typeface="Arial" panose="020B0604020202020204" pitchFamily="34" charset="0"/>
              <a:buChar char="•"/>
            </a:pPr>
            <a:r>
              <a:rPr lang="de-DE" sz="2400" b="1" dirty="0">
                <a:latin typeface="Arial Narrow" panose="020B0606020202030204" pitchFamily="34" charset="0"/>
              </a:rPr>
              <a:t> </a:t>
            </a:r>
            <a:r>
              <a:rPr lang="uk-UA" sz="2400" b="1" dirty="0">
                <a:latin typeface="Arial Narrow" panose="020B0606020202030204" pitchFamily="34" charset="0"/>
              </a:rPr>
              <a:t>наявність надвеликого складського запасу сировини, матеріалів і готової продукції.</a:t>
            </a:r>
          </a:p>
        </p:txBody>
      </p:sp>
      <p:grpSp>
        <p:nvGrpSpPr>
          <p:cNvPr id="5" name="Групувати 4">
            <a:extLst>
              <a:ext uri="{FF2B5EF4-FFF2-40B4-BE49-F238E27FC236}">
                <a16:creationId xmlns:a16="http://schemas.microsoft.com/office/drawing/2014/main" id="{34939900-2476-44F6-832F-6E6C65B310A3}"/>
              </a:ext>
            </a:extLst>
          </p:cNvPr>
          <p:cNvGrpSpPr/>
          <p:nvPr/>
        </p:nvGrpSpPr>
        <p:grpSpPr>
          <a:xfrm>
            <a:off x="270934" y="4344861"/>
            <a:ext cx="11559822" cy="2181662"/>
            <a:chOff x="270934" y="4344861"/>
            <a:chExt cx="11559822" cy="2181662"/>
          </a:xfrm>
        </p:grpSpPr>
        <p:sp>
          <p:nvSpPr>
            <p:cNvPr id="2" name="Прямокутник 1">
              <a:extLst>
                <a:ext uri="{FF2B5EF4-FFF2-40B4-BE49-F238E27FC236}">
                  <a16:creationId xmlns:a16="http://schemas.microsoft.com/office/drawing/2014/main" id="{FC252107-E347-4B2F-A4D1-A291BF1E1B68}"/>
                </a:ext>
              </a:extLst>
            </p:cNvPr>
            <p:cNvSpPr/>
            <p:nvPr/>
          </p:nvSpPr>
          <p:spPr>
            <a:xfrm>
              <a:off x="575732" y="4344861"/>
              <a:ext cx="10905067" cy="1665071"/>
            </a:xfrm>
            <a:prstGeom prst="rect">
              <a:avLst/>
            </a:prstGeom>
          </p:spPr>
          <p:txBody>
            <a:bodyPr wrap="square">
              <a:spAutoFit/>
            </a:bodyPr>
            <a:lstStyle/>
            <a:p>
              <a:pPr algn="ctr">
                <a:lnSpc>
                  <a:spcPct val="90000"/>
                </a:lnSpc>
                <a:spcAft>
                  <a:spcPts val="600"/>
                </a:spcAft>
              </a:pPr>
              <a:r>
                <a:rPr lang="uk-UA" sz="2800" b="1" dirty="0">
                  <a:latin typeface="Arial Narrow" panose="020B0606020202030204" pitchFamily="34" charset="0"/>
                </a:rPr>
                <a:t>Розвиток </a:t>
              </a:r>
              <a:r>
                <a:rPr lang="uk-UA" sz="2800" b="1" dirty="0">
                  <a:solidFill>
                    <a:srgbClr val="008000"/>
                  </a:solidFill>
                  <a:latin typeface="Arial Narrow" panose="020B0606020202030204" pitchFamily="34" charset="0"/>
                </a:rPr>
                <a:t>фінансової кризи </a:t>
              </a:r>
              <a:r>
                <a:rPr lang="uk-UA" sz="2800" b="1" dirty="0">
                  <a:latin typeface="Arial Narrow" panose="020B0606020202030204" pitchFamily="34" charset="0"/>
                </a:rPr>
                <a:t>підприємства структурно ділиться на 3 фази:</a:t>
              </a:r>
            </a:p>
            <a:p>
              <a:r>
                <a:rPr lang="uk-UA" sz="2400" b="1" dirty="0">
                  <a:latin typeface="Arial Narrow" panose="020B0606020202030204" pitchFamily="34" charset="0"/>
                </a:rPr>
                <a:t>1) прихована криза (або криза ефективності),</a:t>
              </a:r>
            </a:p>
            <a:p>
              <a:r>
                <a:rPr lang="uk-UA" sz="2400" b="1" dirty="0">
                  <a:latin typeface="Arial Narrow" panose="020B0606020202030204" pitchFamily="34" charset="0"/>
                </a:rPr>
                <a:t>2) криза платоспроможності,</a:t>
              </a:r>
            </a:p>
            <a:p>
              <a:r>
                <a:rPr lang="uk-UA" sz="2400" b="1" dirty="0">
                  <a:latin typeface="Arial Narrow" panose="020B0606020202030204" pitchFamily="34" charset="0"/>
                </a:rPr>
                <a:t>3) криза розрахунків (загроза банкрутства, неплатоспроможність).</a:t>
              </a:r>
            </a:p>
          </p:txBody>
        </p:sp>
        <p:sp>
          <p:nvSpPr>
            <p:cNvPr id="4" name="Прямокутник 3">
              <a:extLst>
                <a:ext uri="{FF2B5EF4-FFF2-40B4-BE49-F238E27FC236}">
                  <a16:creationId xmlns:a16="http://schemas.microsoft.com/office/drawing/2014/main" id="{3B74E93B-0551-45D6-808B-E701F93C9078}"/>
                </a:ext>
              </a:extLst>
            </p:cNvPr>
            <p:cNvSpPr/>
            <p:nvPr/>
          </p:nvSpPr>
          <p:spPr>
            <a:xfrm>
              <a:off x="270934" y="6218745"/>
              <a:ext cx="11559822" cy="307778"/>
            </a:xfrm>
            <a:prstGeom prst="rect">
              <a:avLst/>
            </a:prstGeom>
          </p:spPr>
          <p:txBody>
            <a:bodyPr wrap="square">
              <a:spAutoFit/>
            </a:bodyPr>
            <a:lstStyle/>
            <a:p>
              <a:r>
                <a:rPr lang="uk-UA" sz="1400" b="1" dirty="0">
                  <a:latin typeface="Arial Narrow" panose="020B0606020202030204" pitchFamily="34" charset="0"/>
                </a:rPr>
                <a:t>Джерело: ttps://pidru4niki.com/1497050461256/menedzhment/krizoviy_stan_pidpriyemstva_obyekt_upravlinnya</a:t>
              </a:r>
            </a:p>
          </p:txBody>
        </p:sp>
      </p:grpSp>
      <p:sp>
        <p:nvSpPr>
          <p:cNvPr id="6" name="TextBox 5">
            <a:extLst>
              <a:ext uri="{FF2B5EF4-FFF2-40B4-BE49-F238E27FC236}">
                <a16:creationId xmlns:a16="http://schemas.microsoft.com/office/drawing/2014/main" id="{7A824789-78F3-442A-915C-614999644A2B}"/>
              </a:ext>
            </a:extLst>
          </p:cNvPr>
          <p:cNvSpPr txBox="1"/>
          <p:nvPr/>
        </p:nvSpPr>
        <p:spPr>
          <a:xfrm>
            <a:off x="11264630" y="335704"/>
            <a:ext cx="599554" cy="369332"/>
          </a:xfrm>
          <a:prstGeom prst="rect">
            <a:avLst/>
          </a:prstGeom>
          <a:noFill/>
        </p:spPr>
        <p:txBody>
          <a:bodyPr wrap="square" rtlCol="0">
            <a:spAutoFit/>
          </a:bodyPr>
          <a:lstStyle/>
          <a:p>
            <a:r>
              <a:rPr lang="uk-UA" dirty="0"/>
              <a:t>162</a:t>
            </a:r>
          </a:p>
        </p:txBody>
      </p:sp>
    </p:spTree>
    <p:extLst>
      <p:ext uri="{BB962C8B-B14F-4D97-AF65-F5344CB8AC3E}">
        <p14:creationId xmlns:p14="http://schemas.microsoft.com/office/powerpoint/2010/main" val="190461540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кутник 4">
            <a:extLst>
              <a:ext uri="{FF2B5EF4-FFF2-40B4-BE49-F238E27FC236}">
                <a16:creationId xmlns:a16="http://schemas.microsoft.com/office/drawing/2014/main" id="{CFE8F304-CC88-4828-9695-6525DC4E50F3}"/>
              </a:ext>
            </a:extLst>
          </p:cNvPr>
          <p:cNvSpPr/>
          <p:nvPr/>
        </p:nvSpPr>
        <p:spPr>
          <a:xfrm>
            <a:off x="756356" y="6211669"/>
            <a:ext cx="9911644" cy="307777"/>
          </a:xfrm>
          <a:prstGeom prst="rect">
            <a:avLst/>
          </a:prstGeom>
        </p:spPr>
        <p:txBody>
          <a:bodyPr wrap="square">
            <a:spAutoFit/>
          </a:bodyPr>
          <a:lstStyle/>
          <a:p>
            <a:r>
              <a:rPr lang="uk-UA" sz="1400" b="1" dirty="0">
                <a:latin typeface="Arial Narrow" panose="020B0606020202030204" pitchFamily="34" charset="0"/>
              </a:rPr>
              <a:t>Джерело: ttps://pidru4niki.com/1497050461256/menedzhment/krizoviy_stan_pidpriyemstva_obyekt_upravlinnya</a:t>
            </a:r>
          </a:p>
        </p:txBody>
      </p:sp>
      <p:sp>
        <p:nvSpPr>
          <p:cNvPr id="3" name="Прямокутник 2">
            <a:extLst>
              <a:ext uri="{FF2B5EF4-FFF2-40B4-BE49-F238E27FC236}">
                <a16:creationId xmlns:a16="http://schemas.microsoft.com/office/drawing/2014/main" id="{CF5429C8-1796-4BE0-A80B-DEE595504725}"/>
              </a:ext>
            </a:extLst>
          </p:cNvPr>
          <p:cNvSpPr/>
          <p:nvPr/>
        </p:nvSpPr>
        <p:spPr>
          <a:xfrm>
            <a:off x="982133" y="870299"/>
            <a:ext cx="10555111" cy="4816703"/>
          </a:xfrm>
          <a:prstGeom prst="rect">
            <a:avLst/>
          </a:prstGeom>
        </p:spPr>
        <p:txBody>
          <a:bodyPr wrap="square">
            <a:spAutoFit/>
          </a:bodyPr>
          <a:lstStyle/>
          <a:p>
            <a:pPr>
              <a:spcAft>
                <a:spcPts val="600"/>
              </a:spcAft>
            </a:pPr>
            <a:r>
              <a:rPr lang="uk-UA" sz="2400" b="1" i="1" dirty="0">
                <a:solidFill>
                  <a:srgbClr val="008000"/>
                </a:solidFill>
                <a:latin typeface="Arial Narrow" panose="020B0606020202030204" pitchFamily="34" charset="0"/>
              </a:rPr>
              <a:t>Перша фаза фінансової кризи </a:t>
            </a:r>
            <a:r>
              <a:rPr lang="uk-UA" sz="2400" b="1" spc="-5" dirty="0">
                <a:solidFill>
                  <a:srgbClr val="008000"/>
                </a:solidFill>
                <a:latin typeface="Arial Narrow" panose="020B0606020202030204" pitchFamily="34" charset="0"/>
                <a:ea typeface="Times New Roman" panose="02020603050405020304" pitchFamily="18" charset="0"/>
              </a:rPr>
              <a:t>−</a:t>
            </a:r>
            <a:r>
              <a:rPr lang="uk-UA" sz="2400" b="1" i="1" dirty="0">
                <a:solidFill>
                  <a:srgbClr val="008000"/>
                </a:solidFill>
                <a:latin typeface="Arial Narrow" panose="020B0606020202030204" pitchFamily="34" charset="0"/>
              </a:rPr>
              <a:t> криза ефективності </a:t>
            </a:r>
            <a:r>
              <a:rPr lang="uk-UA" sz="2400" b="1" dirty="0">
                <a:latin typeface="Arial Narrow" panose="020B0606020202030204" pitchFamily="34" charset="0"/>
              </a:rPr>
              <a:t>(прихована криза).</a:t>
            </a:r>
          </a:p>
          <a:p>
            <a:pPr>
              <a:spcAft>
                <a:spcPts val="600"/>
              </a:spcAft>
            </a:pPr>
            <a:r>
              <a:rPr lang="uk-UA" sz="2400" b="1" dirty="0">
                <a:latin typeface="Arial Narrow" panose="020B0606020202030204" pitchFamily="34" charset="0"/>
              </a:rPr>
              <a:t>Характерними ознаками цієї стадії є зниження ефективності діяльності підприємства, яке виявляється через негативну динаміку показників прибутковості обороту і капіталу, тривалість операційного і фінансового циклу підприємства, його ринкову вартість.</a:t>
            </a:r>
          </a:p>
          <a:p>
            <a:pPr>
              <a:spcAft>
                <a:spcPts val="600"/>
              </a:spcAft>
            </a:pPr>
            <a:r>
              <a:rPr lang="uk-UA" sz="2400" b="1" dirty="0">
                <a:latin typeface="Arial Narrow" panose="020B0606020202030204" pitchFamily="34" charset="0"/>
              </a:rPr>
              <a:t>Причиною зниження ефективності є отримання збитків спочатку від проведення окремих господарських операцій, потім </a:t>
            </a:r>
            <a:r>
              <a:rPr lang="uk-UA" sz="2400" b="1" spc="-5" dirty="0">
                <a:latin typeface="Arial Narrow" panose="020B0606020202030204" pitchFamily="34" charset="0"/>
                <a:ea typeface="Times New Roman" panose="02020603050405020304" pitchFamily="18" charset="0"/>
              </a:rPr>
              <a:t>−</a:t>
            </a:r>
            <a:r>
              <a:rPr lang="uk-UA" sz="2400" b="1" dirty="0">
                <a:latin typeface="Arial Narrow" panose="020B0606020202030204" pitchFamily="34" charset="0"/>
              </a:rPr>
              <a:t> в окремі тимчасові періоди, і поступово </a:t>
            </a:r>
            <a:r>
              <a:rPr lang="uk-UA" sz="2400" b="1" spc="-5" dirty="0">
                <a:latin typeface="Arial Narrow" panose="020B0606020202030204" pitchFamily="34" charset="0"/>
                <a:ea typeface="Times New Roman" panose="02020603050405020304" pitchFamily="18" charset="0"/>
              </a:rPr>
              <a:t>−</a:t>
            </a:r>
            <a:r>
              <a:rPr lang="uk-UA" sz="2400" b="1" dirty="0">
                <a:latin typeface="Arial Narrow" panose="020B0606020202030204" pitchFamily="34" charset="0"/>
              </a:rPr>
              <a:t> в цілому за наслідками господарсько-фінансової діяльності.</a:t>
            </a:r>
          </a:p>
          <a:p>
            <a:pPr>
              <a:spcAft>
                <a:spcPts val="600"/>
              </a:spcAft>
            </a:pPr>
            <a:r>
              <a:rPr lang="uk-UA" sz="2400" b="1" dirty="0">
                <a:latin typeface="Arial Narrow" panose="020B0606020202030204" pitchFamily="34" charset="0"/>
              </a:rPr>
              <a:t>Спочатку збитки, які виникають, покриваються за рахунок внутрішніх резервів: нерозподіленого прибутку минулих періодів, ліквідної частини власного капіталу. Поступово внутрішні резерви протидії поточної збитковості вичерпуються, що обумовлює перехід до наступної фази розвитку кризи.</a:t>
            </a:r>
          </a:p>
        </p:txBody>
      </p:sp>
      <p:sp>
        <p:nvSpPr>
          <p:cNvPr id="4" name="TextBox 3">
            <a:extLst>
              <a:ext uri="{FF2B5EF4-FFF2-40B4-BE49-F238E27FC236}">
                <a16:creationId xmlns:a16="http://schemas.microsoft.com/office/drawing/2014/main" id="{122F05FD-14F6-4416-AA6F-BB22FB163C86}"/>
              </a:ext>
            </a:extLst>
          </p:cNvPr>
          <p:cNvSpPr txBox="1"/>
          <p:nvPr/>
        </p:nvSpPr>
        <p:spPr>
          <a:xfrm>
            <a:off x="11264630" y="335704"/>
            <a:ext cx="599554" cy="369332"/>
          </a:xfrm>
          <a:prstGeom prst="rect">
            <a:avLst/>
          </a:prstGeom>
          <a:noFill/>
        </p:spPr>
        <p:txBody>
          <a:bodyPr wrap="square" rtlCol="0">
            <a:spAutoFit/>
          </a:bodyPr>
          <a:lstStyle/>
          <a:p>
            <a:r>
              <a:rPr lang="uk-UA" dirty="0"/>
              <a:t>163</a:t>
            </a:r>
          </a:p>
        </p:txBody>
      </p:sp>
    </p:spTree>
    <p:extLst>
      <p:ext uri="{BB962C8B-B14F-4D97-AF65-F5344CB8AC3E}">
        <p14:creationId xmlns:p14="http://schemas.microsoft.com/office/powerpoint/2010/main" val="17195002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Групувати 5">
            <a:extLst>
              <a:ext uri="{FF2B5EF4-FFF2-40B4-BE49-F238E27FC236}">
                <a16:creationId xmlns:a16="http://schemas.microsoft.com/office/drawing/2014/main" id="{0D9DF802-E759-4574-AAB0-0232C3BF0FD5}"/>
              </a:ext>
            </a:extLst>
          </p:cNvPr>
          <p:cNvGrpSpPr/>
          <p:nvPr/>
        </p:nvGrpSpPr>
        <p:grpSpPr>
          <a:xfrm>
            <a:off x="756356" y="679461"/>
            <a:ext cx="11108266" cy="5839985"/>
            <a:chOff x="756356" y="679461"/>
            <a:chExt cx="11108266" cy="5839985"/>
          </a:xfrm>
        </p:grpSpPr>
        <p:sp>
          <p:nvSpPr>
            <p:cNvPr id="5" name="Прямокутник 4">
              <a:extLst>
                <a:ext uri="{FF2B5EF4-FFF2-40B4-BE49-F238E27FC236}">
                  <a16:creationId xmlns:a16="http://schemas.microsoft.com/office/drawing/2014/main" id="{CFE8F304-CC88-4828-9695-6525DC4E50F3}"/>
                </a:ext>
              </a:extLst>
            </p:cNvPr>
            <p:cNvSpPr/>
            <p:nvPr/>
          </p:nvSpPr>
          <p:spPr>
            <a:xfrm>
              <a:off x="756356" y="6211669"/>
              <a:ext cx="9911644" cy="307777"/>
            </a:xfrm>
            <a:prstGeom prst="rect">
              <a:avLst/>
            </a:prstGeom>
          </p:spPr>
          <p:txBody>
            <a:bodyPr wrap="square">
              <a:spAutoFit/>
            </a:bodyPr>
            <a:lstStyle/>
            <a:p>
              <a:r>
                <a:rPr lang="uk-UA" sz="1400" b="1" dirty="0">
                  <a:latin typeface="Arial Narrow" panose="020B0606020202030204" pitchFamily="34" charset="0"/>
                </a:rPr>
                <a:t>Джерело: ttps://pidru4niki.com/1497050461256/menedzhment/krizoviy_stan_pidpriyemstva_obyekt_upravlinnya</a:t>
              </a:r>
            </a:p>
          </p:txBody>
        </p:sp>
        <p:sp>
          <p:nvSpPr>
            <p:cNvPr id="2" name="Прямокутник 1">
              <a:extLst>
                <a:ext uri="{FF2B5EF4-FFF2-40B4-BE49-F238E27FC236}">
                  <a16:creationId xmlns:a16="http://schemas.microsoft.com/office/drawing/2014/main" id="{6B7C15A7-BDA7-4079-BD93-EB3556C29ABA}"/>
                </a:ext>
              </a:extLst>
            </p:cNvPr>
            <p:cNvSpPr/>
            <p:nvPr/>
          </p:nvSpPr>
          <p:spPr>
            <a:xfrm>
              <a:off x="948266" y="679461"/>
              <a:ext cx="10295467" cy="3447098"/>
            </a:xfrm>
            <a:prstGeom prst="rect">
              <a:avLst/>
            </a:prstGeom>
          </p:spPr>
          <p:txBody>
            <a:bodyPr wrap="square">
              <a:spAutoFit/>
            </a:bodyPr>
            <a:lstStyle/>
            <a:p>
              <a:pPr>
                <a:spcAft>
                  <a:spcPts val="600"/>
                </a:spcAft>
              </a:pPr>
              <a:r>
                <a:rPr lang="uk-UA" sz="2400" b="1" i="1" dirty="0">
                  <a:solidFill>
                    <a:srgbClr val="008000"/>
                  </a:solidFill>
                  <a:latin typeface="Arial Narrow" panose="020B0606020202030204" pitchFamily="34" charset="0"/>
                </a:rPr>
                <a:t>Друга фаза фінансової кризи </a:t>
              </a:r>
              <a:r>
                <a:rPr lang="uk-UA" sz="2400" b="1" spc="-5" dirty="0">
                  <a:solidFill>
                    <a:srgbClr val="008000"/>
                  </a:solidFill>
                  <a:latin typeface="Arial Narrow" panose="020B0606020202030204" pitchFamily="34" charset="0"/>
                  <a:ea typeface="Times New Roman" panose="02020603050405020304" pitchFamily="18" charset="0"/>
                </a:rPr>
                <a:t>−</a:t>
              </a:r>
              <a:r>
                <a:rPr lang="uk-UA" sz="2400" b="1" i="1" dirty="0">
                  <a:solidFill>
                    <a:srgbClr val="008000"/>
                  </a:solidFill>
                  <a:latin typeface="Arial Narrow" panose="020B0606020202030204" pitchFamily="34" charset="0"/>
                </a:rPr>
                <a:t> криза платоспроможності.</a:t>
              </a:r>
            </a:p>
            <a:p>
              <a:pPr>
                <a:spcAft>
                  <a:spcPts val="600"/>
                </a:spcAft>
              </a:pPr>
              <a:r>
                <a:rPr lang="uk-UA" sz="2300" b="1" dirty="0">
                  <a:latin typeface="Arial Narrow" panose="020B0606020202030204" pitchFamily="34" charset="0"/>
                </a:rPr>
                <a:t>Характерними ознаками цієї фази кризи є як періодичний, так і продовжується дефіцит грошових коштів підприємства для виконання ним своїх зобов'язань і фінансування своєї поточної діяльності.</a:t>
              </a:r>
            </a:p>
            <a:p>
              <a:pPr>
                <a:spcAft>
                  <a:spcPts val="600"/>
                </a:spcAft>
              </a:pPr>
              <a:r>
                <a:rPr lang="uk-UA" sz="2300" b="1" dirty="0">
                  <a:latin typeface="Arial Narrow" panose="020B0606020202030204" pitchFamily="34" charset="0"/>
                </a:rPr>
                <a:t>Зовнішнім проявом такого положення є виникнення ситуації неплатоспроможності, яка характеризується затримкою в часі здійснення поточних платежів (порушення термінів сплати у зв'язку з недостатністю грошей на розрахунковому рахунку), сплатою економічних санкцій (штрафів, пені) за невчасні розрахунки, появою простроченої кредиторської заборгованості і непогашених кредитів і позик.</a:t>
              </a:r>
            </a:p>
          </p:txBody>
        </p:sp>
        <p:sp>
          <p:nvSpPr>
            <p:cNvPr id="4" name="Прямокутник 3">
              <a:extLst>
                <a:ext uri="{FF2B5EF4-FFF2-40B4-BE49-F238E27FC236}">
                  <a16:creationId xmlns:a16="http://schemas.microsoft.com/office/drawing/2014/main" id="{0CEAD056-5703-4406-AE87-0FEC3AF0DD59}"/>
                </a:ext>
              </a:extLst>
            </p:cNvPr>
            <p:cNvSpPr/>
            <p:nvPr/>
          </p:nvSpPr>
          <p:spPr>
            <a:xfrm>
              <a:off x="948266" y="4454990"/>
              <a:ext cx="10916356" cy="1261884"/>
            </a:xfrm>
            <a:prstGeom prst="rect">
              <a:avLst/>
            </a:prstGeom>
          </p:spPr>
          <p:txBody>
            <a:bodyPr wrap="square">
              <a:spAutoFit/>
            </a:bodyPr>
            <a:lstStyle/>
            <a:p>
              <a:pPr>
                <a:spcAft>
                  <a:spcPts val="600"/>
                </a:spcAft>
              </a:pPr>
              <a:r>
                <a:rPr lang="uk-UA" sz="2400" b="1" i="1" dirty="0">
                  <a:solidFill>
                    <a:srgbClr val="008000"/>
                  </a:solidFill>
                  <a:latin typeface="Arial Narrow" panose="020B0606020202030204" pitchFamily="34" charset="0"/>
                </a:rPr>
                <a:t>Третя фаза фінансової кризи </a:t>
              </a:r>
              <a:r>
                <a:rPr lang="uk-UA" sz="2400" b="1" spc="-5" dirty="0">
                  <a:solidFill>
                    <a:srgbClr val="008000"/>
                  </a:solidFill>
                  <a:latin typeface="Arial Narrow" panose="020B0606020202030204" pitchFamily="34" charset="0"/>
                  <a:ea typeface="Times New Roman" panose="02020603050405020304" pitchFamily="18" charset="0"/>
                </a:rPr>
                <a:t>−</a:t>
              </a:r>
              <a:r>
                <a:rPr lang="uk-UA" sz="2400" b="1" i="1" dirty="0">
                  <a:solidFill>
                    <a:srgbClr val="008000"/>
                  </a:solidFill>
                  <a:latin typeface="Arial Narrow" panose="020B0606020202030204" pitchFamily="34" charset="0"/>
                </a:rPr>
                <a:t> криза розрахунків за боргами </a:t>
              </a:r>
              <a:r>
                <a:rPr lang="uk-UA" sz="2400" b="1" dirty="0">
                  <a:latin typeface="Arial Narrow" panose="020B0606020202030204" pitchFamily="34" charset="0"/>
                </a:rPr>
                <a:t>(загроза банкрутства, фінансова неспроможність).</a:t>
              </a:r>
            </a:p>
            <a:p>
              <a:r>
                <a:rPr lang="uk-UA" sz="2300" b="1" dirty="0">
                  <a:latin typeface="Arial Narrow" panose="020B0606020202030204" pitchFamily="34" charset="0"/>
                </a:rPr>
                <a:t>Поглиблення кризи неплатоспроможності обумовлює виникнення ситуації банкрутства.</a:t>
              </a:r>
            </a:p>
          </p:txBody>
        </p:sp>
      </p:grpSp>
      <p:sp>
        <p:nvSpPr>
          <p:cNvPr id="7" name="TextBox 6">
            <a:extLst>
              <a:ext uri="{FF2B5EF4-FFF2-40B4-BE49-F238E27FC236}">
                <a16:creationId xmlns:a16="http://schemas.microsoft.com/office/drawing/2014/main" id="{C4876170-D994-4EAE-B258-BF36E6EF6BE8}"/>
              </a:ext>
            </a:extLst>
          </p:cNvPr>
          <p:cNvSpPr txBox="1"/>
          <p:nvPr/>
        </p:nvSpPr>
        <p:spPr>
          <a:xfrm>
            <a:off x="11264630" y="335704"/>
            <a:ext cx="599554" cy="369332"/>
          </a:xfrm>
          <a:prstGeom prst="rect">
            <a:avLst/>
          </a:prstGeom>
          <a:noFill/>
        </p:spPr>
        <p:txBody>
          <a:bodyPr wrap="square" rtlCol="0">
            <a:spAutoFit/>
          </a:bodyPr>
          <a:lstStyle/>
          <a:p>
            <a:r>
              <a:rPr lang="uk-UA" dirty="0"/>
              <a:t>164</a:t>
            </a:r>
          </a:p>
        </p:txBody>
      </p:sp>
    </p:spTree>
    <p:extLst>
      <p:ext uri="{BB962C8B-B14F-4D97-AF65-F5344CB8AC3E}">
        <p14:creationId xmlns:p14="http://schemas.microsoft.com/office/powerpoint/2010/main" val="157912690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увати 3">
            <a:extLst>
              <a:ext uri="{FF2B5EF4-FFF2-40B4-BE49-F238E27FC236}">
                <a16:creationId xmlns:a16="http://schemas.microsoft.com/office/drawing/2014/main" id="{00994452-EBDB-41FA-9226-E6132C5A9253}"/>
              </a:ext>
            </a:extLst>
          </p:cNvPr>
          <p:cNvGrpSpPr/>
          <p:nvPr/>
        </p:nvGrpSpPr>
        <p:grpSpPr>
          <a:xfrm>
            <a:off x="688622" y="351234"/>
            <a:ext cx="10769601" cy="6291000"/>
            <a:chOff x="530578" y="351234"/>
            <a:chExt cx="10927645" cy="6291000"/>
          </a:xfrm>
        </p:grpSpPr>
        <p:sp>
          <p:nvSpPr>
            <p:cNvPr id="2" name="Прямокутник 1">
              <a:extLst>
                <a:ext uri="{FF2B5EF4-FFF2-40B4-BE49-F238E27FC236}">
                  <a16:creationId xmlns:a16="http://schemas.microsoft.com/office/drawing/2014/main" id="{EF017A79-41B0-4F27-AB46-F878559BACD9}"/>
                </a:ext>
              </a:extLst>
            </p:cNvPr>
            <p:cNvSpPr/>
            <p:nvPr/>
          </p:nvSpPr>
          <p:spPr>
            <a:xfrm>
              <a:off x="530578" y="351234"/>
              <a:ext cx="10927645" cy="5493812"/>
            </a:xfrm>
            <a:prstGeom prst="rect">
              <a:avLst/>
            </a:prstGeom>
          </p:spPr>
          <p:txBody>
            <a:bodyPr wrap="square">
              <a:spAutoFit/>
            </a:bodyPr>
            <a:lstStyle/>
            <a:p>
              <a:endParaRPr lang="uk-UA" sz="2400" b="1" dirty="0">
                <a:latin typeface="Arial Narrow" panose="020B0606020202030204" pitchFamily="34" charset="0"/>
              </a:endParaRPr>
            </a:p>
            <a:p>
              <a:pPr algn="ctr"/>
              <a:r>
                <a:rPr lang="uk-UA" sz="2800" b="1" dirty="0">
                  <a:solidFill>
                    <a:srgbClr val="008000"/>
                  </a:solidFill>
                  <a:latin typeface="Arial Narrow" panose="020B0606020202030204" pitchFamily="34" charset="0"/>
                </a:rPr>
                <a:t>Розрізняють два види реакції підприємства на фінансову кризу:</a:t>
              </a:r>
            </a:p>
            <a:p>
              <a:pPr>
                <a:spcBef>
                  <a:spcPts val="600"/>
                </a:spcBef>
                <a:spcAft>
                  <a:spcPts val="600"/>
                </a:spcAft>
              </a:pPr>
              <a:r>
                <a:rPr lang="uk-UA" sz="2400" b="1" dirty="0">
                  <a:solidFill>
                    <a:srgbClr val="008000"/>
                  </a:solidFill>
                  <a:latin typeface="Arial Narrow" panose="020B0606020202030204" pitchFamily="34" charset="0"/>
                </a:rPr>
                <a:t>1. Захисна стратегія</a:t>
              </a:r>
            </a:p>
            <a:p>
              <a:pPr>
                <a:spcAft>
                  <a:spcPts val="1800"/>
                </a:spcAft>
              </a:pPr>
              <a:r>
                <a:rPr lang="uk-UA" sz="2400" b="1" dirty="0">
                  <a:solidFill>
                    <a:srgbClr val="008000"/>
                  </a:solidFill>
                  <a:latin typeface="Arial Narrow" panose="020B0606020202030204" pitchFamily="34" charset="0"/>
                </a:rPr>
                <a:t>2. Наступальна стратегія</a:t>
              </a:r>
            </a:p>
            <a:p>
              <a:r>
                <a:rPr lang="uk-UA" sz="2400" b="1" dirty="0">
                  <a:solidFill>
                    <a:srgbClr val="008000"/>
                  </a:solidFill>
                  <a:latin typeface="Arial Narrow" panose="020B0606020202030204" pitchFamily="34" charset="0"/>
                </a:rPr>
                <a:t>Захисна стратегія </a:t>
              </a:r>
              <a:r>
                <a:rPr lang="uk-UA" sz="2400" b="1" dirty="0">
                  <a:latin typeface="Arial Narrow" panose="020B0606020202030204" pitchFamily="34" charset="0"/>
                </a:rPr>
                <a:t>передбачає:</a:t>
              </a:r>
            </a:p>
            <a:p>
              <a:pPr>
                <a:spcAft>
                  <a:spcPts val="1200"/>
                </a:spcAft>
              </a:pPr>
              <a:r>
                <a:rPr lang="uk-UA" sz="2400" b="1" dirty="0">
                  <a:latin typeface="Arial Narrow" panose="020B0606020202030204" pitchFamily="34" charset="0"/>
                </a:rPr>
                <a:t>різке скорочення витрат, закриття та розпродаж окремих підрозділів підприємства, скорочення та розпродаж обладнання, звільнення персоналу, скорочення окремих частин ринкового сегмента, зменшення відпускних цін і (або) обсягів реалізації продукції.</a:t>
              </a:r>
            </a:p>
            <a:p>
              <a:r>
                <a:rPr lang="uk-UA" sz="2400" b="1" dirty="0">
                  <a:solidFill>
                    <a:srgbClr val="008000"/>
                  </a:solidFill>
                  <a:latin typeface="Arial Narrow" panose="020B0606020202030204" pitchFamily="34" charset="0"/>
                </a:rPr>
                <a:t>Наступальна стратегія </a:t>
              </a:r>
              <a:r>
                <a:rPr lang="uk-UA" sz="2400" b="1" dirty="0">
                  <a:latin typeface="Arial Narrow" panose="020B0606020202030204" pitchFamily="34" charset="0"/>
                </a:rPr>
                <a:t>передбачає:</a:t>
              </a:r>
            </a:p>
            <a:p>
              <a:r>
                <a:rPr lang="uk-UA" sz="2400" b="1" dirty="0">
                  <a:latin typeface="Arial Narrow" panose="020B0606020202030204" pitchFamily="34" charset="0"/>
                </a:rPr>
                <a:t>модернізацію обладнання, впровадження нових технологій і ефективного маркетингу, підвищення цін, пошук нових ринків збуту продукції, розробку</a:t>
              </a:r>
            </a:p>
            <a:p>
              <a:r>
                <a:rPr lang="uk-UA" sz="2400" b="1" dirty="0">
                  <a:latin typeface="Arial Narrow" panose="020B0606020202030204" pitchFamily="34" charset="0"/>
                </a:rPr>
                <a:t>і реалізацію прогресивної стратегічної концепції контролінгу та управління.</a:t>
              </a:r>
            </a:p>
          </p:txBody>
        </p:sp>
        <p:sp>
          <p:nvSpPr>
            <p:cNvPr id="3" name="Прямокутник 2">
              <a:extLst>
                <a:ext uri="{FF2B5EF4-FFF2-40B4-BE49-F238E27FC236}">
                  <a16:creationId xmlns:a16="http://schemas.microsoft.com/office/drawing/2014/main" id="{1D723475-5111-475F-9BC0-796E4F287D86}"/>
                </a:ext>
              </a:extLst>
            </p:cNvPr>
            <p:cNvSpPr/>
            <p:nvPr/>
          </p:nvSpPr>
          <p:spPr>
            <a:xfrm>
              <a:off x="3747911" y="6334457"/>
              <a:ext cx="6096000" cy="307777"/>
            </a:xfrm>
            <a:prstGeom prst="rect">
              <a:avLst/>
            </a:prstGeom>
          </p:spPr>
          <p:txBody>
            <a:bodyPr>
              <a:spAutoFit/>
            </a:bodyPr>
            <a:lstStyle/>
            <a:p>
              <a:r>
                <a:rPr lang="uk-UA" sz="1400" b="1" dirty="0">
                  <a:latin typeface="Arial Narrow" panose="020B0606020202030204" pitchFamily="34" charset="0"/>
                </a:rPr>
                <a:t>Джерело: http://www.market-infr.od.ua/journals/2017/7_2017_ukr/25.pdf</a:t>
              </a:r>
            </a:p>
          </p:txBody>
        </p:sp>
      </p:grpSp>
      <p:sp>
        <p:nvSpPr>
          <p:cNvPr id="5" name="TextBox 4">
            <a:extLst>
              <a:ext uri="{FF2B5EF4-FFF2-40B4-BE49-F238E27FC236}">
                <a16:creationId xmlns:a16="http://schemas.microsoft.com/office/drawing/2014/main" id="{659407D0-0FE0-4F98-B2F9-178A80A8C189}"/>
              </a:ext>
            </a:extLst>
          </p:cNvPr>
          <p:cNvSpPr txBox="1"/>
          <p:nvPr/>
        </p:nvSpPr>
        <p:spPr>
          <a:xfrm>
            <a:off x="11264630" y="335704"/>
            <a:ext cx="599554" cy="369332"/>
          </a:xfrm>
          <a:prstGeom prst="rect">
            <a:avLst/>
          </a:prstGeom>
          <a:noFill/>
        </p:spPr>
        <p:txBody>
          <a:bodyPr wrap="square" rtlCol="0">
            <a:spAutoFit/>
          </a:bodyPr>
          <a:lstStyle/>
          <a:p>
            <a:r>
              <a:rPr lang="uk-UA" dirty="0"/>
              <a:t>165</a:t>
            </a:r>
          </a:p>
        </p:txBody>
      </p:sp>
    </p:spTree>
    <p:extLst>
      <p:ext uri="{BB962C8B-B14F-4D97-AF65-F5344CB8AC3E}">
        <p14:creationId xmlns:p14="http://schemas.microsoft.com/office/powerpoint/2010/main" val="27110000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a:extLst>
              <a:ext uri="{FF2B5EF4-FFF2-40B4-BE49-F238E27FC236}">
                <a16:creationId xmlns:a16="http://schemas.microsoft.com/office/drawing/2014/main" id="{E3C2B180-66DA-45F9-8216-43B0EE57D1BF}"/>
              </a:ext>
            </a:extLst>
          </p:cNvPr>
          <p:cNvSpPr txBox="1">
            <a:spLocks/>
          </p:cNvSpPr>
          <p:nvPr/>
        </p:nvSpPr>
        <p:spPr>
          <a:xfrm>
            <a:off x="977461" y="735724"/>
            <a:ext cx="5602014" cy="4938566"/>
          </a:xfrm>
          <a:prstGeom prst="rect">
            <a:avLst/>
          </a:prstGeom>
        </p:spPr>
        <p:txBody>
          <a:bodyPr>
            <a:noAutofit/>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pPr algn="ctr">
              <a:lnSpc>
                <a:spcPct val="92000"/>
              </a:lnSpc>
            </a:pPr>
            <a:r>
              <a:rPr lang="uk-UA" sz="5400" b="1" dirty="0">
                <a:solidFill>
                  <a:srgbClr val="B24483"/>
                </a:solidFill>
              </a:rPr>
              <a:t>Тема 5 </a:t>
            </a:r>
            <a:r>
              <a:rPr lang="ru-RU" sz="5400" b="1" dirty="0">
                <a:solidFill>
                  <a:srgbClr val="AA2C92"/>
                </a:solidFill>
              </a:rPr>
              <a:t>Механізм  внутрішнього контролю у </a:t>
            </a:r>
            <a:r>
              <a:rPr lang="uk-UA" sz="5400" b="1" dirty="0">
                <a:solidFill>
                  <a:srgbClr val="AA2C92"/>
                </a:solidFill>
              </a:rPr>
              <a:t>фінансовому</a:t>
            </a:r>
            <a:r>
              <a:rPr lang="ru-RU" sz="5400" b="1" dirty="0">
                <a:solidFill>
                  <a:srgbClr val="AA2C92"/>
                </a:solidFill>
              </a:rPr>
              <a:t> управлінні</a:t>
            </a:r>
            <a:endParaRPr lang="uk-UA" sz="5400" b="1" dirty="0">
              <a:solidFill>
                <a:srgbClr val="AA2C92"/>
              </a:solidFill>
            </a:endParaRPr>
          </a:p>
        </p:txBody>
      </p:sp>
      <p:pic>
        <p:nvPicPr>
          <p:cNvPr id="8" name="Рисунок 7">
            <a:extLst>
              <a:ext uri="{FF2B5EF4-FFF2-40B4-BE49-F238E27FC236}">
                <a16:creationId xmlns:a16="http://schemas.microsoft.com/office/drawing/2014/main" id="{E4B6271E-D68B-4490-8586-433899A1E448}"/>
              </a:ext>
            </a:extLst>
          </p:cNvPr>
          <p:cNvPicPr>
            <a:picLocks noChangeAspect="1"/>
          </p:cNvPicPr>
          <p:nvPr/>
        </p:nvPicPr>
        <p:blipFill>
          <a:blip r:embed="rId2"/>
          <a:stretch>
            <a:fillRect/>
          </a:stretch>
        </p:blipFill>
        <p:spPr>
          <a:xfrm>
            <a:off x="6897134" y="1822231"/>
            <a:ext cx="4518733" cy="3213538"/>
          </a:xfrm>
          <a:prstGeom prst="rect">
            <a:avLst/>
          </a:prstGeom>
          <a:effectLst>
            <a:softEdge rad="317500"/>
          </a:effectLst>
        </p:spPr>
      </p:pic>
      <p:sp>
        <p:nvSpPr>
          <p:cNvPr id="4" name="TextBox 3">
            <a:extLst>
              <a:ext uri="{FF2B5EF4-FFF2-40B4-BE49-F238E27FC236}">
                <a16:creationId xmlns:a16="http://schemas.microsoft.com/office/drawing/2014/main" id="{C35D30DC-14FB-4F7F-8918-6DD8535B3ADC}"/>
              </a:ext>
            </a:extLst>
          </p:cNvPr>
          <p:cNvSpPr txBox="1"/>
          <p:nvPr/>
        </p:nvSpPr>
        <p:spPr>
          <a:xfrm>
            <a:off x="11264630" y="335704"/>
            <a:ext cx="599554" cy="369332"/>
          </a:xfrm>
          <a:prstGeom prst="rect">
            <a:avLst/>
          </a:prstGeom>
          <a:noFill/>
        </p:spPr>
        <p:txBody>
          <a:bodyPr wrap="square" rtlCol="0">
            <a:spAutoFit/>
          </a:bodyPr>
          <a:lstStyle/>
          <a:p>
            <a:r>
              <a:rPr lang="uk-UA" dirty="0"/>
              <a:t>166</a:t>
            </a:r>
          </a:p>
        </p:txBody>
      </p:sp>
    </p:spTree>
    <p:extLst>
      <p:ext uri="{BB962C8B-B14F-4D97-AF65-F5344CB8AC3E}">
        <p14:creationId xmlns:p14="http://schemas.microsoft.com/office/powerpoint/2010/main" val="56701598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увати 1">
            <a:extLst>
              <a:ext uri="{FF2B5EF4-FFF2-40B4-BE49-F238E27FC236}">
                <a16:creationId xmlns:a16="http://schemas.microsoft.com/office/drawing/2014/main" id="{40946766-8E34-47A2-874F-6405349F1246}"/>
              </a:ext>
            </a:extLst>
          </p:cNvPr>
          <p:cNvGrpSpPr/>
          <p:nvPr/>
        </p:nvGrpSpPr>
        <p:grpSpPr>
          <a:xfrm>
            <a:off x="789131" y="370005"/>
            <a:ext cx="11156731" cy="5445270"/>
            <a:chOff x="789131" y="370005"/>
            <a:chExt cx="11156731" cy="5445270"/>
          </a:xfrm>
        </p:grpSpPr>
        <p:sp>
          <p:nvSpPr>
            <p:cNvPr id="4" name="Заголовок 1">
              <a:extLst>
                <a:ext uri="{FF2B5EF4-FFF2-40B4-BE49-F238E27FC236}">
                  <a16:creationId xmlns:a16="http://schemas.microsoft.com/office/drawing/2014/main" id="{7A602E67-599A-4DA8-A4B8-617BBB78B15C}"/>
                </a:ext>
              </a:extLst>
            </p:cNvPr>
            <p:cNvSpPr txBox="1">
              <a:spLocks/>
            </p:cNvSpPr>
            <p:nvPr/>
          </p:nvSpPr>
          <p:spPr>
            <a:xfrm>
              <a:off x="3649870" y="370005"/>
              <a:ext cx="3790765" cy="838685"/>
            </a:xfrm>
            <a:prstGeom prst="rect">
              <a:avLst/>
            </a:prstGeom>
            <a:noFill/>
          </p:spPr>
          <p:txBody>
            <a:bodyPr anchor="t">
              <a:normAutofit fontScale="97500"/>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pPr algn="ctr"/>
              <a:r>
                <a:rPr lang="uk-UA" sz="5400" b="1" dirty="0">
                  <a:solidFill>
                    <a:srgbClr val="7030A0"/>
                  </a:solidFill>
                </a:rPr>
                <a:t>ПЛАН</a:t>
              </a:r>
              <a:endParaRPr lang="uk-UA" sz="4800" b="1" dirty="0"/>
            </a:p>
          </p:txBody>
        </p:sp>
        <p:sp>
          <p:nvSpPr>
            <p:cNvPr id="5" name="Підзаголовок 2">
              <a:extLst>
                <a:ext uri="{FF2B5EF4-FFF2-40B4-BE49-F238E27FC236}">
                  <a16:creationId xmlns:a16="http://schemas.microsoft.com/office/drawing/2014/main" id="{B48DCA85-331D-4EA2-ADBF-1BB85F23653D}"/>
                </a:ext>
              </a:extLst>
            </p:cNvPr>
            <p:cNvSpPr txBox="1">
              <a:spLocks/>
            </p:cNvSpPr>
            <p:nvPr/>
          </p:nvSpPr>
          <p:spPr>
            <a:xfrm>
              <a:off x="789131" y="1714202"/>
              <a:ext cx="11156731" cy="4101073"/>
            </a:xfrm>
            <a:prstGeom prst="rect">
              <a:avLst/>
            </a:prstGeom>
          </p:spPr>
          <p:txBody>
            <a:bodyPr>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742950" indent="-742950">
                <a:lnSpc>
                  <a:spcPct val="87000"/>
                </a:lnSpc>
                <a:buFont typeface="Arial" panose="020B0604020202020204" pitchFamily="34" charset="0"/>
                <a:buAutoNum type="arabicPeriod"/>
              </a:pPr>
              <a:r>
                <a:rPr lang="uk-UA" sz="3600" b="1" dirty="0">
                  <a:solidFill>
                    <a:srgbClr val="006600"/>
                  </a:solidFill>
                  <a:latin typeface="Arial Narrow" panose="020B0606020202030204" pitchFamily="34" charset="0"/>
                </a:rPr>
                <a:t>Особливості фінансового контролю на підприємстві.</a:t>
              </a:r>
            </a:p>
            <a:p>
              <a:pPr marL="742950" indent="-742950">
                <a:lnSpc>
                  <a:spcPct val="87000"/>
                </a:lnSpc>
                <a:buFont typeface="Arial" panose="020B0604020202020204" pitchFamily="34" charset="0"/>
                <a:buAutoNum type="arabicPeriod"/>
              </a:pPr>
              <a:r>
                <a:rPr lang="uk-UA" sz="3600" b="1" dirty="0">
                  <a:solidFill>
                    <a:schemeClr val="accent1">
                      <a:lumMod val="75000"/>
                    </a:schemeClr>
                  </a:solidFill>
                  <a:latin typeface="Arial Narrow" panose="020B0606020202030204" pitchFamily="34" charset="0"/>
                </a:rPr>
                <a:t>Вимоги щодо організації ефективної СВК на підприємстві</a:t>
              </a:r>
            </a:p>
            <a:p>
              <a:pPr marL="742950" indent="-742950">
                <a:lnSpc>
                  <a:spcPct val="87000"/>
                </a:lnSpc>
                <a:buFont typeface="Arial" panose="020B0604020202020204" pitchFamily="34" charset="0"/>
                <a:buAutoNum type="arabicPeriod"/>
              </a:pPr>
              <a:r>
                <a:rPr lang="uk-UA" sz="3600" b="1" dirty="0">
                  <a:solidFill>
                    <a:srgbClr val="006600"/>
                  </a:solidFill>
                  <a:latin typeface="Arial Narrow" panose="020B0606020202030204" pitchFamily="34" charset="0"/>
                </a:rPr>
                <a:t>Етапи та інструменти СВК підприємства.</a:t>
              </a:r>
            </a:p>
            <a:p>
              <a:pPr marL="742950" indent="-742950">
                <a:lnSpc>
                  <a:spcPct val="87000"/>
                </a:lnSpc>
                <a:buFont typeface="Arial" panose="020B0604020202020204" pitchFamily="34" charset="0"/>
                <a:buAutoNum type="arabicPeriod"/>
              </a:pPr>
              <a:r>
                <a:rPr lang="uk-UA" sz="3600" b="1" dirty="0">
                  <a:solidFill>
                    <a:srgbClr val="006600"/>
                  </a:solidFill>
                  <a:latin typeface="Arial Narrow" panose="020B0606020202030204" pitchFamily="34" charset="0"/>
                </a:rPr>
                <a:t>Форми і методи фінансового контролю діяльності підприємства.</a:t>
              </a:r>
            </a:p>
          </p:txBody>
        </p:sp>
      </p:grpSp>
      <p:sp>
        <p:nvSpPr>
          <p:cNvPr id="6" name="TextBox 5">
            <a:extLst>
              <a:ext uri="{FF2B5EF4-FFF2-40B4-BE49-F238E27FC236}">
                <a16:creationId xmlns:a16="http://schemas.microsoft.com/office/drawing/2014/main" id="{305675CA-3BC4-4832-9DEF-E0485ED549AC}"/>
              </a:ext>
            </a:extLst>
          </p:cNvPr>
          <p:cNvSpPr txBox="1"/>
          <p:nvPr/>
        </p:nvSpPr>
        <p:spPr>
          <a:xfrm>
            <a:off x="11264630" y="335704"/>
            <a:ext cx="599554" cy="369332"/>
          </a:xfrm>
          <a:prstGeom prst="rect">
            <a:avLst/>
          </a:prstGeom>
          <a:noFill/>
        </p:spPr>
        <p:txBody>
          <a:bodyPr wrap="square" rtlCol="0">
            <a:spAutoFit/>
          </a:bodyPr>
          <a:lstStyle/>
          <a:p>
            <a:r>
              <a:rPr lang="uk-UA" dirty="0"/>
              <a:t>167</a:t>
            </a:r>
          </a:p>
        </p:txBody>
      </p:sp>
    </p:spTree>
    <p:extLst>
      <p:ext uri="{BB962C8B-B14F-4D97-AF65-F5344CB8AC3E}">
        <p14:creationId xmlns:p14="http://schemas.microsoft.com/office/powerpoint/2010/main" val="309240584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Групувати 5">
            <a:extLst>
              <a:ext uri="{FF2B5EF4-FFF2-40B4-BE49-F238E27FC236}">
                <a16:creationId xmlns:a16="http://schemas.microsoft.com/office/drawing/2014/main" id="{065AB5DA-6D3D-469C-A7B4-A893057E1F14}"/>
              </a:ext>
            </a:extLst>
          </p:cNvPr>
          <p:cNvGrpSpPr/>
          <p:nvPr/>
        </p:nvGrpSpPr>
        <p:grpSpPr>
          <a:xfrm>
            <a:off x="414670" y="442277"/>
            <a:ext cx="11614968" cy="5571890"/>
            <a:chOff x="414670" y="442277"/>
            <a:chExt cx="11614968" cy="5571890"/>
          </a:xfrm>
        </p:grpSpPr>
        <p:pic>
          <p:nvPicPr>
            <p:cNvPr id="2" name="Рисунок 1">
              <a:extLst>
                <a:ext uri="{FF2B5EF4-FFF2-40B4-BE49-F238E27FC236}">
                  <a16:creationId xmlns:a16="http://schemas.microsoft.com/office/drawing/2014/main" id="{5541C09C-529C-470B-8B6C-F5F4B08532A7}"/>
                </a:ext>
              </a:extLst>
            </p:cNvPr>
            <p:cNvPicPr>
              <a:picLocks noChangeAspect="1"/>
            </p:cNvPicPr>
            <p:nvPr/>
          </p:nvPicPr>
          <p:blipFill>
            <a:blip r:embed="rId2">
              <a:duotone>
                <a:prstClr val="black"/>
                <a:schemeClr val="accent2">
                  <a:tint val="45000"/>
                  <a:satMod val="400000"/>
                </a:schemeClr>
              </a:duotone>
            </a:blip>
            <a:stretch>
              <a:fillRect/>
            </a:stretch>
          </p:blipFill>
          <p:spPr>
            <a:xfrm>
              <a:off x="7532283" y="3616200"/>
              <a:ext cx="4497355" cy="2397967"/>
            </a:xfrm>
            <a:prstGeom prst="rect">
              <a:avLst/>
            </a:prstGeom>
            <a:scene3d>
              <a:camera prst="obliqueBottomRight"/>
              <a:lightRig rig="threePt" dir="t"/>
            </a:scene3d>
            <a:sp3d>
              <a:bevelT prst="angle"/>
            </a:sp3d>
          </p:spPr>
        </p:pic>
        <p:sp>
          <p:nvSpPr>
            <p:cNvPr id="3" name="Заголовок 1">
              <a:extLst>
                <a:ext uri="{FF2B5EF4-FFF2-40B4-BE49-F238E27FC236}">
                  <a16:creationId xmlns:a16="http://schemas.microsoft.com/office/drawing/2014/main" id="{FF7784E5-D91E-4E64-9613-9AFF07D31AD1}"/>
                </a:ext>
              </a:extLst>
            </p:cNvPr>
            <p:cNvSpPr txBox="1">
              <a:spLocks/>
            </p:cNvSpPr>
            <p:nvPr/>
          </p:nvSpPr>
          <p:spPr>
            <a:xfrm>
              <a:off x="414670" y="442277"/>
              <a:ext cx="11323673" cy="1266968"/>
            </a:xfrm>
            <a:prstGeom prst="rect">
              <a:avLst/>
            </a:prstGeom>
            <a:solidFill>
              <a:schemeClr val="bg1">
                <a:lumMod val="95000"/>
              </a:schemeClr>
            </a:solidFill>
          </p:spPr>
          <p:txBody>
            <a:bodyPr>
              <a:normAutofit lnSpcReduction="10000"/>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pPr algn="ctr"/>
              <a:r>
                <a:rPr lang="uk-UA" sz="4400" b="1" dirty="0">
                  <a:solidFill>
                    <a:srgbClr val="006600"/>
                  </a:solidFill>
                  <a:latin typeface="Arial Narrow" panose="020B0606020202030204" pitchFamily="34" charset="0"/>
                </a:rPr>
                <a:t>1  Особливості фінансового контролю на підприємстві</a:t>
              </a:r>
              <a:endParaRPr lang="uk-UA" sz="4400" dirty="0">
                <a:latin typeface="Arial Narrow" panose="020B0606020202030204" pitchFamily="34" charset="0"/>
              </a:endParaRPr>
            </a:p>
          </p:txBody>
        </p:sp>
        <p:sp>
          <p:nvSpPr>
            <p:cNvPr id="4" name="Rectangle 1">
              <a:extLst>
                <a:ext uri="{FF2B5EF4-FFF2-40B4-BE49-F238E27FC236}">
                  <a16:creationId xmlns:a16="http://schemas.microsoft.com/office/drawing/2014/main" id="{1BB9EBB5-2DAA-4459-A196-E802C0A4306A}"/>
                </a:ext>
              </a:extLst>
            </p:cNvPr>
            <p:cNvSpPr txBox="1">
              <a:spLocks noChangeArrowheads="1"/>
            </p:cNvSpPr>
            <p:nvPr/>
          </p:nvSpPr>
          <p:spPr bwMode="auto">
            <a:xfrm>
              <a:off x="781171" y="2129051"/>
              <a:ext cx="10757686" cy="1067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eaLnBrk="0" fontAlgn="base" hangingPunct="0">
                <a:lnSpc>
                  <a:spcPct val="88000"/>
                </a:lnSpc>
                <a:spcBef>
                  <a:spcPct val="0"/>
                </a:spcBef>
                <a:spcAft>
                  <a:spcPct val="0"/>
                </a:spcAft>
                <a:buClrTx/>
                <a:buSzTx/>
                <a:buFontTx/>
                <a:buNone/>
              </a:pPr>
              <a:r>
                <a:rPr lang="uk-UA" altLang="uk-UA" sz="3600" b="1" dirty="0">
                  <a:solidFill>
                    <a:srgbClr val="800080"/>
                  </a:solidFill>
                  <a:latin typeface="Bahnschrift SemiBold" panose="020B0502040204020203" pitchFamily="34" charset="0"/>
                </a:rPr>
                <a:t>Фінансовий контроль на підприємстві –  сукупність процедур, що здійснюються</a:t>
              </a:r>
            </a:p>
          </p:txBody>
        </p:sp>
        <p:sp>
          <p:nvSpPr>
            <p:cNvPr id="5" name="Прямокутник 4">
              <a:extLst>
                <a:ext uri="{FF2B5EF4-FFF2-40B4-BE49-F238E27FC236}">
                  <a16:creationId xmlns:a16="http://schemas.microsoft.com/office/drawing/2014/main" id="{2EDC616D-1F99-422E-9BDC-79E0F9B631A6}"/>
                </a:ext>
              </a:extLst>
            </p:cNvPr>
            <p:cNvSpPr/>
            <p:nvPr/>
          </p:nvSpPr>
          <p:spPr>
            <a:xfrm>
              <a:off x="782471" y="3137444"/>
              <a:ext cx="8203873" cy="2529860"/>
            </a:xfrm>
            <a:prstGeom prst="rect">
              <a:avLst/>
            </a:prstGeom>
          </p:spPr>
          <p:txBody>
            <a:bodyPr wrap="square">
              <a:spAutoFit/>
            </a:bodyPr>
            <a:lstStyle/>
            <a:p>
              <a:pPr>
                <a:lnSpc>
                  <a:spcPct val="88000"/>
                </a:lnSpc>
              </a:pPr>
              <a:r>
                <a:rPr lang="uk-UA" altLang="uk-UA" sz="3600" b="1" dirty="0">
                  <a:solidFill>
                    <a:srgbClr val="800080"/>
                  </a:solidFill>
                  <a:latin typeface="Bahnschrift SemiBold" panose="020B0502040204020203" pitchFamily="34" charset="0"/>
                </a:rPr>
                <a:t>виключно з погляду підвищення ефективності корпоративного управління, забезпечення</a:t>
              </a:r>
            </a:p>
            <a:p>
              <a:pPr>
                <a:lnSpc>
                  <a:spcPct val="88000"/>
                </a:lnSpc>
              </a:pPr>
              <a:r>
                <a:rPr lang="uk-UA" altLang="uk-UA" sz="3600" b="1" dirty="0">
                  <a:solidFill>
                    <a:srgbClr val="800080"/>
                  </a:solidFill>
                  <a:latin typeface="Bahnschrift SemiBold" panose="020B0502040204020203" pitchFamily="34" charset="0"/>
                </a:rPr>
                <a:t>зростання та прибутковості</a:t>
              </a:r>
            </a:p>
            <a:p>
              <a:pPr>
                <a:lnSpc>
                  <a:spcPct val="88000"/>
                </a:lnSpc>
              </a:pPr>
              <a:r>
                <a:rPr lang="uk-UA" altLang="uk-UA" sz="3600" b="1" dirty="0">
                  <a:solidFill>
                    <a:srgbClr val="800080"/>
                  </a:solidFill>
                  <a:latin typeface="Bahnschrift SemiBold" panose="020B0502040204020203" pitchFamily="34" charset="0"/>
                </a:rPr>
                <a:t>бізнесу. </a:t>
              </a:r>
              <a:endParaRPr lang="uk-UA" sz="3600" dirty="0"/>
            </a:p>
          </p:txBody>
        </p:sp>
      </p:grpSp>
      <p:sp>
        <p:nvSpPr>
          <p:cNvPr id="7" name="TextBox 6">
            <a:extLst>
              <a:ext uri="{FF2B5EF4-FFF2-40B4-BE49-F238E27FC236}">
                <a16:creationId xmlns:a16="http://schemas.microsoft.com/office/drawing/2014/main" id="{848845B4-A1D6-4DBC-A7A6-FA93BA15DE72}"/>
              </a:ext>
            </a:extLst>
          </p:cNvPr>
          <p:cNvSpPr txBox="1"/>
          <p:nvPr/>
        </p:nvSpPr>
        <p:spPr>
          <a:xfrm>
            <a:off x="11477553" y="141151"/>
            <a:ext cx="599554" cy="369332"/>
          </a:xfrm>
          <a:prstGeom prst="rect">
            <a:avLst/>
          </a:prstGeom>
          <a:noFill/>
        </p:spPr>
        <p:txBody>
          <a:bodyPr wrap="square" rtlCol="0">
            <a:spAutoFit/>
          </a:bodyPr>
          <a:lstStyle/>
          <a:p>
            <a:r>
              <a:rPr lang="uk-UA" dirty="0"/>
              <a:t>168</a:t>
            </a:r>
          </a:p>
        </p:txBody>
      </p:sp>
    </p:spTree>
    <p:extLst>
      <p:ext uri="{BB962C8B-B14F-4D97-AF65-F5344CB8AC3E}">
        <p14:creationId xmlns:p14="http://schemas.microsoft.com/office/powerpoint/2010/main" val="253392060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ідзаголовок 2">
            <a:extLst>
              <a:ext uri="{FF2B5EF4-FFF2-40B4-BE49-F238E27FC236}">
                <a16:creationId xmlns:a16="http://schemas.microsoft.com/office/drawing/2014/main" id="{FE49C34A-46FE-417A-AF41-00660F3C2AE6}"/>
              </a:ext>
            </a:extLst>
          </p:cNvPr>
          <p:cNvSpPr txBox="1">
            <a:spLocks/>
          </p:cNvSpPr>
          <p:nvPr/>
        </p:nvSpPr>
        <p:spPr>
          <a:xfrm>
            <a:off x="735724" y="895838"/>
            <a:ext cx="10646980" cy="3938921"/>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a:lnSpc>
                <a:spcPct val="89000"/>
              </a:lnSpc>
              <a:spcBef>
                <a:spcPts val="0"/>
              </a:spcBef>
              <a:buNone/>
            </a:pPr>
            <a:r>
              <a:rPr lang="uk-UA" sz="4000" b="1" dirty="0">
                <a:solidFill>
                  <a:srgbClr val="C00000"/>
                </a:solidFill>
                <a:latin typeface="Arial Narrow" panose="020B0606020202030204" pitchFamily="34" charset="0"/>
              </a:rPr>
              <a:t>Основною метою </a:t>
            </a:r>
            <a:r>
              <a:rPr lang="uk-UA" sz="4000" b="1" dirty="0">
                <a:solidFill>
                  <a:srgbClr val="3333CC"/>
                </a:solidFill>
                <a:latin typeface="Arial Narrow" panose="020B0606020202030204" pitchFamily="34" charset="0"/>
              </a:rPr>
              <a:t>внутрішнього контролю є об'єктивне вивчення фактичного стану суб'єкта господарювання, виявлення та попередження факторів та умов, що негативно впливають на виконання управлінських рішень і досягнення поставленої мети та доведення цієї інформації до органу управління.</a:t>
            </a:r>
          </a:p>
        </p:txBody>
      </p:sp>
      <p:sp>
        <p:nvSpPr>
          <p:cNvPr id="4" name="TextBox 3">
            <a:extLst>
              <a:ext uri="{FF2B5EF4-FFF2-40B4-BE49-F238E27FC236}">
                <a16:creationId xmlns:a16="http://schemas.microsoft.com/office/drawing/2014/main" id="{E53C50C3-DB42-4EBC-A759-04D0C1D0EC70}"/>
              </a:ext>
            </a:extLst>
          </p:cNvPr>
          <p:cNvSpPr txBox="1"/>
          <p:nvPr/>
        </p:nvSpPr>
        <p:spPr>
          <a:xfrm>
            <a:off x="11264630" y="335704"/>
            <a:ext cx="599554" cy="369332"/>
          </a:xfrm>
          <a:prstGeom prst="rect">
            <a:avLst/>
          </a:prstGeom>
          <a:noFill/>
        </p:spPr>
        <p:txBody>
          <a:bodyPr wrap="square" rtlCol="0">
            <a:spAutoFit/>
          </a:bodyPr>
          <a:lstStyle/>
          <a:p>
            <a:r>
              <a:rPr lang="uk-UA" dirty="0"/>
              <a:t>169</a:t>
            </a:r>
          </a:p>
        </p:txBody>
      </p:sp>
    </p:spTree>
    <p:extLst>
      <p:ext uri="{BB962C8B-B14F-4D97-AF65-F5344CB8AC3E}">
        <p14:creationId xmlns:p14="http://schemas.microsoft.com/office/powerpoint/2010/main" val="387439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ADC107E-D0F0-4B8E-84F7-E4A47A9E7E4D}"/>
              </a:ext>
            </a:extLst>
          </p:cNvPr>
          <p:cNvSpPr>
            <a:spLocks noGrp="1"/>
          </p:cNvSpPr>
          <p:nvPr>
            <p:ph type="title"/>
          </p:nvPr>
        </p:nvSpPr>
        <p:spPr>
          <a:xfrm>
            <a:off x="565150" y="508000"/>
            <a:ext cx="11137900" cy="1371600"/>
          </a:xfrm>
          <a:solidFill>
            <a:srgbClr val="FDFAF1"/>
          </a:solidFill>
        </p:spPr>
        <p:txBody>
          <a:bodyPr>
            <a:noAutofit/>
          </a:bodyPr>
          <a:lstStyle/>
          <a:p>
            <a:pPr algn="ctr"/>
            <a:r>
              <a:rPr lang="uk-UA" sz="4800" b="1" dirty="0">
                <a:solidFill>
                  <a:srgbClr val="7030A0"/>
                </a:solidFill>
                <a:latin typeface="Arial Narrow" panose="020B0606020202030204" pitchFamily="34" charset="0"/>
              </a:rPr>
              <a:t>2 СТРАТЕГІЧНИЙ ТА ОПЕРАТИВНИЙ ФІНАНСОВИЙ КОНТРОЛІНГ</a:t>
            </a:r>
            <a:endParaRPr lang="uk-UA" sz="4800" dirty="0"/>
          </a:p>
        </p:txBody>
      </p:sp>
      <p:sp>
        <p:nvSpPr>
          <p:cNvPr id="3" name="Прямокутник 2">
            <a:extLst>
              <a:ext uri="{FF2B5EF4-FFF2-40B4-BE49-F238E27FC236}">
                <a16:creationId xmlns:a16="http://schemas.microsoft.com/office/drawing/2014/main" id="{968128E0-B922-40B6-B3EB-976AF7F09D50}"/>
              </a:ext>
            </a:extLst>
          </p:cNvPr>
          <p:cNvSpPr/>
          <p:nvPr/>
        </p:nvSpPr>
        <p:spPr>
          <a:xfrm>
            <a:off x="1003300" y="2461736"/>
            <a:ext cx="10261600" cy="2862322"/>
          </a:xfrm>
          <a:prstGeom prst="rect">
            <a:avLst/>
          </a:prstGeom>
        </p:spPr>
        <p:txBody>
          <a:bodyPr wrap="square">
            <a:spAutoFit/>
          </a:bodyPr>
          <a:lstStyle/>
          <a:p>
            <a:r>
              <a:rPr lang="uk-UA" sz="3600" b="1" dirty="0">
                <a:latin typeface="Arial Narrow" panose="020B0606020202030204" pitchFamily="34" charset="0"/>
              </a:rPr>
              <a:t>Метою запровадження контролінгу на підприємстві є підтримка та допомога керівництву в процесі прийняття управлінських рішень.</a:t>
            </a:r>
          </a:p>
          <a:p>
            <a:r>
              <a:rPr lang="uk-UA" sz="3600" b="1" dirty="0">
                <a:latin typeface="Arial Narrow" panose="020B0606020202030204" pitchFamily="34" charset="0"/>
              </a:rPr>
              <a:t>Він є </a:t>
            </a:r>
            <a:r>
              <a:rPr lang="uk-UA" sz="3600" b="1" dirty="0">
                <a:latin typeface="Times New Roman" panose="02020603050405020304" pitchFamily="18" charset="0"/>
                <a:cs typeface="Times New Roman" panose="02020603050405020304" pitchFamily="18" charset="0"/>
              </a:rPr>
              <a:t>«</a:t>
            </a:r>
            <a:r>
              <a:rPr lang="uk-UA" sz="3600" b="1" dirty="0">
                <a:latin typeface="Arial Narrow" panose="020B0606020202030204" pitchFamily="34" charset="0"/>
              </a:rPr>
              <a:t>посередником</a:t>
            </a:r>
            <a:r>
              <a:rPr lang="uk-UA" sz="3600" b="1" dirty="0">
                <a:latin typeface="Times New Roman" panose="02020603050405020304" pitchFamily="18" charset="0"/>
                <a:cs typeface="Times New Roman" panose="02020603050405020304" pitchFamily="18" charset="0"/>
              </a:rPr>
              <a:t>»</a:t>
            </a:r>
            <a:r>
              <a:rPr lang="uk-UA" sz="3600" b="1" dirty="0">
                <a:latin typeface="Arial Narrow" panose="020B0606020202030204" pitchFamily="34" charset="0"/>
              </a:rPr>
              <a:t> у процесі отримання інформації та прийнятті управлінських рішень</a:t>
            </a:r>
            <a:r>
              <a:rPr lang="uk-UA" sz="3600" dirty="0"/>
              <a:t>. </a:t>
            </a:r>
          </a:p>
        </p:txBody>
      </p:sp>
      <p:sp>
        <p:nvSpPr>
          <p:cNvPr id="4" name="TextBox 3">
            <a:extLst>
              <a:ext uri="{FF2B5EF4-FFF2-40B4-BE49-F238E27FC236}">
                <a16:creationId xmlns:a16="http://schemas.microsoft.com/office/drawing/2014/main" id="{BB39C8F9-3302-43C8-9950-0C8438B80B6C}"/>
              </a:ext>
            </a:extLst>
          </p:cNvPr>
          <p:cNvSpPr txBox="1"/>
          <p:nvPr/>
        </p:nvSpPr>
        <p:spPr>
          <a:xfrm>
            <a:off x="11456775" y="226058"/>
            <a:ext cx="492550" cy="369332"/>
          </a:xfrm>
          <a:prstGeom prst="rect">
            <a:avLst/>
          </a:prstGeom>
          <a:noFill/>
        </p:spPr>
        <p:txBody>
          <a:bodyPr wrap="square" rtlCol="0">
            <a:spAutoFit/>
          </a:bodyPr>
          <a:lstStyle/>
          <a:p>
            <a:r>
              <a:rPr lang="uk-UA" dirty="0"/>
              <a:t>17</a:t>
            </a:r>
          </a:p>
        </p:txBody>
      </p:sp>
    </p:spTree>
    <p:extLst>
      <p:ext uri="{BB962C8B-B14F-4D97-AF65-F5344CB8AC3E}">
        <p14:creationId xmlns:p14="http://schemas.microsoft.com/office/powerpoint/2010/main" val="195747052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ідзаголовок 2">
            <a:extLst>
              <a:ext uri="{FF2B5EF4-FFF2-40B4-BE49-F238E27FC236}">
                <a16:creationId xmlns:a16="http://schemas.microsoft.com/office/drawing/2014/main" id="{70E4C792-202A-451B-9CF4-15F5D0436CCB}"/>
              </a:ext>
            </a:extLst>
          </p:cNvPr>
          <p:cNvSpPr txBox="1">
            <a:spLocks/>
          </p:cNvSpPr>
          <p:nvPr/>
        </p:nvSpPr>
        <p:spPr>
          <a:xfrm>
            <a:off x="676656" y="428017"/>
            <a:ext cx="11171633" cy="5741555"/>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nSpc>
                <a:spcPct val="88000"/>
              </a:lnSpc>
              <a:spcBef>
                <a:spcPts val="0"/>
              </a:spcBef>
              <a:spcAft>
                <a:spcPts val="1800"/>
              </a:spcAft>
              <a:buNone/>
            </a:pPr>
            <a:r>
              <a:rPr lang="uk-UA" sz="3600" b="1" dirty="0">
                <a:solidFill>
                  <a:srgbClr val="C00000"/>
                </a:solidFill>
                <a:latin typeface="Arial Narrow" panose="020B0606020202030204" pitchFamily="34" charset="0"/>
              </a:rPr>
              <a:t>ЗАВДАННЯ ВНУТРІШНЬОГОСПОДАРСЬКОГО КОНТРОЛЮ:</a:t>
            </a:r>
          </a:p>
          <a:p>
            <a:pPr>
              <a:lnSpc>
                <a:spcPct val="88000"/>
              </a:lnSpc>
              <a:spcBef>
                <a:spcPts val="0"/>
              </a:spcBef>
              <a:spcAft>
                <a:spcPts val="600"/>
              </a:spcAft>
            </a:pPr>
            <a:r>
              <a:rPr lang="uk-UA" sz="3600" b="1" dirty="0">
                <a:solidFill>
                  <a:srgbClr val="006600"/>
                </a:solidFill>
                <a:latin typeface="Arial Narrow" panose="020B0606020202030204" pitchFamily="34" charset="0"/>
              </a:rPr>
              <a:t>   надання інформації про процеси, що відбуваються;</a:t>
            </a:r>
          </a:p>
          <a:p>
            <a:pPr>
              <a:lnSpc>
                <a:spcPct val="88000"/>
              </a:lnSpc>
              <a:spcBef>
                <a:spcPts val="0"/>
              </a:spcBef>
              <a:spcAft>
                <a:spcPts val="600"/>
              </a:spcAft>
            </a:pPr>
            <a:r>
              <a:rPr lang="uk-UA" sz="3600" b="1" dirty="0">
                <a:solidFill>
                  <a:srgbClr val="006600"/>
                </a:solidFill>
                <a:latin typeface="Arial Narrow" panose="020B0606020202030204" pitchFamily="34" charset="0"/>
              </a:rPr>
              <a:t>   надання допомоги в прийнятті управлінських рішень;</a:t>
            </a:r>
          </a:p>
          <a:p>
            <a:pPr>
              <a:lnSpc>
                <a:spcPct val="88000"/>
              </a:lnSpc>
              <a:spcBef>
                <a:spcPts val="0"/>
              </a:spcBef>
              <a:spcAft>
                <a:spcPts val="600"/>
              </a:spcAft>
            </a:pPr>
            <a:r>
              <a:rPr lang="uk-UA" sz="3600" b="1" dirty="0">
                <a:solidFill>
                  <a:srgbClr val="006600"/>
                </a:solidFill>
                <a:latin typeface="Arial Narrow" panose="020B0606020202030204" pitchFamily="34" charset="0"/>
              </a:rPr>
              <a:t>   отримання інформації для оцінки правильності прийнятих рішень, своєчасності і результативності їх виконання;</a:t>
            </a:r>
          </a:p>
          <a:p>
            <a:pPr>
              <a:lnSpc>
                <a:spcPct val="88000"/>
              </a:lnSpc>
              <a:spcBef>
                <a:spcPts val="0"/>
              </a:spcBef>
              <a:spcAft>
                <a:spcPts val="600"/>
              </a:spcAft>
            </a:pPr>
            <a:r>
              <a:rPr lang="uk-UA" sz="3600" b="1" dirty="0">
                <a:solidFill>
                  <a:srgbClr val="006600"/>
                </a:solidFill>
                <a:latin typeface="Arial Narrow" panose="020B0606020202030204" pitchFamily="34" charset="0"/>
              </a:rPr>
              <a:t>   своєчасне виявлення і усунення умов і факторів, які заважають ефективній діяльності;</a:t>
            </a:r>
          </a:p>
          <a:p>
            <a:pPr>
              <a:lnSpc>
                <a:spcPct val="88000"/>
              </a:lnSpc>
              <a:spcBef>
                <a:spcPts val="0"/>
              </a:spcBef>
              <a:spcAft>
                <a:spcPts val="600"/>
              </a:spcAft>
            </a:pPr>
            <a:r>
              <a:rPr lang="uk-UA" sz="3600" b="1" dirty="0">
                <a:solidFill>
                  <a:srgbClr val="006600"/>
                </a:solidFill>
                <a:latin typeface="Arial Narrow" panose="020B0606020202030204" pitchFamily="34" charset="0"/>
              </a:rPr>
              <a:t>   коригування діяльності суб'єкта господарювання та його структурних підрозділів.</a:t>
            </a:r>
          </a:p>
        </p:txBody>
      </p:sp>
      <p:sp>
        <p:nvSpPr>
          <p:cNvPr id="3" name="TextBox 2">
            <a:extLst>
              <a:ext uri="{FF2B5EF4-FFF2-40B4-BE49-F238E27FC236}">
                <a16:creationId xmlns:a16="http://schemas.microsoft.com/office/drawing/2014/main" id="{5415F546-2D43-41DE-9664-76A7FFDE770C}"/>
              </a:ext>
            </a:extLst>
          </p:cNvPr>
          <p:cNvSpPr txBox="1"/>
          <p:nvPr/>
        </p:nvSpPr>
        <p:spPr>
          <a:xfrm>
            <a:off x="11361907" y="150879"/>
            <a:ext cx="599554" cy="369332"/>
          </a:xfrm>
          <a:prstGeom prst="rect">
            <a:avLst/>
          </a:prstGeom>
          <a:noFill/>
        </p:spPr>
        <p:txBody>
          <a:bodyPr wrap="square" rtlCol="0">
            <a:spAutoFit/>
          </a:bodyPr>
          <a:lstStyle/>
          <a:p>
            <a:r>
              <a:rPr lang="uk-UA" dirty="0"/>
              <a:t>170</a:t>
            </a:r>
          </a:p>
        </p:txBody>
      </p:sp>
    </p:spTree>
    <p:extLst>
      <p:ext uri="{BB962C8B-B14F-4D97-AF65-F5344CB8AC3E}">
        <p14:creationId xmlns:p14="http://schemas.microsoft.com/office/powerpoint/2010/main" val="291826880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увати 8">
            <a:extLst>
              <a:ext uri="{FF2B5EF4-FFF2-40B4-BE49-F238E27FC236}">
                <a16:creationId xmlns:a16="http://schemas.microsoft.com/office/drawing/2014/main" id="{F137DC4C-0E59-4A8E-8443-11BB4B0D2A0A}"/>
              </a:ext>
            </a:extLst>
          </p:cNvPr>
          <p:cNvGrpSpPr/>
          <p:nvPr/>
        </p:nvGrpSpPr>
        <p:grpSpPr>
          <a:xfrm>
            <a:off x="858905" y="564204"/>
            <a:ext cx="11236225" cy="5524241"/>
            <a:chOff x="858905" y="564205"/>
            <a:chExt cx="11236225" cy="5467602"/>
          </a:xfrm>
        </p:grpSpPr>
        <p:pic>
          <p:nvPicPr>
            <p:cNvPr id="4" name="Рисунок 3">
              <a:extLst>
                <a:ext uri="{FF2B5EF4-FFF2-40B4-BE49-F238E27FC236}">
                  <a16:creationId xmlns:a16="http://schemas.microsoft.com/office/drawing/2014/main" id="{FE64034F-6B91-409F-BEE5-A6EEADFA3B49}"/>
                </a:ext>
              </a:extLst>
            </p:cNvPr>
            <p:cNvPicPr>
              <a:picLocks noChangeAspect="1"/>
            </p:cNvPicPr>
            <p:nvPr/>
          </p:nvPicPr>
          <p:blipFill>
            <a:blip r:embed="rId2"/>
            <a:stretch>
              <a:fillRect/>
            </a:stretch>
          </p:blipFill>
          <p:spPr>
            <a:xfrm>
              <a:off x="6585626" y="2277976"/>
              <a:ext cx="5509504" cy="3753831"/>
            </a:xfrm>
            <a:prstGeom prst="rect">
              <a:avLst/>
            </a:prstGeom>
            <a:effectLst>
              <a:softEdge rad="317500"/>
            </a:effectLst>
          </p:spPr>
        </p:pic>
        <p:sp>
          <p:nvSpPr>
            <p:cNvPr id="2" name="Підзаголовок 2">
              <a:extLst>
                <a:ext uri="{FF2B5EF4-FFF2-40B4-BE49-F238E27FC236}">
                  <a16:creationId xmlns:a16="http://schemas.microsoft.com/office/drawing/2014/main" id="{80911683-9118-4CE6-A517-08A58839A1CE}"/>
                </a:ext>
              </a:extLst>
            </p:cNvPr>
            <p:cNvSpPr txBox="1">
              <a:spLocks/>
            </p:cNvSpPr>
            <p:nvPr/>
          </p:nvSpPr>
          <p:spPr>
            <a:xfrm>
              <a:off x="858906" y="564205"/>
              <a:ext cx="10474188" cy="2023353"/>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nSpc>
                  <a:spcPct val="90000"/>
                </a:lnSpc>
                <a:spcBef>
                  <a:spcPts val="0"/>
                </a:spcBef>
                <a:buNone/>
              </a:pPr>
              <a:r>
                <a:rPr lang="uk-UA" sz="4000" b="1" dirty="0">
                  <a:solidFill>
                    <a:srgbClr val="C00000"/>
                  </a:solidFill>
                  <a:latin typeface="Bahnschrift SemiBold SemiConden" panose="020B0502040204020203" pitchFamily="34" charset="0"/>
                </a:rPr>
                <a:t>Суб’єкти внутрішнього контролю </a:t>
              </a:r>
              <a:r>
                <a:rPr lang="uk-UA" sz="4000" b="1" dirty="0">
                  <a:solidFill>
                    <a:srgbClr val="006600"/>
                  </a:solidFill>
                  <a:latin typeface="Bahnschrift SemiBold SemiConden" panose="020B0502040204020203" pitchFamily="34" charset="0"/>
                </a:rPr>
                <a:t>– особи, групи осіб, відділи, служби та структурні підрозділи, які здійснюють контрольні дії по відношенню до</a:t>
              </a:r>
            </a:p>
          </p:txBody>
        </p:sp>
        <p:sp>
          <p:nvSpPr>
            <p:cNvPr id="5" name="Прямокутник 4">
              <a:extLst>
                <a:ext uri="{FF2B5EF4-FFF2-40B4-BE49-F238E27FC236}">
                  <a16:creationId xmlns:a16="http://schemas.microsoft.com/office/drawing/2014/main" id="{7C86F023-CDB5-4557-9F04-AE637909244A}"/>
                </a:ext>
              </a:extLst>
            </p:cNvPr>
            <p:cNvSpPr/>
            <p:nvPr/>
          </p:nvSpPr>
          <p:spPr>
            <a:xfrm>
              <a:off x="858905" y="2207961"/>
              <a:ext cx="6855129" cy="3016210"/>
            </a:xfrm>
            <a:prstGeom prst="rect">
              <a:avLst/>
            </a:prstGeom>
          </p:spPr>
          <p:txBody>
            <a:bodyPr wrap="square">
              <a:spAutoFit/>
            </a:bodyPr>
            <a:lstStyle/>
            <a:p>
              <a:pPr>
                <a:lnSpc>
                  <a:spcPct val="95000"/>
                </a:lnSpc>
              </a:pPr>
              <a:r>
                <a:rPr lang="uk-UA" sz="4000" b="1" dirty="0">
                  <a:solidFill>
                    <a:srgbClr val="006600"/>
                  </a:solidFill>
                  <a:latin typeface="Bahnschrift SemiBold SemiConden" panose="020B0502040204020203" pitchFamily="34" charset="0"/>
                </a:rPr>
                <a:t>об’єктів внутрішнього контролю відповідно до прав та обов’язків, передбачених посадовими інструкціями та положеннями.</a:t>
              </a:r>
              <a:endParaRPr lang="uk-UA" sz="4000" dirty="0"/>
            </a:p>
          </p:txBody>
        </p:sp>
      </p:grpSp>
      <p:sp>
        <p:nvSpPr>
          <p:cNvPr id="6" name="TextBox 5">
            <a:extLst>
              <a:ext uri="{FF2B5EF4-FFF2-40B4-BE49-F238E27FC236}">
                <a16:creationId xmlns:a16="http://schemas.microsoft.com/office/drawing/2014/main" id="{B31D7DE5-9DEA-4789-85E3-7A5B9D9C22EC}"/>
              </a:ext>
            </a:extLst>
          </p:cNvPr>
          <p:cNvSpPr txBox="1"/>
          <p:nvPr/>
        </p:nvSpPr>
        <p:spPr>
          <a:xfrm>
            <a:off x="11361907" y="150879"/>
            <a:ext cx="599554" cy="369332"/>
          </a:xfrm>
          <a:prstGeom prst="rect">
            <a:avLst/>
          </a:prstGeom>
          <a:noFill/>
        </p:spPr>
        <p:txBody>
          <a:bodyPr wrap="square" rtlCol="0">
            <a:spAutoFit/>
          </a:bodyPr>
          <a:lstStyle/>
          <a:p>
            <a:r>
              <a:rPr lang="uk-UA" dirty="0"/>
              <a:t>171</a:t>
            </a:r>
          </a:p>
        </p:txBody>
      </p:sp>
    </p:spTree>
    <p:extLst>
      <p:ext uri="{BB962C8B-B14F-4D97-AF65-F5344CB8AC3E}">
        <p14:creationId xmlns:p14="http://schemas.microsoft.com/office/powerpoint/2010/main" val="308064816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Групувати 6">
            <a:extLst>
              <a:ext uri="{FF2B5EF4-FFF2-40B4-BE49-F238E27FC236}">
                <a16:creationId xmlns:a16="http://schemas.microsoft.com/office/drawing/2014/main" id="{665F0CE4-8E91-4CB5-B0E5-3E83B54A02D8}"/>
              </a:ext>
            </a:extLst>
          </p:cNvPr>
          <p:cNvGrpSpPr/>
          <p:nvPr/>
        </p:nvGrpSpPr>
        <p:grpSpPr>
          <a:xfrm>
            <a:off x="1006997" y="554859"/>
            <a:ext cx="10706582" cy="4985056"/>
            <a:chOff x="1006997" y="554859"/>
            <a:chExt cx="10706582" cy="4985056"/>
          </a:xfrm>
        </p:grpSpPr>
        <p:sp>
          <p:nvSpPr>
            <p:cNvPr id="3" name="Прямокутник 2">
              <a:extLst>
                <a:ext uri="{FF2B5EF4-FFF2-40B4-BE49-F238E27FC236}">
                  <a16:creationId xmlns:a16="http://schemas.microsoft.com/office/drawing/2014/main" id="{A082246A-602B-4F10-A934-2513B8FEF080}"/>
                </a:ext>
              </a:extLst>
            </p:cNvPr>
            <p:cNvSpPr/>
            <p:nvPr/>
          </p:nvSpPr>
          <p:spPr>
            <a:xfrm>
              <a:off x="1006997" y="1959174"/>
              <a:ext cx="10706582" cy="1708160"/>
            </a:xfrm>
            <a:prstGeom prst="rect">
              <a:avLst/>
            </a:prstGeom>
          </p:spPr>
          <p:txBody>
            <a:bodyPr wrap="square">
              <a:spAutoFit/>
            </a:bodyPr>
            <a:lstStyle/>
            <a:p>
              <a:pPr marL="457200" indent="-457200">
                <a:buFontTx/>
                <a:buChar char="-"/>
              </a:pPr>
              <a:r>
                <a:rPr lang="uk-UA" sz="3500" b="1" i="1" dirty="0">
                  <a:solidFill>
                    <a:srgbClr val="003399"/>
                  </a:solidFill>
                  <a:latin typeface="Arial Narrow" panose="020B0606020202030204" pitchFamily="34" charset="0"/>
                </a:rPr>
                <a:t>управлінський персонал та спеціалісти</a:t>
              </a:r>
              <a:r>
                <a:rPr lang="uk-UA" sz="3500" b="1" dirty="0">
                  <a:solidFill>
                    <a:srgbClr val="003399"/>
                  </a:solidFill>
                  <a:latin typeface="Arial Narrow" panose="020B0606020202030204" pitchFamily="34" charset="0"/>
                </a:rPr>
                <a:t>:</a:t>
              </a:r>
            </a:p>
            <a:p>
              <a:r>
                <a:rPr lang="uk-UA" sz="3500" b="1" dirty="0">
                  <a:solidFill>
                    <a:srgbClr val="003399"/>
                  </a:solidFill>
                  <a:latin typeface="Arial Narrow" panose="020B0606020202030204" pitchFamily="34" charset="0"/>
                </a:rPr>
                <a:t>     власники (учасники); керівники структурних</a:t>
              </a:r>
            </a:p>
            <a:p>
              <a:r>
                <a:rPr lang="uk-UA" sz="3500" b="1" dirty="0">
                  <a:solidFill>
                    <a:srgbClr val="003399"/>
                  </a:solidFill>
                  <a:latin typeface="Arial Narrow" panose="020B0606020202030204" pitchFamily="34" charset="0"/>
                </a:rPr>
                <a:t>     підрозділів; менеджери первинного рівня;</a:t>
              </a:r>
            </a:p>
          </p:txBody>
        </p:sp>
        <p:sp>
          <p:nvSpPr>
            <p:cNvPr id="4" name="Підзаголовок 2">
              <a:extLst>
                <a:ext uri="{FF2B5EF4-FFF2-40B4-BE49-F238E27FC236}">
                  <a16:creationId xmlns:a16="http://schemas.microsoft.com/office/drawing/2014/main" id="{6E390679-3E65-4756-939E-FF7C23355348}"/>
                </a:ext>
              </a:extLst>
            </p:cNvPr>
            <p:cNvSpPr txBox="1">
              <a:spLocks/>
            </p:cNvSpPr>
            <p:nvPr/>
          </p:nvSpPr>
          <p:spPr>
            <a:xfrm>
              <a:off x="1331088" y="554859"/>
              <a:ext cx="10058400" cy="1239894"/>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nSpc>
                  <a:spcPct val="90000"/>
                </a:lnSpc>
                <a:buNone/>
              </a:pPr>
              <a:r>
                <a:rPr lang="uk-UA" sz="4000" b="1" dirty="0">
                  <a:solidFill>
                    <a:srgbClr val="800080"/>
                  </a:solidFill>
                  <a:latin typeface="Franklin Gothic Medium" panose="020B0603020102020204" pitchFamily="34" charset="0"/>
                </a:rPr>
                <a:t>До суб’єктів внутрішнього фінансового контролю на підприємствах належать:</a:t>
              </a:r>
              <a:endParaRPr lang="uk-UA" sz="4000" dirty="0">
                <a:solidFill>
                  <a:srgbClr val="800080"/>
                </a:solidFill>
                <a:latin typeface="Franklin Gothic Medium" panose="020B0603020102020204" pitchFamily="34" charset="0"/>
              </a:endParaRPr>
            </a:p>
          </p:txBody>
        </p:sp>
        <p:sp>
          <p:nvSpPr>
            <p:cNvPr id="6" name="Прямокутник 5">
              <a:extLst>
                <a:ext uri="{FF2B5EF4-FFF2-40B4-BE49-F238E27FC236}">
                  <a16:creationId xmlns:a16="http://schemas.microsoft.com/office/drawing/2014/main" id="{F0AA86BA-8ABD-4C08-8515-9615625C00C6}"/>
                </a:ext>
              </a:extLst>
            </p:cNvPr>
            <p:cNvSpPr/>
            <p:nvPr/>
          </p:nvSpPr>
          <p:spPr>
            <a:xfrm>
              <a:off x="1006997" y="3831755"/>
              <a:ext cx="10706582" cy="1708160"/>
            </a:xfrm>
            <a:prstGeom prst="rect">
              <a:avLst/>
            </a:prstGeom>
          </p:spPr>
          <p:txBody>
            <a:bodyPr wrap="square">
              <a:spAutoFit/>
            </a:bodyPr>
            <a:lstStyle/>
            <a:p>
              <a:pPr marL="457200" indent="-457200">
                <a:buFontTx/>
                <a:buChar char="-"/>
              </a:pPr>
              <a:r>
                <a:rPr lang="uk-UA" sz="3500" b="1" i="1" dirty="0">
                  <a:solidFill>
                    <a:srgbClr val="003399"/>
                  </a:solidFill>
                  <a:latin typeface="Arial Narrow" panose="020B0606020202030204" pitchFamily="34" charset="0"/>
                </a:rPr>
                <a:t>обліковий персонал:</a:t>
              </a:r>
            </a:p>
            <a:p>
              <a:r>
                <a:rPr lang="uk-UA" sz="3500" b="1" dirty="0">
                  <a:solidFill>
                    <a:srgbClr val="003399"/>
                  </a:solidFill>
                  <a:latin typeface="Arial Narrow" panose="020B0606020202030204" pitchFamily="34" charset="0"/>
                </a:rPr>
                <a:t>     персонал бухгалтерії; головний бухгалтер;</a:t>
              </a:r>
            </a:p>
            <a:p>
              <a:r>
                <a:rPr lang="uk-UA" sz="3500" b="1" dirty="0">
                  <a:solidFill>
                    <a:srgbClr val="003399"/>
                  </a:solidFill>
                  <a:latin typeface="Arial Narrow" panose="020B0606020202030204" pitchFamily="34" charset="0"/>
                </a:rPr>
                <a:t>     бухгалтери, що здійснюють операції з контролю;</a:t>
              </a:r>
            </a:p>
          </p:txBody>
        </p:sp>
      </p:grpSp>
      <p:sp>
        <p:nvSpPr>
          <p:cNvPr id="8" name="TextBox 7">
            <a:extLst>
              <a:ext uri="{FF2B5EF4-FFF2-40B4-BE49-F238E27FC236}">
                <a16:creationId xmlns:a16="http://schemas.microsoft.com/office/drawing/2014/main" id="{E793B5C3-C263-42FA-B1A6-BF6A52F57CE3}"/>
              </a:ext>
            </a:extLst>
          </p:cNvPr>
          <p:cNvSpPr txBox="1"/>
          <p:nvPr/>
        </p:nvSpPr>
        <p:spPr>
          <a:xfrm>
            <a:off x="11361907" y="150879"/>
            <a:ext cx="599554" cy="369332"/>
          </a:xfrm>
          <a:prstGeom prst="rect">
            <a:avLst/>
          </a:prstGeom>
          <a:noFill/>
        </p:spPr>
        <p:txBody>
          <a:bodyPr wrap="square" rtlCol="0">
            <a:spAutoFit/>
          </a:bodyPr>
          <a:lstStyle/>
          <a:p>
            <a:r>
              <a:rPr lang="uk-UA" dirty="0"/>
              <a:t>172</a:t>
            </a:r>
          </a:p>
        </p:txBody>
      </p:sp>
    </p:spTree>
    <p:extLst>
      <p:ext uri="{BB962C8B-B14F-4D97-AF65-F5344CB8AC3E}">
        <p14:creationId xmlns:p14="http://schemas.microsoft.com/office/powerpoint/2010/main" val="223581473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ідзаголовок 2">
            <a:extLst>
              <a:ext uri="{FF2B5EF4-FFF2-40B4-BE49-F238E27FC236}">
                <a16:creationId xmlns:a16="http://schemas.microsoft.com/office/drawing/2014/main" id="{60CB073C-0500-45B9-B60E-30362E1BD758}"/>
              </a:ext>
            </a:extLst>
          </p:cNvPr>
          <p:cNvSpPr txBox="1">
            <a:spLocks/>
          </p:cNvSpPr>
          <p:nvPr/>
        </p:nvSpPr>
        <p:spPr>
          <a:xfrm>
            <a:off x="956746" y="523883"/>
            <a:ext cx="10058400" cy="1239894"/>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nSpc>
                <a:spcPct val="90000"/>
              </a:lnSpc>
              <a:buNone/>
            </a:pPr>
            <a:r>
              <a:rPr lang="uk-UA" sz="4000" b="1" dirty="0">
                <a:solidFill>
                  <a:srgbClr val="800080"/>
                </a:solidFill>
                <a:latin typeface="Franklin Gothic Medium" panose="020B0603020102020204" pitchFamily="34" charset="0"/>
              </a:rPr>
              <a:t>До суб’єктів внутрішнього фінансового контролю на підприємствах належать:</a:t>
            </a:r>
            <a:endParaRPr lang="uk-UA" sz="4000" dirty="0">
              <a:solidFill>
                <a:srgbClr val="800080"/>
              </a:solidFill>
              <a:latin typeface="Franklin Gothic Medium" panose="020B0603020102020204" pitchFamily="34" charset="0"/>
            </a:endParaRPr>
          </a:p>
        </p:txBody>
      </p:sp>
      <p:sp>
        <p:nvSpPr>
          <p:cNvPr id="3" name="Прямокутник 2">
            <a:extLst>
              <a:ext uri="{FF2B5EF4-FFF2-40B4-BE49-F238E27FC236}">
                <a16:creationId xmlns:a16="http://schemas.microsoft.com/office/drawing/2014/main" id="{ACB9EE7A-2938-466A-B9DF-05B6D9E124A9}"/>
              </a:ext>
            </a:extLst>
          </p:cNvPr>
          <p:cNvSpPr/>
          <p:nvPr/>
        </p:nvSpPr>
        <p:spPr>
          <a:xfrm>
            <a:off x="428264" y="1934369"/>
            <a:ext cx="11763736" cy="4033412"/>
          </a:xfrm>
          <a:prstGeom prst="rect">
            <a:avLst/>
          </a:prstGeom>
        </p:spPr>
        <p:txBody>
          <a:bodyPr wrap="square">
            <a:spAutoFit/>
          </a:bodyPr>
          <a:lstStyle/>
          <a:p>
            <a:pPr marL="457200" indent="-457200">
              <a:lnSpc>
                <a:spcPct val="88000"/>
              </a:lnSpc>
              <a:buFontTx/>
              <a:buChar char="-"/>
            </a:pPr>
            <a:r>
              <a:rPr lang="uk-UA" sz="3500" b="1" i="1" dirty="0">
                <a:solidFill>
                  <a:srgbClr val="003399"/>
                </a:solidFill>
                <a:latin typeface="Arial Narrow" panose="020B0606020202030204" pitchFamily="34" charset="0"/>
              </a:rPr>
              <a:t>посадові особи, що здійснюють контроль відповідно до своїх посадових обов’язків</a:t>
            </a:r>
            <a:r>
              <a:rPr lang="uk-UA" sz="3500" b="1" dirty="0">
                <a:solidFill>
                  <a:srgbClr val="003399"/>
                </a:solidFill>
                <a:latin typeface="Arial Narrow" panose="020B0606020202030204" pitchFamily="34" charset="0"/>
              </a:rPr>
              <a:t>:</a:t>
            </a:r>
          </a:p>
          <a:p>
            <a:r>
              <a:rPr lang="uk-UA" sz="3500" b="1" dirty="0">
                <a:solidFill>
                  <a:srgbClr val="003399"/>
                </a:solidFill>
                <a:latin typeface="Arial Narrow" panose="020B0606020202030204" pitchFamily="34" charset="0"/>
              </a:rPr>
              <a:t>     контролери, ревізори; технологи, економісти; </a:t>
            </a:r>
          </a:p>
          <a:p>
            <a:r>
              <a:rPr lang="uk-UA" sz="3500" b="1" dirty="0">
                <a:solidFill>
                  <a:srgbClr val="003399"/>
                </a:solidFill>
                <a:latin typeface="Arial Narrow" panose="020B0606020202030204" pitchFamily="34" charset="0"/>
              </a:rPr>
              <a:t>     інші посадові особи, що виконують контрольні функції;</a:t>
            </a:r>
          </a:p>
          <a:p>
            <a:pPr marL="571500" indent="-571500">
              <a:lnSpc>
                <a:spcPct val="90000"/>
              </a:lnSpc>
              <a:spcBef>
                <a:spcPts val="1800"/>
              </a:spcBef>
              <a:spcAft>
                <a:spcPts val="600"/>
              </a:spcAft>
              <a:buFontTx/>
              <a:buChar char="-"/>
            </a:pPr>
            <a:r>
              <a:rPr lang="uk-UA" sz="3500" b="1" i="1" dirty="0">
                <a:solidFill>
                  <a:srgbClr val="003399"/>
                </a:solidFill>
                <a:latin typeface="Arial Narrow" panose="020B0606020202030204" pitchFamily="34" charset="0"/>
              </a:rPr>
              <a:t>органи самоврядування та представники трудового колективу;</a:t>
            </a:r>
          </a:p>
          <a:p>
            <a:pPr marL="571500" indent="-571500">
              <a:lnSpc>
                <a:spcPct val="90000"/>
              </a:lnSpc>
              <a:spcBef>
                <a:spcPts val="1200"/>
              </a:spcBef>
              <a:buFontTx/>
              <a:buChar char="-"/>
            </a:pPr>
            <a:r>
              <a:rPr lang="uk-UA" sz="3500" b="1" i="1" dirty="0">
                <a:solidFill>
                  <a:srgbClr val="003399"/>
                </a:solidFill>
                <a:latin typeface="Arial Narrow" panose="020B0606020202030204" pitchFamily="34" charset="0"/>
              </a:rPr>
              <a:t>працівники та службовці підприємства;</a:t>
            </a:r>
          </a:p>
        </p:txBody>
      </p:sp>
      <p:sp>
        <p:nvSpPr>
          <p:cNvPr id="4" name="TextBox 3">
            <a:extLst>
              <a:ext uri="{FF2B5EF4-FFF2-40B4-BE49-F238E27FC236}">
                <a16:creationId xmlns:a16="http://schemas.microsoft.com/office/drawing/2014/main" id="{3CE2892B-3CE6-4D16-A6BC-44D29447B54E}"/>
              </a:ext>
            </a:extLst>
          </p:cNvPr>
          <p:cNvSpPr txBox="1"/>
          <p:nvPr/>
        </p:nvSpPr>
        <p:spPr>
          <a:xfrm>
            <a:off x="11361907" y="150879"/>
            <a:ext cx="599554" cy="369332"/>
          </a:xfrm>
          <a:prstGeom prst="rect">
            <a:avLst/>
          </a:prstGeom>
          <a:noFill/>
        </p:spPr>
        <p:txBody>
          <a:bodyPr wrap="square" rtlCol="0">
            <a:spAutoFit/>
          </a:bodyPr>
          <a:lstStyle/>
          <a:p>
            <a:r>
              <a:rPr lang="uk-UA" dirty="0"/>
              <a:t>173</a:t>
            </a:r>
          </a:p>
        </p:txBody>
      </p:sp>
    </p:spTree>
    <p:extLst>
      <p:ext uri="{BB962C8B-B14F-4D97-AF65-F5344CB8AC3E}">
        <p14:creationId xmlns:p14="http://schemas.microsoft.com/office/powerpoint/2010/main" val="97979550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увати 3">
            <a:extLst>
              <a:ext uri="{FF2B5EF4-FFF2-40B4-BE49-F238E27FC236}">
                <a16:creationId xmlns:a16="http://schemas.microsoft.com/office/drawing/2014/main" id="{33E9F9C3-6A4B-48BA-94A6-E43AA9A0B812}"/>
              </a:ext>
            </a:extLst>
          </p:cNvPr>
          <p:cNvGrpSpPr/>
          <p:nvPr/>
        </p:nvGrpSpPr>
        <p:grpSpPr>
          <a:xfrm>
            <a:off x="300943" y="479513"/>
            <a:ext cx="11451220" cy="4856351"/>
            <a:chOff x="300943" y="479513"/>
            <a:chExt cx="11451220" cy="4856351"/>
          </a:xfrm>
        </p:grpSpPr>
        <p:sp>
          <p:nvSpPr>
            <p:cNvPr id="2" name="Підзаголовок 2">
              <a:extLst>
                <a:ext uri="{FF2B5EF4-FFF2-40B4-BE49-F238E27FC236}">
                  <a16:creationId xmlns:a16="http://schemas.microsoft.com/office/drawing/2014/main" id="{13101BB4-1FCC-4ADE-8407-74BBA4E32F7E}"/>
                </a:ext>
              </a:extLst>
            </p:cNvPr>
            <p:cNvSpPr txBox="1">
              <a:spLocks/>
            </p:cNvSpPr>
            <p:nvPr/>
          </p:nvSpPr>
          <p:spPr>
            <a:xfrm>
              <a:off x="886408" y="479513"/>
              <a:ext cx="10058400" cy="1239894"/>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nSpc>
                  <a:spcPct val="90000"/>
                </a:lnSpc>
                <a:buNone/>
              </a:pPr>
              <a:r>
                <a:rPr lang="uk-UA" sz="4000" b="1" dirty="0">
                  <a:solidFill>
                    <a:srgbClr val="800080"/>
                  </a:solidFill>
                  <a:latin typeface="Franklin Gothic Medium" panose="020B0603020102020204" pitchFamily="34" charset="0"/>
                </a:rPr>
                <a:t>До суб’єктів внутрішнього фінансового контролю на підприємствах належать:</a:t>
              </a:r>
              <a:endParaRPr lang="uk-UA" sz="4000" dirty="0">
                <a:solidFill>
                  <a:srgbClr val="800080"/>
                </a:solidFill>
                <a:latin typeface="Franklin Gothic Medium" panose="020B0603020102020204" pitchFamily="34" charset="0"/>
              </a:endParaRPr>
            </a:p>
          </p:txBody>
        </p:sp>
        <p:sp>
          <p:nvSpPr>
            <p:cNvPr id="3" name="Прямокутник 2">
              <a:extLst>
                <a:ext uri="{FF2B5EF4-FFF2-40B4-BE49-F238E27FC236}">
                  <a16:creationId xmlns:a16="http://schemas.microsoft.com/office/drawing/2014/main" id="{BF11723B-0803-4B28-BA84-66891ABAAD84}"/>
                </a:ext>
              </a:extLst>
            </p:cNvPr>
            <p:cNvSpPr/>
            <p:nvPr/>
          </p:nvSpPr>
          <p:spPr>
            <a:xfrm>
              <a:off x="300943" y="1952117"/>
              <a:ext cx="11451220" cy="3383747"/>
            </a:xfrm>
            <a:prstGeom prst="rect">
              <a:avLst/>
            </a:prstGeom>
          </p:spPr>
          <p:txBody>
            <a:bodyPr wrap="square">
              <a:spAutoFit/>
            </a:bodyPr>
            <a:lstStyle/>
            <a:p>
              <a:pPr marL="571500" indent="-571500">
                <a:lnSpc>
                  <a:spcPct val="89000"/>
                </a:lnSpc>
                <a:buFontTx/>
                <a:buChar char="-"/>
              </a:pPr>
              <a:r>
                <a:rPr lang="uk-UA" sz="3500" b="1" i="1" dirty="0">
                  <a:solidFill>
                    <a:srgbClr val="003399"/>
                  </a:solidFill>
                  <a:latin typeface="Arial Narrow" panose="020B0606020202030204" pitchFamily="34" charset="0"/>
                </a:rPr>
                <a:t>спеціальні органи, створені на підприємстві з метою контролю або виконують спеціальні контрольні дії:</a:t>
              </a:r>
            </a:p>
            <a:p>
              <a:pPr>
                <a:lnSpc>
                  <a:spcPct val="93000"/>
                </a:lnSpc>
              </a:pPr>
              <a:r>
                <a:rPr lang="uk-UA" sz="3500" b="1" dirty="0">
                  <a:solidFill>
                    <a:srgbClr val="003399"/>
                  </a:solidFill>
                  <a:latin typeface="Arial Narrow" panose="020B0606020202030204" pitchFamily="34" charset="0"/>
                </a:rPr>
                <a:t>      </a:t>
              </a:r>
              <a:r>
                <a:rPr lang="uk-UA" sz="3200" b="1" dirty="0">
                  <a:solidFill>
                    <a:srgbClr val="003399"/>
                  </a:solidFill>
                  <a:latin typeface="Arial Narrow" panose="020B0606020202030204" pitchFamily="34" charset="0"/>
                </a:rPr>
                <a:t>ревізійні комісії; спостережні ради; інвентаризаційні комісії;</a:t>
              </a:r>
            </a:p>
            <a:p>
              <a:pPr>
                <a:lnSpc>
                  <a:spcPct val="93000"/>
                </a:lnSpc>
              </a:pPr>
              <a:r>
                <a:rPr lang="uk-UA" sz="3200" b="1" dirty="0">
                  <a:solidFill>
                    <a:srgbClr val="003399"/>
                  </a:solidFill>
                  <a:latin typeface="Arial Narrow" panose="020B0606020202030204" pitchFamily="34" charset="0"/>
                </a:rPr>
                <a:t>      служби нагляду; окремий підрозділ внутрішнього контролю;</a:t>
              </a:r>
            </a:p>
            <a:p>
              <a:pPr>
                <a:lnSpc>
                  <a:spcPct val="93000"/>
                </a:lnSpc>
              </a:pPr>
              <a:r>
                <a:rPr lang="uk-UA" sz="3200" b="1" dirty="0">
                  <a:solidFill>
                    <a:srgbClr val="003399"/>
                  </a:solidFill>
                  <a:latin typeface="Arial Narrow" panose="020B0606020202030204" pitchFamily="34" charset="0"/>
                </a:rPr>
                <a:t>      відділ технічного контролю; лабораторії з якості; комісії з</a:t>
              </a:r>
            </a:p>
            <a:p>
              <a:pPr>
                <a:lnSpc>
                  <a:spcPct val="93000"/>
                </a:lnSpc>
              </a:pPr>
              <a:r>
                <a:rPr lang="uk-UA" sz="3200" b="1" dirty="0">
                  <a:solidFill>
                    <a:srgbClr val="003399"/>
                  </a:solidFill>
                  <a:latin typeface="Arial Narrow" panose="020B0606020202030204" pitchFamily="34" charset="0"/>
                </a:rPr>
                <a:t>      оцінки; служби санітарного та технологічного контролю;</a:t>
              </a:r>
            </a:p>
            <a:p>
              <a:pPr>
                <a:lnSpc>
                  <a:spcPct val="93000"/>
                </a:lnSpc>
              </a:pPr>
              <a:r>
                <a:rPr lang="uk-UA" sz="3200" b="1" dirty="0">
                  <a:solidFill>
                    <a:srgbClr val="003399"/>
                  </a:solidFill>
                  <a:latin typeface="Arial Narrow" panose="020B0606020202030204" pitchFamily="34" charset="0"/>
                </a:rPr>
                <a:t>      служба безпеки підприємства.</a:t>
              </a:r>
            </a:p>
          </p:txBody>
        </p:sp>
      </p:grpSp>
      <p:sp>
        <p:nvSpPr>
          <p:cNvPr id="5" name="TextBox 4">
            <a:extLst>
              <a:ext uri="{FF2B5EF4-FFF2-40B4-BE49-F238E27FC236}">
                <a16:creationId xmlns:a16="http://schemas.microsoft.com/office/drawing/2014/main" id="{BF874F27-0A78-40C5-88B0-018EF449FDDF}"/>
              </a:ext>
            </a:extLst>
          </p:cNvPr>
          <p:cNvSpPr txBox="1"/>
          <p:nvPr/>
        </p:nvSpPr>
        <p:spPr>
          <a:xfrm>
            <a:off x="11361907" y="150879"/>
            <a:ext cx="599554" cy="369332"/>
          </a:xfrm>
          <a:prstGeom prst="rect">
            <a:avLst/>
          </a:prstGeom>
          <a:noFill/>
        </p:spPr>
        <p:txBody>
          <a:bodyPr wrap="square" rtlCol="0">
            <a:spAutoFit/>
          </a:bodyPr>
          <a:lstStyle/>
          <a:p>
            <a:r>
              <a:rPr lang="uk-UA" dirty="0"/>
              <a:t>174</a:t>
            </a:r>
          </a:p>
        </p:txBody>
      </p:sp>
    </p:spTree>
    <p:extLst>
      <p:ext uri="{BB962C8B-B14F-4D97-AF65-F5344CB8AC3E}">
        <p14:creationId xmlns:p14="http://schemas.microsoft.com/office/powerpoint/2010/main" val="284070826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Місце для тексту 3">
            <a:extLst>
              <a:ext uri="{FF2B5EF4-FFF2-40B4-BE49-F238E27FC236}">
                <a16:creationId xmlns:a16="http://schemas.microsoft.com/office/drawing/2014/main" id="{3E6B1B9F-1685-463E-BE46-4B39999A06F7}"/>
              </a:ext>
            </a:extLst>
          </p:cNvPr>
          <p:cNvSpPr txBox="1">
            <a:spLocks/>
          </p:cNvSpPr>
          <p:nvPr/>
        </p:nvSpPr>
        <p:spPr>
          <a:xfrm>
            <a:off x="336555" y="3078618"/>
            <a:ext cx="6005629" cy="2966629"/>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nSpc>
                <a:spcPct val="89000"/>
              </a:lnSpc>
              <a:buNone/>
            </a:pPr>
            <a:r>
              <a:rPr lang="uk-UA" sz="3200" b="1" dirty="0">
                <a:solidFill>
                  <a:schemeClr val="tx1">
                    <a:lumMod val="95000"/>
                    <a:lumOff val="5000"/>
                  </a:schemeClr>
                </a:solidFill>
              </a:rPr>
              <a:t>Додатково див.:</a:t>
            </a:r>
          </a:p>
          <a:p>
            <a:pPr marL="0" indent="0">
              <a:lnSpc>
                <a:spcPct val="89000"/>
              </a:lnSpc>
              <a:buNone/>
            </a:pPr>
            <a:r>
              <a:rPr lang="uk-UA" sz="3200" b="1" dirty="0">
                <a:solidFill>
                  <a:schemeClr val="tx1">
                    <a:lumMod val="95000"/>
                    <a:lumOff val="5000"/>
                  </a:schemeClr>
                </a:solidFill>
              </a:rPr>
              <a:t>Замула І.В., Танасієва М.М. Внутрішній контроль : навч. посіб. Чернівці : Технодрук, 2021. 336 с.</a:t>
            </a:r>
          </a:p>
        </p:txBody>
      </p:sp>
      <p:pic>
        <p:nvPicPr>
          <p:cNvPr id="9" name="Рисунок 8">
            <a:extLst>
              <a:ext uri="{FF2B5EF4-FFF2-40B4-BE49-F238E27FC236}">
                <a16:creationId xmlns:a16="http://schemas.microsoft.com/office/drawing/2014/main" id="{A45C7F53-D024-463A-A5F2-B5A39E60F5B1}"/>
              </a:ext>
            </a:extLst>
          </p:cNvPr>
          <p:cNvPicPr>
            <a:picLocks noChangeAspect="1"/>
          </p:cNvPicPr>
          <p:nvPr/>
        </p:nvPicPr>
        <p:blipFill>
          <a:blip r:embed="rId2"/>
          <a:stretch>
            <a:fillRect/>
          </a:stretch>
        </p:blipFill>
        <p:spPr>
          <a:xfrm>
            <a:off x="1783377" y="461179"/>
            <a:ext cx="2143125" cy="2143125"/>
          </a:xfrm>
          <a:prstGeom prst="rect">
            <a:avLst/>
          </a:prstGeom>
        </p:spPr>
      </p:pic>
      <p:pic>
        <p:nvPicPr>
          <p:cNvPr id="10" name="Рисунок 9">
            <a:extLst>
              <a:ext uri="{FF2B5EF4-FFF2-40B4-BE49-F238E27FC236}">
                <a16:creationId xmlns:a16="http://schemas.microsoft.com/office/drawing/2014/main" id="{37B36192-EB04-4B2E-B176-DED138F7CB83}"/>
              </a:ext>
            </a:extLst>
          </p:cNvPr>
          <p:cNvPicPr>
            <a:picLocks noChangeAspect="1"/>
          </p:cNvPicPr>
          <p:nvPr/>
        </p:nvPicPr>
        <p:blipFill>
          <a:blip r:embed="rId3"/>
          <a:stretch>
            <a:fillRect/>
          </a:stretch>
        </p:blipFill>
        <p:spPr>
          <a:xfrm>
            <a:off x="5896708" y="1302152"/>
            <a:ext cx="6095999" cy="4253696"/>
          </a:xfrm>
          <a:prstGeom prst="rect">
            <a:avLst/>
          </a:prstGeom>
          <a:effectLst>
            <a:softEdge rad="635000"/>
          </a:effectLst>
        </p:spPr>
      </p:pic>
      <p:sp>
        <p:nvSpPr>
          <p:cNvPr id="5" name="TextBox 4">
            <a:extLst>
              <a:ext uri="{FF2B5EF4-FFF2-40B4-BE49-F238E27FC236}">
                <a16:creationId xmlns:a16="http://schemas.microsoft.com/office/drawing/2014/main" id="{D32F307C-A286-4B11-9BA6-46E280A83D11}"/>
              </a:ext>
            </a:extLst>
          </p:cNvPr>
          <p:cNvSpPr txBox="1"/>
          <p:nvPr/>
        </p:nvSpPr>
        <p:spPr>
          <a:xfrm>
            <a:off x="11361907" y="150879"/>
            <a:ext cx="599554" cy="369332"/>
          </a:xfrm>
          <a:prstGeom prst="rect">
            <a:avLst/>
          </a:prstGeom>
          <a:noFill/>
        </p:spPr>
        <p:txBody>
          <a:bodyPr wrap="square" rtlCol="0">
            <a:spAutoFit/>
          </a:bodyPr>
          <a:lstStyle/>
          <a:p>
            <a:r>
              <a:rPr lang="uk-UA" dirty="0"/>
              <a:t>175</a:t>
            </a:r>
          </a:p>
        </p:txBody>
      </p:sp>
    </p:spTree>
    <p:extLst>
      <p:ext uri="{BB962C8B-B14F-4D97-AF65-F5344CB8AC3E}">
        <p14:creationId xmlns:p14="http://schemas.microsoft.com/office/powerpoint/2010/main" val="163768580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a:extLst>
              <a:ext uri="{FF2B5EF4-FFF2-40B4-BE49-F238E27FC236}">
                <a16:creationId xmlns:a16="http://schemas.microsoft.com/office/drawing/2014/main" id="{DEE74D30-BE45-4748-A244-5D0749C455A4}"/>
              </a:ext>
            </a:extLst>
          </p:cNvPr>
          <p:cNvSpPr txBox="1">
            <a:spLocks/>
          </p:cNvSpPr>
          <p:nvPr/>
        </p:nvSpPr>
        <p:spPr>
          <a:xfrm>
            <a:off x="639950" y="486407"/>
            <a:ext cx="10912100" cy="1214803"/>
          </a:xfrm>
          <a:prstGeom prst="rect">
            <a:avLst/>
          </a:prstGeom>
          <a:solidFill>
            <a:schemeClr val="bg1">
              <a:lumMod val="95000"/>
            </a:schemeClr>
          </a:solidFill>
        </p:spPr>
        <p:txBody>
          <a:bodyPr>
            <a:noAutofit/>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pPr algn="ctr"/>
            <a:r>
              <a:rPr lang="uk-UA" sz="4300" b="1" dirty="0">
                <a:solidFill>
                  <a:srgbClr val="336699"/>
                </a:solidFill>
                <a:latin typeface="Arial Narrow" panose="020B0606020202030204" pitchFamily="34" charset="0"/>
              </a:rPr>
              <a:t>2  Вимоги щодо організації ефективної СВК на підприємстві</a:t>
            </a:r>
            <a:r>
              <a:rPr lang="uk-UA" sz="4300" dirty="0">
                <a:solidFill>
                  <a:srgbClr val="336699"/>
                </a:solidFill>
              </a:rPr>
              <a:t> </a:t>
            </a:r>
          </a:p>
        </p:txBody>
      </p:sp>
      <p:sp>
        <p:nvSpPr>
          <p:cNvPr id="4" name="Прямокутник 3">
            <a:extLst>
              <a:ext uri="{FF2B5EF4-FFF2-40B4-BE49-F238E27FC236}">
                <a16:creationId xmlns:a16="http://schemas.microsoft.com/office/drawing/2014/main" id="{70CF0613-8F38-4592-BC26-E408887FF006}"/>
              </a:ext>
            </a:extLst>
          </p:cNvPr>
          <p:cNvSpPr/>
          <p:nvPr/>
        </p:nvSpPr>
        <p:spPr>
          <a:xfrm>
            <a:off x="462987" y="1890885"/>
            <a:ext cx="11170213" cy="3598421"/>
          </a:xfrm>
          <a:prstGeom prst="rect">
            <a:avLst/>
          </a:prstGeom>
        </p:spPr>
        <p:txBody>
          <a:bodyPr wrap="square">
            <a:spAutoFit/>
          </a:bodyPr>
          <a:lstStyle/>
          <a:p>
            <a:pPr algn="ctr">
              <a:lnSpc>
                <a:spcPct val="89000"/>
              </a:lnSpc>
            </a:pPr>
            <a:r>
              <a:rPr lang="uk-UA" sz="3200" b="1" dirty="0">
                <a:solidFill>
                  <a:srgbClr val="C00000"/>
                </a:solidFill>
                <a:latin typeface="Arial" panose="020B0604020202020204" pitchFamily="34" charset="0"/>
              </a:rPr>
              <a:t>Система внутрішнього контролю </a:t>
            </a:r>
            <a:r>
              <a:rPr lang="uk-UA" sz="3200" b="1" dirty="0">
                <a:solidFill>
                  <a:srgbClr val="464646"/>
                </a:solidFill>
                <a:latin typeface="Arial" panose="020B0604020202020204" pitchFamily="34" charset="0"/>
              </a:rPr>
              <a:t>підприємства (</a:t>
            </a:r>
            <a:r>
              <a:rPr lang="de-DE" sz="3200" b="1" dirty="0">
                <a:solidFill>
                  <a:srgbClr val="464646"/>
                </a:solidFill>
                <a:latin typeface="Arial" panose="020B0604020202020204" pitchFamily="34" charset="0"/>
              </a:rPr>
              <a:t>internal audit)</a:t>
            </a:r>
            <a:r>
              <a:rPr lang="uk-UA" sz="3200" b="1" dirty="0">
                <a:solidFill>
                  <a:srgbClr val="464646"/>
                </a:solidFill>
                <a:latin typeface="Arial" panose="020B0604020202020204" pitchFamily="34" charset="0"/>
              </a:rPr>
              <a:t>,</a:t>
            </a:r>
            <a:r>
              <a:rPr lang="de-DE" sz="3200" b="1" dirty="0">
                <a:solidFill>
                  <a:srgbClr val="464646"/>
                </a:solidFill>
                <a:latin typeface="Arial" panose="020B0604020202020204" pitchFamily="34" charset="0"/>
              </a:rPr>
              <a:t> </a:t>
            </a:r>
            <a:r>
              <a:rPr lang="uk-UA" sz="3200" b="1" dirty="0">
                <a:solidFill>
                  <a:srgbClr val="464646"/>
                </a:solidFill>
                <a:latin typeface="Arial" panose="020B0604020202020204" pitchFamily="34" charset="0"/>
              </a:rPr>
              <a:t>або </a:t>
            </a:r>
            <a:r>
              <a:rPr lang="uk-UA" sz="3200" b="1" dirty="0">
                <a:solidFill>
                  <a:srgbClr val="C00000"/>
                </a:solidFill>
                <a:latin typeface="Arial" panose="020B0604020202020204" pitchFamily="34" charset="0"/>
              </a:rPr>
              <a:t>СВК</a:t>
            </a:r>
            <a:r>
              <a:rPr lang="uk-UA" sz="3200" b="1" dirty="0">
                <a:solidFill>
                  <a:srgbClr val="55682E"/>
                </a:solidFill>
                <a:latin typeface="Arial" panose="020B0604020202020204" pitchFamily="34" charset="0"/>
              </a:rPr>
              <a:t>,</a:t>
            </a:r>
            <a:r>
              <a:rPr lang="uk-UA" sz="3200" b="1" dirty="0">
                <a:solidFill>
                  <a:srgbClr val="464646"/>
                </a:solidFill>
                <a:latin typeface="Arial" panose="020B0604020202020204" pitchFamily="34" charset="0"/>
              </a:rPr>
              <a:t> – частина управління підприємством, об’єднання організаційних структур, методів та процедур, що їх забезпечують реалізацію цілей підприємства, досягнення ефективних економічних та комерційних показників, дотримання принципів бухгалтерського обліку та ефективний контроль робочих ризиків.</a:t>
            </a:r>
            <a:endParaRPr lang="uk-UA" sz="3200" b="1" dirty="0"/>
          </a:p>
        </p:txBody>
      </p:sp>
      <p:sp>
        <p:nvSpPr>
          <p:cNvPr id="5" name="TextBox 4">
            <a:extLst>
              <a:ext uri="{FF2B5EF4-FFF2-40B4-BE49-F238E27FC236}">
                <a16:creationId xmlns:a16="http://schemas.microsoft.com/office/drawing/2014/main" id="{87B72E3B-3619-47ED-8DFC-4A7E691F2E71}"/>
              </a:ext>
            </a:extLst>
          </p:cNvPr>
          <p:cNvSpPr txBox="1"/>
          <p:nvPr/>
        </p:nvSpPr>
        <p:spPr>
          <a:xfrm>
            <a:off x="11361907" y="150879"/>
            <a:ext cx="599554" cy="369332"/>
          </a:xfrm>
          <a:prstGeom prst="rect">
            <a:avLst/>
          </a:prstGeom>
          <a:noFill/>
        </p:spPr>
        <p:txBody>
          <a:bodyPr wrap="square" rtlCol="0">
            <a:spAutoFit/>
          </a:bodyPr>
          <a:lstStyle/>
          <a:p>
            <a:r>
              <a:rPr lang="uk-UA" dirty="0"/>
              <a:t>176</a:t>
            </a:r>
          </a:p>
        </p:txBody>
      </p:sp>
    </p:spTree>
    <p:extLst>
      <p:ext uri="{BB962C8B-B14F-4D97-AF65-F5344CB8AC3E}">
        <p14:creationId xmlns:p14="http://schemas.microsoft.com/office/powerpoint/2010/main" val="260669790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Групувати 12">
            <a:extLst>
              <a:ext uri="{FF2B5EF4-FFF2-40B4-BE49-F238E27FC236}">
                <a16:creationId xmlns:a16="http://schemas.microsoft.com/office/drawing/2014/main" id="{8CCE2D24-F74F-4975-BC11-5829C6829488}"/>
              </a:ext>
            </a:extLst>
          </p:cNvPr>
          <p:cNvGrpSpPr/>
          <p:nvPr/>
        </p:nvGrpSpPr>
        <p:grpSpPr>
          <a:xfrm>
            <a:off x="822036" y="621991"/>
            <a:ext cx="11369964" cy="5371812"/>
            <a:chOff x="822036" y="621991"/>
            <a:chExt cx="11369964" cy="5371812"/>
          </a:xfrm>
        </p:grpSpPr>
        <p:grpSp>
          <p:nvGrpSpPr>
            <p:cNvPr id="5" name="Групувати 4">
              <a:extLst>
                <a:ext uri="{FF2B5EF4-FFF2-40B4-BE49-F238E27FC236}">
                  <a16:creationId xmlns:a16="http://schemas.microsoft.com/office/drawing/2014/main" id="{9E099A5A-84A7-4F95-8C0A-EA860F24A65F}"/>
                </a:ext>
              </a:extLst>
            </p:cNvPr>
            <p:cNvGrpSpPr/>
            <p:nvPr/>
          </p:nvGrpSpPr>
          <p:grpSpPr>
            <a:xfrm>
              <a:off x="822036" y="621991"/>
              <a:ext cx="11369964" cy="5371812"/>
              <a:chOff x="822036" y="621991"/>
              <a:chExt cx="11369964" cy="5371812"/>
            </a:xfrm>
          </p:grpSpPr>
          <p:sp>
            <p:nvSpPr>
              <p:cNvPr id="2" name="Місце для тексту 3">
                <a:extLst>
                  <a:ext uri="{FF2B5EF4-FFF2-40B4-BE49-F238E27FC236}">
                    <a16:creationId xmlns:a16="http://schemas.microsoft.com/office/drawing/2014/main" id="{9F60B0C9-9D99-48A7-B179-EE4E452A66E1}"/>
                  </a:ext>
                </a:extLst>
              </p:cNvPr>
              <p:cNvSpPr txBox="1">
                <a:spLocks/>
              </p:cNvSpPr>
              <p:nvPr/>
            </p:nvSpPr>
            <p:spPr>
              <a:xfrm>
                <a:off x="822036" y="621991"/>
                <a:ext cx="5273964" cy="260915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fontScale="925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nSpc>
                    <a:spcPct val="85000"/>
                  </a:lnSpc>
                  <a:spcBef>
                    <a:spcPts val="0"/>
                  </a:spcBef>
                  <a:buNone/>
                </a:pPr>
                <a:r>
                  <a:rPr lang="uk-UA" sz="4900" b="1" dirty="0">
                    <a:solidFill>
                      <a:srgbClr val="9C5E90"/>
                    </a:solidFill>
                  </a:rPr>
                  <a:t>Складові системи внутрішнього контролю на підприємстві</a:t>
                </a:r>
              </a:p>
              <a:p>
                <a:endParaRPr lang="uk-UA" dirty="0"/>
              </a:p>
            </p:txBody>
          </p:sp>
          <p:sp>
            <p:nvSpPr>
              <p:cNvPr id="3" name="Прямокутник 2">
                <a:extLst>
                  <a:ext uri="{FF2B5EF4-FFF2-40B4-BE49-F238E27FC236}">
                    <a16:creationId xmlns:a16="http://schemas.microsoft.com/office/drawing/2014/main" id="{6A4916B0-C488-456B-9ADB-2889612C872E}"/>
                  </a:ext>
                </a:extLst>
              </p:cNvPr>
              <p:cNvSpPr/>
              <p:nvPr/>
            </p:nvSpPr>
            <p:spPr>
              <a:xfrm>
                <a:off x="6557818" y="1283753"/>
                <a:ext cx="5634182" cy="4154984"/>
              </a:xfrm>
              <a:prstGeom prst="rect">
                <a:avLst/>
              </a:prstGeom>
            </p:spPr>
            <p:txBody>
              <a:bodyPr wrap="square">
                <a:spAutoFit/>
              </a:bodyPr>
              <a:lstStyle/>
              <a:p>
                <a:pPr>
                  <a:spcAft>
                    <a:spcPts val="2400"/>
                  </a:spcAft>
                  <a:buFont typeface="Arial" panose="020B0604020202020204" pitchFamily="34" charset="0"/>
                  <a:buChar char="•"/>
                </a:pPr>
                <a:r>
                  <a:rPr lang="uk-UA" sz="3200" b="1" dirty="0">
                    <a:solidFill>
                      <a:srgbClr val="101D5C"/>
                    </a:solidFill>
                    <a:latin typeface="Arial" panose="020B0604020202020204" pitchFamily="34" charset="0"/>
                  </a:rPr>
                  <a:t> належна система  бухгалтерського обліку,</a:t>
                </a:r>
              </a:p>
              <a:p>
                <a:pPr>
                  <a:spcAft>
                    <a:spcPts val="2400"/>
                  </a:spcAft>
                  <a:buFont typeface="Arial" panose="020B0604020202020204" pitchFamily="34" charset="0"/>
                  <a:buChar char="•"/>
                </a:pPr>
                <a:r>
                  <a:rPr lang="uk-UA" sz="3200" b="1" dirty="0">
                    <a:solidFill>
                      <a:srgbClr val="101D5C"/>
                    </a:solidFill>
                    <a:latin typeface="Arial" panose="020B0604020202020204" pitchFamily="34" charset="0"/>
                  </a:rPr>
                  <a:t> контрольоване середовище;</a:t>
                </a:r>
              </a:p>
              <a:p>
                <a:pPr>
                  <a:spcAft>
                    <a:spcPts val="2400"/>
                  </a:spcAft>
                  <a:buFont typeface="Arial" panose="020B0604020202020204" pitchFamily="34" charset="0"/>
                  <a:buChar char="•"/>
                </a:pPr>
                <a:r>
                  <a:rPr lang="uk-UA" sz="3200" b="1" dirty="0">
                    <a:solidFill>
                      <a:srgbClr val="101D5C"/>
                    </a:solidFill>
                    <a:latin typeface="Arial" panose="020B0604020202020204" pitchFamily="34" charset="0"/>
                  </a:rPr>
                  <a:t> окремі засоби (інструменти, процедури) контролю.</a:t>
                </a:r>
                <a:endParaRPr lang="uk-UA" sz="3200" b="1" i="0" dirty="0">
                  <a:solidFill>
                    <a:srgbClr val="101D5C"/>
                  </a:solidFill>
                  <a:effectLst/>
                  <a:latin typeface="Arial" panose="020B0604020202020204" pitchFamily="34" charset="0"/>
                </a:endParaRPr>
              </a:p>
            </p:txBody>
          </p:sp>
          <p:pic>
            <p:nvPicPr>
              <p:cNvPr id="4" name="Рисунок 3">
                <a:extLst>
                  <a:ext uri="{FF2B5EF4-FFF2-40B4-BE49-F238E27FC236}">
                    <a16:creationId xmlns:a16="http://schemas.microsoft.com/office/drawing/2014/main" id="{29E9855B-B30C-45A2-A099-1BC237D31B4F}"/>
                  </a:ext>
                </a:extLst>
              </p:cNvPr>
              <p:cNvPicPr>
                <a:picLocks noChangeAspect="1"/>
              </p:cNvPicPr>
              <p:nvPr/>
            </p:nvPicPr>
            <p:blipFill>
              <a:blip r:embed="rId2"/>
              <a:stretch>
                <a:fillRect/>
              </a:stretch>
            </p:blipFill>
            <p:spPr>
              <a:xfrm>
                <a:off x="917729" y="3384645"/>
                <a:ext cx="4137891" cy="2609158"/>
              </a:xfrm>
              <a:prstGeom prst="rect">
                <a:avLst/>
              </a:prstGeom>
              <a:effectLst>
                <a:softEdge rad="127000"/>
              </a:effectLst>
            </p:spPr>
            <p:style>
              <a:lnRef idx="1">
                <a:schemeClr val="accent2"/>
              </a:lnRef>
              <a:fillRef idx="2">
                <a:schemeClr val="accent2"/>
              </a:fillRef>
              <a:effectRef idx="1">
                <a:schemeClr val="accent2"/>
              </a:effectRef>
              <a:fontRef idx="minor">
                <a:schemeClr val="dk1"/>
              </a:fontRef>
            </p:style>
          </p:pic>
        </p:grpSp>
        <p:cxnSp>
          <p:nvCxnSpPr>
            <p:cNvPr id="7" name="Пряма зі стрілкою 6">
              <a:extLst>
                <a:ext uri="{FF2B5EF4-FFF2-40B4-BE49-F238E27FC236}">
                  <a16:creationId xmlns:a16="http://schemas.microsoft.com/office/drawing/2014/main" id="{4A53BEA5-1DF6-46E4-8145-35AF80B0C9B4}"/>
                </a:ext>
              </a:extLst>
            </p:cNvPr>
            <p:cNvCxnSpPr/>
            <p:nvPr/>
          </p:nvCxnSpPr>
          <p:spPr>
            <a:xfrm>
              <a:off x="5316279" y="1679944"/>
              <a:ext cx="1095154" cy="0"/>
            </a:xfrm>
            <a:prstGeom prst="straightConnector1">
              <a:avLst/>
            </a:prstGeom>
            <a:ln w="2857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8" name="Пряма зі стрілкою 7">
              <a:extLst>
                <a:ext uri="{FF2B5EF4-FFF2-40B4-BE49-F238E27FC236}">
                  <a16:creationId xmlns:a16="http://schemas.microsoft.com/office/drawing/2014/main" id="{393E50DA-5579-4A48-B185-C75ED7B2A81D}"/>
                </a:ext>
              </a:extLst>
            </p:cNvPr>
            <p:cNvCxnSpPr>
              <a:cxnSpLocks/>
            </p:cNvCxnSpPr>
            <p:nvPr/>
          </p:nvCxnSpPr>
          <p:spPr>
            <a:xfrm>
              <a:off x="5011478" y="2739240"/>
              <a:ext cx="1556972" cy="1244010"/>
            </a:xfrm>
            <a:prstGeom prst="straightConnector1">
              <a:avLst/>
            </a:prstGeom>
            <a:ln w="2857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9" name="Пряма зі стрілкою 8">
              <a:extLst>
                <a:ext uri="{FF2B5EF4-FFF2-40B4-BE49-F238E27FC236}">
                  <a16:creationId xmlns:a16="http://schemas.microsoft.com/office/drawing/2014/main" id="{13DE8BD8-1F50-4600-8BE6-429665616DAB}"/>
                </a:ext>
              </a:extLst>
            </p:cNvPr>
            <p:cNvCxnSpPr>
              <a:cxnSpLocks/>
            </p:cNvCxnSpPr>
            <p:nvPr/>
          </p:nvCxnSpPr>
          <p:spPr>
            <a:xfrm>
              <a:off x="5055620" y="2186763"/>
              <a:ext cx="1355813" cy="551135"/>
            </a:xfrm>
            <a:prstGeom prst="straightConnector1">
              <a:avLst/>
            </a:prstGeom>
            <a:ln w="2857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sp>
        <p:nvSpPr>
          <p:cNvPr id="10" name="TextBox 9">
            <a:extLst>
              <a:ext uri="{FF2B5EF4-FFF2-40B4-BE49-F238E27FC236}">
                <a16:creationId xmlns:a16="http://schemas.microsoft.com/office/drawing/2014/main" id="{73BF9278-AA6A-4035-A736-7B88EFEC0F34}"/>
              </a:ext>
            </a:extLst>
          </p:cNvPr>
          <p:cNvSpPr txBox="1"/>
          <p:nvPr/>
        </p:nvSpPr>
        <p:spPr>
          <a:xfrm>
            <a:off x="11361907" y="150879"/>
            <a:ext cx="599554" cy="369332"/>
          </a:xfrm>
          <a:prstGeom prst="rect">
            <a:avLst/>
          </a:prstGeom>
          <a:noFill/>
        </p:spPr>
        <p:txBody>
          <a:bodyPr wrap="square" rtlCol="0">
            <a:spAutoFit/>
          </a:bodyPr>
          <a:lstStyle/>
          <a:p>
            <a:r>
              <a:rPr lang="uk-UA" dirty="0"/>
              <a:t>177</a:t>
            </a:r>
          </a:p>
        </p:txBody>
      </p:sp>
    </p:spTree>
    <p:extLst>
      <p:ext uri="{BB962C8B-B14F-4D97-AF65-F5344CB8AC3E}">
        <p14:creationId xmlns:p14="http://schemas.microsoft.com/office/powerpoint/2010/main" val="96650172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id="{A7402A3D-4D47-424B-8C29-D9E459136FA8}"/>
              </a:ext>
            </a:extLst>
          </p:cNvPr>
          <p:cNvSpPr/>
          <p:nvPr/>
        </p:nvSpPr>
        <p:spPr>
          <a:xfrm>
            <a:off x="687256" y="562859"/>
            <a:ext cx="11269436" cy="5224700"/>
          </a:xfrm>
          <a:prstGeom prst="rect">
            <a:avLst/>
          </a:prstGeom>
        </p:spPr>
        <p:txBody>
          <a:bodyPr wrap="square">
            <a:spAutoFit/>
          </a:bodyPr>
          <a:lstStyle/>
          <a:p>
            <a:pPr algn="ctr">
              <a:lnSpc>
                <a:spcPct val="90000"/>
              </a:lnSpc>
              <a:spcAft>
                <a:spcPts val="1200"/>
              </a:spcAft>
            </a:pPr>
            <a:r>
              <a:rPr lang="uk-UA" sz="3600" b="1" dirty="0">
                <a:solidFill>
                  <a:srgbClr val="7030A0"/>
                </a:solidFill>
                <a:latin typeface="Arial Narrow" panose="020B0606020202030204" pitchFamily="34" charset="0"/>
              </a:rPr>
              <a:t>ДЖЕРЕЛА ВНУТРІШНЬО-ГОСПОДАРСЬКОГО КОНТРОЛЮ:</a:t>
            </a:r>
          </a:p>
          <a:p>
            <a:pPr marL="571500" indent="-571500">
              <a:spcAft>
                <a:spcPts val="600"/>
              </a:spcAft>
              <a:buFontTx/>
              <a:buChar char="-"/>
            </a:pPr>
            <a:r>
              <a:rPr lang="uk-UA" sz="3300" b="1" dirty="0">
                <a:solidFill>
                  <a:srgbClr val="003399"/>
                </a:solidFill>
                <a:latin typeface="Arial Narrow" panose="020B0606020202030204" pitchFamily="34" charset="0"/>
              </a:rPr>
              <a:t>калькуляційні розрахунки; </a:t>
            </a:r>
          </a:p>
          <a:p>
            <a:pPr marL="571500" indent="-571500">
              <a:lnSpc>
                <a:spcPct val="89000"/>
              </a:lnSpc>
              <a:buFontTx/>
              <a:buChar char="-"/>
            </a:pPr>
            <a:r>
              <a:rPr lang="uk-UA" sz="3300" b="1" dirty="0">
                <a:solidFill>
                  <a:srgbClr val="003399"/>
                </a:solidFill>
                <a:latin typeface="Arial Narrow" panose="020B0606020202030204" pitchFamily="34" charset="0"/>
              </a:rPr>
              <a:t>вибірково окремі вимоги та лімітно-забірні картки для контролю операцій по відпуску сировини та матеріалів у виробництво;</a:t>
            </a:r>
          </a:p>
          <a:p>
            <a:pPr marL="571500" indent="-571500">
              <a:buFontTx/>
              <a:buChar char="-"/>
            </a:pPr>
            <a:r>
              <a:rPr lang="uk-UA" sz="3300" b="1" dirty="0">
                <a:solidFill>
                  <a:srgbClr val="003399"/>
                </a:solidFill>
                <a:latin typeface="Arial Narrow" panose="020B0606020202030204" pitchFamily="34" charset="0"/>
              </a:rPr>
              <a:t>відомості обліку витрат;</a:t>
            </a:r>
          </a:p>
          <a:p>
            <a:pPr marL="571500" indent="-571500">
              <a:buFontTx/>
              <a:buChar char="-"/>
            </a:pPr>
            <a:r>
              <a:rPr lang="uk-UA" sz="3300" b="1" dirty="0">
                <a:solidFill>
                  <a:srgbClr val="003399"/>
                </a:solidFill>
                <a:latin typeface="Arial Narrow" panose="020B0606020202030204" pitchFamily="34" charset="0"/>
              </a:rPr>
              <a:t>оперативні звіти;</a:t>
            </a:r>
          </a:p>
          <a:p>
            <a:pPr marL="571500" indent="-571500">
              <a:buFontTx/>
              <a:buChar char="-"/>
            </a:pPr>
            <a:r>
              <a:rPr lang="uk-UA" sz="3300" b="1" dirty="0">
                <a:solidFill>
                  <a:srgbClr val="003399"/>
                </a:solidFill>
                <a:latin typeface="Arial Narrow" panose="020B0606020202030204" pitchFamily="34" charset="0"/>
              </a:rPr>
              <a:t>журнали, що стосуються обліку витрат; </a:t>
            </a:r>
          </a:p>
          <a:p>
            <a:pPr marL="571500" indent="-571500">
              <a:buFontTx/>
              <a:buChar char="-"/>
            </a:pPr>
            <a:r>
              <a:rPr lang="uk-UA" sz="3300" b="1" dirty="0">
                <a:solidFill>
                  <a:srgbClr val="003399"/>
                </a:solidFill>
                <a:latin typeface="Arial Narrow" panose="020B0606020202030204" pitchFamily="34" charset="0"/>
              </a:rPr>
              <a:t>головна книга;</a:t>
            </a:r>
          </a:p>
          <a:p>
            <a:pPr marL="571500" indent="-571500">
              <a:buFontTx/>
              <a:buChar char="-"/>
            </a:pPr>
            <a:r>
              <a:rPr lang="uk-UA" sz="3300" b="1" dirty="0">
                <a:solidFill>
                  <a:srgbClr val="003399"/>
                </a:solidFill>
                <a:latin typeface="Arial Narrow" panose="020B0606020202030204" pitchFamily="34" charset="0"/>
              </a:rPr>
              <a:t>фінансова звітність.</a:t>
            </a:r>
          </a:p>
        </p:txBody>
      </p:sp>
      <p:sp>
        <p:nvSpPr>
          <p:cNvPr id="3" name="TextBox 2">
            <a:extLst>
              <a:ext uri="{FF2B5EF4-FFF2-40B4-BE49-F238E27FC236}">
                <a16:creationId xmlns:a16="http://schemas.microsoft.com/office/drawing/2014/main" id="{7A925E59-D454-4C70-98E6-0B31B11DDD3E}"/>
              </a:ext>
            </a:extLst>
          </p:cNvPr>
          <p:cNvSpPr txBox="1"/>
          <p:nvPr/>
        </p:nvSpPr>
        <p:spPr>
          <a:xfrm>
            <a:off x="11361907" y="150879"/>
            <a:ext cx="599554" cy="369332"/>
          </a:xfrm>
          <a:prstGeom prst="rect">
            <a:avLst/>
          </a:prstGeom>
          <a:noFill/>
        </p:spPr>
        <p:txBody>
          <a:bodyPr wrap="square" rtlCol="0">
            <a:spAutoFit/>
          </a:bodyPr>
          <a:lstStyle/>
          <a:p>
            <a:r>
              <a:rPr lang="uk-UA" dirty="0"/>
              <a:t>178</a:t>
            </a:r>
          </a:p>
        </p:txBody>
      </p:sp>
    </p:spTree>
    <p:extLst>
      <p:ext uri="{BB962C8B-B14F-4D97-AF65-F5344CB8AC3E}">
        <p14:creationId xmlns:p14="http://schemas.microsoft.com/office/powerpoint/2010/main" val="132022380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ідзаголовок 2">
            <a:extLst>
              <a:ext uri="{FF2B5EF4-FFF2-40B4-BE49-F238E27FC236}">
                <a16:creationId xmlns:a16="http://schemas.microsoft.com/office/drawing/2014/main" id="{99933801-05BB-48C7-A1F7-C0D9A252B4C2}"/>
              </a:ext>
            </a:extLst>
          </p:cNvPr>
          <p:cNvSpPr txBox="1">
            <a:spLocks/>
          </p:cNvSpPr>
          <p:nvPr/>
        </p:nvSpPr>
        <p:spPr>
          <a:xfrm>
            <a:off x="860069" y="279003"/>
            <a:ext cx="10489249" cy="1293964"/>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a:lnSpc>
                <a:spcPct val="89000"/>
              </a:lnSpc>
              <a:spcBef>
                <a:spcPts val="0"/>
              </a:spcBef>
              <a:buNone/>
            </a:pPr>
            <a:r>
              <a:rPr lang="uk-UA" sz="4000" b="1" dirty="0">
                <a:solidFill>
                  <a:srgbClr val="002060"/>
                </a:solidFill>
              </a:rPr>
              <a:t>Склад контрольованого середовища (основні елементи)</a:t>
            </a:r>
          </a:p>
        </p:txBody>
      </p:sp>
      <p:grpSp>
        <p:nvGrpSpPr>
          <p:cNvPr id="4" name="Групувати 3">
            <a:extLst>
              <a:ext uri="{FF2B5EF4-FFF2-40B4-BE49-F238E27FC236}">
                <a16:creationId xmlns:a16="http://schemas.microsoft.com/office/drawing/2014/main" id="{D1B169A7-4C2B-4989-B00F-6BDF8296247F}"/>
              </a:ext>
            </a:extLst>
          </p:cNvPr>
          <p:cNvGrpSpPr/>
          <p:nvPr/>
        </p:nvGrpSpPr>
        <p:grpSpPr>
          <a:xfrm>
            <a:off x="706055" y="1572966"/>
            <a:ext cx="10955020" cy="4182011"/>
            <a:chOff x="706055" y="1572966"/>
            <a:chExt cx="10955020" cy="4182011"/>
          </a:xfrm>
        </p:grpSpPr>
        <p:sp>
          <p:nvSpPr>
            <p:cNvPr id="5" name="Прямокутник 4">
              <a:extLst>
                <a:ext uri="{FF2B5EF4-FFF2-40B4-BE49-F238E27FC236}">
                  <a16:creationId xmlns:a16="http://schemas.microsoft.com/office/drawing/2014/main" id="{567B6475-9D03-4A49-8790-72BF7C3F56B1}"/>
                </a:ext>
              </a:extLst>
            </p:cNvPr>
            <p:cNvSpPr/>
            <p:nvPr/>
          </p:nvSpPr>
          <p:spPr>
            <a:xfrm>
              <a:off x="706055" y="2097481"/>
              <a:ext cx="3561324" cy="2663037"/>
            </a:xfrm>
            <a:prstGeom prst="rect">
              <a:avLst/>
            </a:prstGeom>
          </p:spPr>
          <p:txBody>
            <a:bodyPr wrap="square">
              <a:spAutoFit/>
            </a:bodyPr>
            <a:lstStyle/>
            <a:p>
              <a:pPr algn="ctr">
                <a:lnSpc>
                  <a:spcPct val="87000"/>
                </a:lnSpc>
              </a:pPr>
              <a:r>
                <a:rPr lang="uk-UA" sz="3200" dirty="0">
                  <a:solidFill>
                    <a:srgbClr val="000099"/>
                  </a:solidFill>
                  <a:latin typeface="Bahnschrift SemiBold SemiConden" panose="020B0502040204020203" pitchFamily="34" charset="0"/>
                </a:rPr>
                <a:t>Навчання принципу чесності до всіх працівників, підтримання його та інших етичних цінностей</a:t>
              </a:r>
            </a:p>
          </p:txBody>
        </p:sp>
        <p:sp>
          <p:nvSpPr>
            <p:cNvPr id="6" name="Прямокутник 5">
              <a:extLst>
                <a:ext uri="{FF2B5EF4-FFF2-40B4-BE49-F238E27FC236}">
                  <a16:creationId xmlns:a16="http://schemas.microsoft.com/office/drawing/2014/main" id="{9EFDF7B2-59B2-4DF2-AC39-8C54428607DA}"/>
                </a:ext>
              </a:extLst>
            </p:cNvPr>
            <p:cNvSpPr/>
            <p:nvPr/>
          </p:nvSpPr>
          <p:spPr>
            <a:xfrm>
              <a:off x="3677563" y="4377292"/>
              <a:ext cx="3144557" cy="1377685"/>
            </a:xfrm>
            <a:prstGeom prst="rect">
              <a:avLst/>
            </a:prstGeom>
          </p:spPr>
          <p:txBody>
            <a:bodyPr wrap="square">
              <a:spAutoFit/>
            </a:bodyPr>
            <a:lstStyle/>
            <a:p>
              <a:pPr algn="ctr">
                <a:lnSpc>
                  <a:spcPct val="87000"/>
                </a:lnSpc>
              </a:pPr>
              <a:r>
                <a:rPr lang="uk-UA" sz="3200" b="1" dirty="0">
                  <a:solidFill>
                    <a:srgbClr val="000099"/>
                  </a:solidFill>
                  <a:latin typeface="Bahnschrift SemiBold SemiConden" panose="020B0502040204020203" pitchFamily="34" charset="0"/>
                </a:rPr>
                <a:t>Професіоналізм (компетентність співробітників)</a:t>
              </a:r>
            </a:p>
          </p:txBody>
        </p:sp>
        <p:sp>
          <p:nvSpPr>
            <p:cNvPr id="7" name="Прямокутник 6">
              <a:extLst>
                <a:ext uri="{FF2B5EF4-FFF2-40B4-BE49-F238E27FC236}">
                  <a16:creationId xmlns:a16="http://schemas.microsoft.com/office/drawing/2014/main" id="{4320964F-2C5B-43DA-AC19-625B14A77538}"/>
                </a:ext>
              </a:extLst>
            </p:cNvPr>
            <p:cNvSpPr/>
            <p:nvPr/>
          </p:nvSpPr>
          <p:spPr>
            <a:xfrm>
              <a:off x="8969247" y="2257526"/>
              <a:ext cx="2691828" cy="1806135"/>
            </a:xfrm>
            <a:prstGeom prst="rect">
              <a:avLst/>
            </a:prstGeom>
          </p:spPr>
          <p:txBody>
            <a:bodyPr wrap="square">
              <a:spAutoFit/>
            </a:bodyPr>
            <a:lstStyle/>
            <a:p>
              <a:pPr algn="ctr">
                <a:lnSpc>
                  <a:spcPct val="87000"/>
                </a:lnSpc>
              </a:pPr>
              <a:r>
                <a:rPr lang="uk-UA" sz="3200" b="1" dirty="0">
                  <a:solidFill>
                    <a:srgbClr val="000099"/>
                  </a:solidFill>
                  <a:latin typeface="Bahnschrift SemiBold SemiConden" panose="020B0502040204020203" pitchFamily="34" charset="0"/>
                </a:rPr>
                <a:t>Участь власника або його представників</a:t>
              </a:r>
            </a:p>
          </p:txBody>
        </p:sp>
        <p:sp>
          <p:nvSpPr>
            <p:cNvPr id="8" name="Прямокутник 7">
              <a:extLst>
                <a:ext uri="{FF2B5EF4-FFF2-40B4-BE49-F238E27FC236}">
                  <a16:creationId xmlns:a16="http://schemas.microsoft.com/office/drawing/2014/main" id="{8A7ABAC6-49B7-40CD-A79B-A9EDD294759C}"/>
                </a:ext>
              </a:extLst>
            </p:cNvPr>
            <p:cNvSpPr/>
            <p:nvPr/>
          </p:nvSpPr>
          <p:spPr>
            <a:xfrm>
              <a:off x="5232933" y="2551799"/>
              <a:ext cx="2808308" cy="1377685"/>
            </a:xfrm>
            <a:prstGeom prst="rect">
              <a:avLst/>
            </a:prstGeom>
          </p:spPr>
          <p:txBody>
            <a:bodyPr wrap="square">
              <a:spAutoFit/>
            </a:bodyPr>
            <a:lstStyle/>
            <a:p>
              <a:pPr algn="ctr">
                <a:lnSpc>
                  <a:spcPct val="87000"/>
                </a:lnSpc>
              </a:pPr>
              <a:r>
                <a:rPr lang="uk-UA" sz="3200" dirty="0">
                  <a:solidFill>
                    <a:srgbClr val="000099"/>
                  </a:solidFill>
                  <a:latin typeface="Bahnschrift SemiBold SemiConden" panose="020B0502040204020203" pitchFamily="34" charset="0"/>
                </a:rPr>
                <a:t>Компетентність і стиль роботи керівництва</a:t>
              </a:r>
              <a:endParaRPr lang="uk-UA" sz="3200" b="1" dirty="0">
                <a:solidFill>
                  <a:srgbClr val="000099"/>
                </a:solidFill>
                <a:latin typeface="Bahnschrift SemiBold SemiConden" panose="020B0502040204020203" pitchFamily="34" charset="0"/>
              </a:endParaRPr>
            </a:p>
          </p:txBody>
        </p:sp>
        <p:sp>
          <p:nvSpPr>
            <p:cNvPr id="9" name="Прямокутник 8">
              <a:extLst>
                <a:ext uri="{FF2B5EF4-FFF2-40B4-BE49-F238E27FC236}">
                  <a16:creationId xmlns:a16="http://schemas.microsoft.com/office/drawing/2014/main" id="{6C8F19E3-5370-4512-94F7-D84F6A9B08D6}"/>
                </a:ext>
              </a:extLst>
            </p:cNvPr>
            <p:cNvSpPr/>
            <p:nvPr/>
          </p:nvSpPr>
          <p:spPr>
            <a:xfrm>
              <a:off x="7980079" y="4614043"/>
              <a:ext cx="2567494" cy="949234"/>
            </a:xfrm>
            <a:prstGeom prst="rect">
              <a:avLst/>
            </a:prstGeom>
          </p:spPr>
          <p:txBody>
            <a:bodyPr wrap="square">
              <a:spAutoFit/>
            </a:bodyPr>
            <a:lstStyle/>
            <a:p>
              <a:pPr algn="ctr">
                <a:lnSpc>
                  <a:spcPct val="87000"/>
                </a:lnSpc>
              </a:pPr>
              <a:r>
                <a:rPr lang="uk-UA" sz="3200" dirty="0">
                  <a:solidFill>
                    <a:srgbClr val="000099"/>
                  </a:solidFill>
                  <a:latin typeface="Bahnschrift SemiBold SemiConden" panose="020B0502040204020203" pitchFamily="34" charset="0"/>
                </a:rPr>
                <a:t>Організаційна структура</a:t>
              </a:r>
              <a:endParaRPr lang="uk-UA" sz="3200" b="1" dirty="0">
                <a:solidFill>
                  <a:srgbClr val="000099"/>
                </a:solidFill>
                <a:latin typeface="Bahnschrift SemiBold SemiConden" panose="020B0502040204020203" pitchFamily="34" charset="0"/>
              </a:endParaRPr>
            </a:p>
          </p:txBody>
        </p:sp>
        <p:cxnSp>
          <p:nvCxnSpPr>
            <p:cNvPr id="10" name="Пряма зі стрілкою 9">
              <a:extLst>
                <a:ext uri="{FF2B5EF4-FFF2-40B4-BE49-F238E27FC236}">
                  <a16:creationId xmlns:a16="http://schemas.microsoft.com/office/drawing/2014/main" id="{07D18405-3020-43A0-BF91-E8D83BE5C139}"/>
                </a:ext>
              </a:extLst>
            </p:cNvPr>
            <p:cNvCxnSpPr>
              <a:cxnSpLocks/>
            </p:cNvCxnSpPr>
            <p:nvPr/>
          </p:nvCxnSpPr>
          <p:spPr>
            <a:xfrm flipH="1">
              <a:off x="3298580" y="1572966"/>
              <a:ext cx="1690775" cy="585443"/>
            </a:xfrm>
            <a:prstGeom prst="straightConnector1">
              <a:avLst/>
            </a:prstGeom>
            <a:ln w="28575">
              <a:solidFill>
                <a:srgbClr val="003399"/>
              </a:solidFill>
              <a:tailEnd type="triangle"/>
            </a:ln>
          </p:spPr>
          <p:style>
            <a:lnRef idx="1">
              <a:schemeClr val="accent1"/>
            </a:lnRef>
            <a:fillRef idx="0">
              <a:schemeClr val="accent1"/>
            </a:fillRef>
            <a:effectRef idx="0">
              <a:schemeClr val="accent1"/>
            </a:effectRef>
            <a:fontRef idx="minor">
              <a:schemeClr val="tx1"/>
            </a:fontRef>
          </p:style>
        </p:cxnSp>
        <p:cxnSp>
          <p:nvCxnSpPr>
            <p:cNvPr id="11" name="Пряма зі стрілкою 10">
              <a:extLst>
                <a:ext uri="{FF2B5EF4-FFF2-40B4-BE49-F238E27FC236}">
                  <a16:creationId xmlns:a16="http://schemas.microsoft.com/office/drawing/2014/main" id="{3A551C38-6C3F-4C26-BC0F-AEEC3569C5A8}"/>
                </a:ext>
              </a:extLst>
            </p:cNvPr>
            <p:cNvCxnSpPr>
              <a:cxnSpLocks/>
            </p:cNvCxnSpPr>
            <p:nvPr/>
          </p:nvCxnSpPr>
          <p:spPr>
            <a:xfrm flipH="1">
              <a:off x="4267379" y="1579419"/>
              <a:ext cx="1338389" cy="2797873"/>
            </a:xfrm>
            <a:prstGeom prst="straightConnector1">
              <a:avLst/>
            </a:prstGeom>
            <a:ln w="28575">
              <a:solidFill>
                <a:srgbClr val="003399"/>
              </a:solidFill>
              <a:tailEnd type="triangle"/>
            </a:ln>
          </p:spPr>
          <p:style>
            <a:lnRef idx="1">
              <a:schemeClr val="accent1"/>
            </a:lnRef>
            <a:fillRef idx="0">
              <a:schemeClr val="accent1"/>
            </a:fillRef>
            <a:effectRef idx="0">
              <a:schemeClr val="accent1"/>
            </a:effectRef>
            <a:fontRef idx="minor">
              <a:schemeClr val="tx1"/>
            </a:fontRef>
          </p:style>
        </p:cxnSp>
        <p:cxnSp>
          <p:nvCxnSpPr>
            <p:cNvPr id="12" name="Пряма зі стрілкою 11">
              <a:extLst>
                <a:ext uri="{FF2B5EF4-FFF2-40B4-BE49-F238E27FC236}">
                  <a16:creationId xmlns:a16="http://schemas.microsoft.com/office/drawing/2014/main" id="{CE3D3FF3-922D-4D2B-9588-5E1A8C062E51}"/>
                </a:ext>
              </a:extLst>
            </p:cNvPr>
            <p:cNvCxnSpPr>
              <a:cxnSpLocks/>
            </p:cNvCxnSpPr>
            <p:nvPr/>
          </p:nvCxnSpPr>
          <p:spPr>
            <a:xfrm>
              <a:off x="6555591" y="1579419"/>
              <a:ext cx="0" cy="887334"/>
            </a:xfrm>
            <a:prstGeom prst="straightConnector1">
              <a:avLst/>
            </a:prstGeom>
            <a:ln w="28575">
              <a:solidFill>
                <a:srgbClr val="003399"/>
              </a:solidFill>
              <a:tailEnd type="triangle"/>
            </a:ln>
          </p:spPr>
          <p:style>
            <a:lnRef idx="1">
              <a:schemeClr val="accent1"/>
            </a:lnRef>
            <a:fillRef idx="0">
              <a:schemeClr val="accent1"/>
            </a:fillRef>
            <a:effectRef idx="0">
              <a:schemeClr val="accent1"/>
            </a:effectRef>
            <a:fontRef idx="minor">
              <a:schemeClr val="tx1"/>
            </a:fontRef>
          </p:style>
        </p:cxnSp>
        <p:cxnSp>
          <p:nvCxnSpPr>
            <p:cNvPr id="13" name="Пряма зі стрілкою 12">
              <a:extLst>
                <a:ext uri="{FF2B5EF4-FFF2-40B4-BE49-F238E27FC236}">
                  <a16:creationId xmlns:a16="http://schemas.microsoft.com/office/drawing/2014/main" id="{EE0951E5-5A82-4B78-BBA0-CBB4C6E40771}"/>
                </a:ext>
              </a:extLst>
            </p:cNvPr>
            <p:cNvCxnSpPr>
              <a:cxnSpLocks/>
            </p:cNvCxnSpPr>
            <p:nvPr/>
          </p:nvCxnSpPr>
          <p:spPr>
            <a:xfrm>
              <a:off x="8198090" y="1579419"/>
              <a:ext cx="1547371" cy="664538"/>
            </a:xfrm>
            <a:prstGeom prst="straightConnector1">
              <a:avLst/>
            </a:prstGeom>
            <a:ln w="28575">
              <a:solidFill>
                <a:srgbClr val="003399"/>
              </a:solidFill>
              <a:tailEnd type="triangle"/>
            </a:ln>
          </p:spPr>
          <p:style>
            <a:lnRef idx="1">
              <a:schemeClr val="accent1"/>
            </a:lnRef>
            <a:fillRef idx="0">
              <a:schemeClr val="accent1"/>
            </a:fillRef>
            <a:effectRef idx="0">
              <a:schemeClr val="accent1"/>
            </a:effectRef>
            <a:fontRef idx="minor">
              <a:schemeClr val="tx1"/>
            </a:fontRef>
          </p:style>
        </p:cxnSp>
        <p:cxnSp>
          <p:nvCxnSpPr>
            <p:cNvPr id="14" name="Пряма зі стрілкою 13">
              <a:extLst>
                <a:ext uri="{FF2B5EF4-FFF2-40B4-BE49-F238E27FC236}">
                  <a16:creationId xmlns:a16="http://schemas.microsoft.com/office/drawing/2014/main" id="{4FE8F0D8-90D7-43D2-B4FD-4267E7E8E6FC}"/>
                </a:ext>
              </a:extLst>
            </p:cNvPr>
            <p:cNvCxnSpPr>
              <a:cxnSpLocks/>
            </p:cNvCxnSpPr>
            <p:nvPr/>
          </p:nvCxnSpPr>
          <p:spPr>
            <a:xfrm>
              <a:off x="7505417" y="1579419"/>
              <a:ext cx="1290219" cy="3034624"/>
            </a:xfrm>
            <a:prstGeom prst="straightConnector1">
              <a:avLst/>
            </a:prstGeom>
            <a:ln w="28575">
              <a:solidFill>
                <a:srgbClr val="003399"/>
              </a:solidFill>
              <a:tailEnd type="triangle"/>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6E8C472D-9960-4B62-ABAF-154B225C79FB}"/>
              </a:ext>
            </a:extLst>
          </p:cNvPr>
          <p:cNvSpPr txBox="1"/>
          <p:nvPr/>
        </p:nvSpPr>
        <p:spPr>
          <a:xfrm>
            <a:off x="11361907" y="150879"/>
            <a:ext cx="599554" cy="369332"/>
          </a:xfrm>
          <a:prstGeom prst="rect">
            <a:avLst/>
          </a:prstGeom>
          <a:noFill/>
        </p:spPr>
        <p:txBody>
          <a:bodyPr wrap="square" rtlCol="0">
            <a:spAutoFit/>
          </a:bodyPr>
          <a:lstStyle/>
          <a:p>
            <a:r>
              <a:rPr lang="uk-UA" dirty="0"/>
              <a:t>179</a:t>
            </a:r>
          </a:p>
        </p:txBody>
      </p:sp>
    </p:spTree>
    <p:extLst>
      <p:ext uri="{BB962C8B-B14F-4D97-AF65-F5344CB8AC3E}">
        <p14:creationId xmlns:p14="http://schemas.microsoft.com/office/powerpoint/2010/main" val="5971045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id="{442E6099-7EDF-4ECB-9679-32EAD1222569}"/>
              </a:ext>
            </a:extLst>
          </p:cNvPr>
          <p:cNvSpPr/>
          <p:nvPr/>
        </p:nvSpPr>
        <p:spPr>
          <a:xfrm>
            <a:off x="800100" y="857722"/>
            <a:ext cx="10820400" cy="1754326"/>
          </a:xfrm>
          <a:prstGeom prst="rect">
            <a:avLst/>
          </a:prstGeom>
        </p:spPr>
        <p:txBody>
          <a:bodyPr wrap="square">
            <a:spAutoFit/>
          </a:bodyPr>
          <a:lstStyle/>
          <a:p>
            <a:r>
              <a:rPr lang="uk-UA" sz="3600" b="1" dirty="0">
                <a:latin typeface="Arial Narrow" panose="020B0606020202030204" pitchFamily="34" charset="0"/>
              </a:rPr>
              <a:t>Залежно від цілей, виконуваних функцій та інструментарію фінансовий контролінг поділяють на стратегічний та оперативний.</a:t>
            </a:r>
          </a:p>
        </p:txBody>
      </p:sp>
      <p:grpSp>
        <p:nvGrpSpPr>
          <p:cNvPr id="11" name="Групувати 10">
            <a:extLst>
              <a:ext uri="{FF2B5EF4-FFF2-40B4-BE49-F238E27FC236}">
                <a16:creationId xmlns:a16="http://schemas.microsoft.com/office/drawing/2014/main" id="{D47FA513-CE7E-4025-8BFA-A33420533712}"/>
              </a:ext>
            </a:extLst>
          </p:cNvPr>
          <p:cNvGrpSpPr/>
          <p:nvPr/>
        </p:nvGrpSpPr>
        <p:grpSpPr>
          <a:xfrm>
            <a:off x="1586960" y="2941239"/>
            <a:ext cx="9433474" cy="1621853"/>
            <a:chOff x="1586960" y="2941239"/>
            <a:chExt cx="9433474" cy="1621853"/>
          </a:xfrm>
        </p:grpSpPr>
        <p:grpSp>
          <p:nvGrpSpPr>
            <p:cNvPr id="7" name="Групувати 6">
              <a:extLst>
                <a:ext uri="{FF2B5EF4-FFF2-40B4-BE49-F238E27FC236}">
                  <a16:creationId xmlns:a16="http://schemas.microsoft.com/office/drawing/2014/main" id="{43F03D52-B1FC-4D3A-A194-78141D745BFE}"/>
                </a:ext>
              </a:extLst>
            </p:cNvPr>
            <p:cNvGrpSpPr/>
            <p:nvPr/>
          </p:nvGrpSpPr>
          <p:grpSpPr>
            <a:xfrm>
              <a:off x="1586960" y="2941239"/>
              <a:ext cx="9433474" cy="1621853"/>
              <a:chOff x="1586960" y="2941239"/>
              <a:chExt cx="9433474" cy="1621853"/>
            </a:xfrm>
          </p:grpSpPr>
          <p:sp>
            <p:nvSpPr>
              <p:cNvPr id="3" name="Прямокутник 2">
                <a:extLst>
                  <a:ext uri="{FF2B5EF4-FFF2-40B4-BE49-F238E27FC236}">
                    <a16:creationId xmlns:a16="http://schemas.microsoft.com/office/drawing/2014/main" id="{9FD32934-2689-45B9-927A-6EBF9F3D0060}"/>
                  </a:ext>
                </a:extLst>
              </p:cNvPr>
              <p:cNvSpPr/>
              <p:nvPr/>
            </p:nvSpPr>
            <p:spPr>
              <a:xfrm>
                <a:off x="1586960" y="2941239"/>
                <a:ext cx="4895892" cy="646331"/>
              </a:xfrm>
              <a:prstGeom prst="rect">
                <a:avLst/>
              </a:prstGeom>
            </p:spPr>
            <p:txBody>
              <a:bodyPr wrap="none">
                <a:spAutoFit/>
              </a:bodyPr>
              <a:lstStyle/>
              <a:p>
                <a:r>
                  <a:rPr lang="uk-UA" sz="3600" b="1" dirty="0">
                    <a:solidFill>
                      <a:srgbClr val="002060"/>
                    </a:solidFill>
                    <a:latin typeface="Arial Narrow" panose="020B0606020202030204" pitchFamily="34" charset="0"/>
                  </a:rPr>
                  <a:t>Стратегічний контролінг </a:t>
                </a:r>
                <a:endParaRPr lang="uk-UA" sz="3600" dirty="0">
                  <a:solidFill>
                    <a:srgbClr val="002060"/>
                  </a:solidFill>
                </a:endParaRPr>
              </a:p>
            </p:txBody>
          </p:sp>
          <p:sp>
            <p:nvSpPr>
              <p:cNvPr id="6" name="Прямокутник 5">
                <a:extLst>
                  <a:ext uri="{FF2B5EF4-FFF2-40B4-BE49-F238E27FC236}">
                    <a16:creationId xmlns:a16="http://schemas.microsoft.com/office/drawing/2014/main" id="{812F62F8-B99A-42CA-B810-8ACBE2CA551A}"/>
                  </a:ext>
                </a:extLst>
              </p:cNvPr>
              <p:cNvSpPr/>
              <p:nvPr/>
            </p:nvSpPr>
            <p:spPr>
              <a:xfrm>
                <a:off x="6076452" y="3916761"/>
                <a:ext cx="4943982" cy="646331"/>
              </a:xfrm>
              <a:prstGeom prst="rect">
                <a:avLst/>
              </a:prstGeom>
            </p:spPr>
            <p:txBody>
              <a:bodyPr wrap="none">
                <a:spAutoFit/>
              </a:bodyPr>
              <a:lstStyle/>
              <a:p>
                <a:r>
                  <a:rPr lang="uk-UA" sz="3600" b="1" dirty="0">
                    <a:solidFill>
                      <a:srgbClr val="002060"/>
                    </a:solidFill>
                    <a:latin typeface="Arial Narrow" panose="020B0606020202030204" pitchFamily="34" charset="0"/>
                  </a:rPr>
                  <a:t>Оперативний контролінг </a:t>
                </a:r>
                <a:endParaRPr lang="uk-UA" sz="3600" dirty="0">
                  <a:solidFill>
                    <a:srgbClr val="002060"/>
                  </a:solidFill>
                </a:endParaRPr>
              </a:p>
            </p:txBody>
          </p:sp>
        </p:grpSp>
        <p:sp>
          <p:nvSpPr>
            <p:cNvPr id="10" name="Стрілка: вліво-вгору 9">
              <a:extLst>
                <a:ext uri="{FF2B5EF4-FFF2-40B4-BE49-F238E27FC236}">
                  <a16:creationId xmlns:a16="http://schemas.microsoft.com/office/drawing/2014/main" id="{FC5BCD13-E8B0-4308-A613-0F4B234DAC2C}"/>
                </a:ext>
              </a:extLst>
            </p:cNvPr>
            <p:cNvSpPr/>
            <p:nvPr/>
          </p:nvSpPr>
          <p:spPr>
            <a:xfrm flipV="1">
              <a:off x="6482852" y="3264404"/>
              <a:ext cx="629148" cy="602061"/>
            </a:xfrm>
            <a:prstGeom prst="leftUpArrow">
              <a:avLst/>
            </a:prstGeom>
            <a:solidFill>
              <a:srgbClr val="EAF6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pSp>
      <p:sp>
        <p:nvSpPr>
          <p:cNvPr id="8" name="TextBox 7">
            <a:extLst>
              <a:ext uri="{FF2B5EF4-FFF2-40B4-BE49-F238E27FC236}">
                <a16:creationId xmlns:a16="http://schemas.microsoft.com/office/drawing/2014/main" id="{F5892263-2E67-40D9-804F-1779E4824B27}"/>
              </a:ext>
            </a:extLst>
          </p:cNvPr>
          <p:cNvSpPr txBox="1"/>
          <p:nvPr/>
        </p:nvSpPr>
        <p:spPr>
          <a:xfrm>
            <a:off x="11374225" y="488390"/>
            <a:ext cx="492550" cy="369332"/>
          </a:xfrm>
          <a:prstGeom prst="rect">
            <a:avLst/>
          </a:prstGeom>
          <a:noFill/>
        </p:spPr>
        <p:txBody>
          <a:bodyPr wrap="square" rtlCol="0">
            <a:spAutoFit/>
          </a:bodyPr>
          <a:lstStyle/>
          <a:p>
            <a:r>
              <a:rPr lang="uk-UA" dirty="0"/>
              <a:t>18</a:t>
            </a:r>
          </a:p>
        </p:txBody>
      </p:sp>
    </p:spTree>
    <p:extLst>
      <p:ext uri="{BB962C8B-B14F-4D97-AF65-F5344CB8AC3E}">
        <p14:creationId xmlns:p14="http://schemas.microsoft.com/office/powerpoint/2010/main" val="12750692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Таблиця 5">
            <a:extLst>
              <a:ext uri="{FF2B5EF4-FFF2-40B4-BE49-F238E27FC236}">
                <a16:creationId xmlns:a16="http://schemas.microsoft.com/office/drawing/2014/main" id="{B7247169-EF46-4FB8-9572-4496611011E7}"/>
              </a:ext>
            </a:extLst>
          </p:cNvPr>
          <p:cNvGraphicFramePr>
            <a:graphicFrameLocks noGrp="1"/>
          </p:cNvGraphicFramePr>
          <p:nvPr>
            <p:extLst>
              <p:ext uri="{D42A27DB-BD31-4B8C-83A1-F6EECF244321}">
                <p14:modId xmlns:p14="http://schemas.microsoft.com/office/powerpoint/2010/main" val="2712819744"/>
              </p:ext>
            </p:extLst>
          </p:nvPr>
        </p:nvGraphicFramePr>
        <p:xfrm>
          <a:off x="398984" y="1027698"/>
          <a:ext cx="11607958" cy="4873372"/>
        </p:xfrm>
        <a:graphic>
          <a:graphicData uri="http://schemas.openxmlformats.org/drawingml/2006/table">
            <a:tbl>
              <a:tblPr/>
              <a:tblGrid>
                <a:gridCol w="3922099">
                  <a:extLst>
                    <a:ext uri="{9D8B030D-6E8A-4147-A177-3AD203B41FA5}">
                      <a16:colId xmlns:a16="http://schemas.microsoft.com/office/drawing/2014/main" val="4232242613"/>
                    </a:ext>
                  </a:extLst>
                </a:gridCol>
                <a:gridCol w="4183517">
                  <a:extLst>
                    <a:ext uri="{9D8B030D-6E8A-4147-A177-3AD203B41FA5}">
                      <a16:colId xmlns:a16="http://schemas.microsoft.com/office/drawing/2014/main" val="2829497206"/>
                    </a:ext>
                  </a:extLst>
                </a:gridCol>
                <a:gridCol w="3502342">
                  <a:extLst>
                    <a:ext uri="{9D8B030D-6E8A-4147-A177-3AD203B41FA5}">
                      <a16:colId xmlns:a16="http://schemas.microsoft.com/office/drawing/2014/main" val="1428089465"/>
                    </a:ext>
                  </a:extLst>
                </a:gridCol>
              </a:tblGrid>
              <a:tr h="544831">
                <a:tc gridSpan="3">
                  <a:txBody>
                    <a:bodyPr/>
                    <a:lstStyle/>
                    <a:p>
                      <a:pPr algn="ctr">
                        <a:spcAft>
                          <a:spcPts val="0"/>
                        </a:spcAft>
                      </a:pPr>
                      <a:r>
                        <a:rPr lang="uk-UA" sz="3200" b="1" i="0" noProof="0" dirty="0">
                          <a:solidFill>
                            <a:srgbClr val="C00000"/>
                          </a:solidFill>
                          <a:effectLst/>
                          <a:latin typeface="Bahnschrift SemiBold" panose="020B0502040204020203" pitchFamily="34" charset="0"/>
                        </a:rPr>
                        <a:t>З БОКУ НАЙМАНИХ ПРАЦІВНИКІВ:</a:t>
                      </a:r>
                    </a:p>
                  </a:txBody>
                  <a:tcPr marL="13077" marR="13077" marT="13077" marB="13077"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2">
                        <a:lumMod val="90000"/>
                      </a:schemeClr>
                    </a:solidFill>
                  </a:tcPr>
                </a:tc>
                <a:tc hMerge="1">
                  <a:txBody>
                    <a:bodyPr/>
                    <a:lstStyle/>
                    <a:p>
                      <a:endParaRPr lang="uk-UA"/>
                    </a:p>
                  </a:txBody>
                  <a:tcPr/>
                </a:tc>
                <a:tc hMerge="1">
                  <a:txBody>
                    <a:bodyPr/>
                    <a:lstStyle/>
                    <a:p>
                      <a:pPr algn="l"/>
                      <a:r>
                        <a:rPr lang="uk-UA" sz="2400" b="1" noProof="0">
                          <a:solidFill>
                            <a:srgbClr val="000099"/>
                          </a:solidFill>
                          <a:effectLst/>
                        </a:rPr>
                        <a:t>З боку менеджерів</a:t>
                      </a:r>
                    </a:p>
                  </a:txBody>
                  <a:tcPr marL="13077" marR="13077" marT="13077" marB="13077"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A9A9A9"/>
                    </a:solidFill>
                  </a:tcPr>
                </a:tc>
                <a:extLst>
                  <a:ext uri="{0D108BD9-81ED-4DB2-BD59-A6C34878D82A}">
                    <a16:rowId xmlns:a16="http://schemas.microsoft.com/office/drawing/2014/main" val="2890978265"/>
                  </a:ext>
                </a:extLst>
              </a:tr>
              <a:tr h="4252331">
                <a:tc gridSpan="3">
                  <a:txBody>
                    <a:bodyPr/>
                    <a:lstStyle/>
                    <a:p>
                      <a:pPr marL="0" indent="0" algn="l">
                        <a:lnSpc>
                          <a:spcPct val="87000"/>
                        </a:lnSpc>
                        <a:spcBef>
                          <a:spcPts val="0"/>
                        </a:spcBef>
                        <a:spcAft>
                          <a:spcPts val="600"/>
                        </a:spcAft>
                        <a:buFontTx/>
                        <a:buNone/>
                      </a:pPr>
                      <a:endParaRPr lang="uk-UA" sz="1000" b="1" noProof="0" dirty="0">
                        <a:solidFill>
                          <a:srgbClr val="000099"/>
                        </a:solidFill>
                        <a:effectLst/>
                        <a:latin typeface="Arial Narrow" panose="020B0606020202030204" pitchFamily="34" charset="0"/>
                      </a:endParaRPr>
                    </a:p>
                    <a:p>
                      <a:pPr marL="342900" indent="-342900" algn="l">
                        <a:lnSpc>
                          <a:spcPct val="87000"/>
                        </a:lnSpc>
                        <a:spcBef>
                          <a:spcPts val="0"/>
                        </a:spcBef>
                        <a:spcAft>
                          <a:spcPts val="500"/>
                        </a:spcAft>
                        <a:buFontTx/>
                        <a:buChar char="-"/>
                      </a:pPr>
                      <a:r>
                        <a:rPr lang="uk-UA" sz="3200" b="1" noProof="0" dirty="0">
                          <a:solidFill>
                            <a:srgbClr val="000099"/>
                          </a:solidFill>
                          <a:effectLst/>
                          <a:latin typeface="Arial Narrow" panose="020B0606020202030204" pitchFamily="34" charset="0"/>
                        </a:rPr>
                        <a:t>підробка / фальсифікація документів;</a:t>
                      </a:r>
                    </a:p>
                    <a:p>
                      <a:pPr marL="342900" indent="-342900" algn="l">
                        <a:lnSpc>
                          <a:spcPct val="87000"/>
                        </a:lnSpc>
                        <a:spcBef>
                          <a:spcPts val="0"/>
                        </a:spcBef>
                        <a:spcAft>
                          <a:spcPts val="500"/>
                        </a:spcAft>
                        <a:buFontTx/>
                        <a:buChar char="-"/>
                      </a:pPr>
                      <a:r>
                        <a:rPr lang="uk-UA" sz="3200" b="1" noProof="0" dirty="0">
                          <a:solidFill>
                            <a:srgbClr val="000099"/>
                          </a:solidFill>
                          <a:effectLst/>
                          <a:latin typeface="Arial Narrow" panose="020B0606020202030204" pitchFamily="34" charset="0"/>
                        </a:rPr>
                        <a:t>передавання клієнтів іншим компаніям;</a:t>
                      </a:r>
                    </a:p>
                    <a:p>
                      <a:pPr marL="342900" indent="-342900" algn="l">
                        <a:lnSpc>
                          <a:spcPct val="87000"/>
                        </a:lnSpc>
                        <a:spcBef>
                          <a:spcPts val="0"/>
                        </a:spcBef>
                        <a:spcAft>
                          <a:spcPts val="500"/>
                        </a:spcAft>
                        <a:buFontTx/>
                        <a:buChar char="-"/>
                      </a:pPr>
                      <a:r>
                        <a:rPr lang="uk-UA" sz="3200" b="1" noProof="0" dirty="0">
                          <a:solidFill>
                            <a:srgbClr val="000099"/>
                          </a:solidFill>
                          <a:effectLst/>
                          <a:latin typeface="Arial Narrow" panose="020B0606020202030204" pitchFamily="34" charset="0"/>
                        </a:rPr>
                        <a:t>проведення угод з підконтрольними компаніями;</a:t>
                      </a:r>
                    </a:p>
                    <a:p>
                      <a:pPr marL="342900" indent="-342900" algn="l">
                        <a:lnSpc>
                          <a:spcPct val="87000"/>
                        </a:lnSpc>
                        <a:spcBef>
                          <a:spcPts val="0"/>
                        </a:spcBef>
                        <a:spcAft>
                          <a:spcPts val="500"/>
                        </a:spcAft>
                        <a:buFontTx/>
                        <a:buChar char="-"/>
                      </a:pPr>
                      <a:r>
                        <a:rPr lang="uk-UA" sz="3200" b="1" noProof="0" dirty="0">
                          <a:solidFill>
                            <a:srgbClr val="000099"/>
                          </a:solidFill>
                          <a:effectLst/>
                          <a:latin typeface="Arial Narrow" panose="020B0606020202030204" pitchFamily="34" charset="0"/>
                        </a:rPr>
                        <a:t>змова з клієнтами або з постачальниками;</a:t>
                      </a:r>
                    </a:p>
                    <a:p>
                      <a:pPr marL="342900" indent="-342900" algn="l">
                        <a:lnSpc>
                          <a:spcPct val="87000"/>
                        </a:lnSpc>
                        <a:spcBef>
                          <a:spcPts val="0"/>
                        </a:spcBef>
                        <a:spcAft>
                          <a:spcPts val="500"/>
                        </a:spcAft>
                        <a:buFontTx/>
                        <a:buChar char="-"/>
                      </a:pPr>
                      <a:r>
                        <a:rPr lang="uk-UA" sz="3200" b="1" noProof="0" dirty="0">
                          <a:solidFill>
                            <a:srgbClr val="000099"/>
                          </a:solidFill>
                          <a:effectLst/>
                          <a:latin typeface="Arial Narrow" panose="020B0606020202030204" pitchFamily="34" charset="0"/>
                        </a:rPr>
                        <a:t>виставлення рахунків за невиконані роботи або непоставлені товари;</a:t>
                      </a:r>
                    </a:p>
                    <a:p>
                      <a:pPr marL="342900" marR="0" lvl="0" indent="-342900" algn="l" defTabSz="914400" rtl="0" eaLnBrk="1" fontAlgn="auto" latinLnBrk="0" hangingPunct="1">
                        <a:lnSpc>
                          <a:spcPct val="87000"/>
                        </a:lnSpc>
                        <a:spcBef>
                          <a:spcPts val="0"/>
                        </a:spcBef>
                        <a:spcAft>
                          <a:spcPts val="500"/>
                        </a:spcAft>
                        <a:buClrTx/>
                        <a:buSzTx/>
                        <a:buFontTx/>
                        <a:buChar char="-"/>
                        <a:tabLst/>
                        <a:defRPr/>
                      </a:pPr>
                      <a:r>
                        <a:rPr lang="uk-UA" sz="3200" b="1" noProof="0" dirty="0">
                          <a:solidFill>
                            <a:srgbClr val="000099"/>
                          </a:solidFill>
                          <a:effectLst/>
                          <a:latin typeface="Arial Narrow" panose="020B0606020202030204" pitchFamily="34" charset="0"/>
                        </a:rPr>
                        <a:t>використання "відкатів";</a:t>
                      </a:r>
                    </a:p>
                    <a:p>
                      <a:pPr marL="342900" marR="0" lvl="0" indent="-342900" algn="l" defTabSz="914400" rtl="0" eaLnBrk="1" fontAlgn="auto" latinLnBrk="0" hangingPunct="1">
                        <a:lnSpc>
                          <a:spcPct val="87000"/>
                        </a:lnSpc>
                        <a:spcBef>
                          <a:spcPts val="0"/>
                        </a:spcBef>
                        <a:spcAft>
                          <a:spcPts val="0"/>
                        </a:spcAft>
                        <a:buClrTx/>
                        <a:buSzTx/>
                        <a:buFontTx/>
                        <a:buChar char="-"/>
                        <a:tabLst/>
                        <a:defRPr/>
                      </a:pPr>
                      <a:r>
                        <a:rPr lang="uk-UA" sz="3200" b="1" noProof="0" dirty="0">
                          <a:solidFill>
                            <a:srgbClr val="000099"/>
                          </a:solidFill>
                          <a:effectLst/>
                          <a:latin typeface="Arial Narrow" panose="020B0606020202030204" pitchFamily="34" charset="0"/>
                        </a:rPr>
                        <a:t>порушення з виплатою заробітної плати;</a:t>
                      </a:r>
                    </a:p>
                  </a:txBody>
                  <a:tcPr marL="13077" marR="13077" marT="13077" marB="13077"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A9A9A9"/>
                    </a:solidFill>
                  </a:tcPr>
                </a:tc>
                <a:tc hMerge="1">
                  <a:txBody>
                    <a:bodyPr/>
                    <a:lstStyle/>
                    <a:p>
                      <a:endParaRPr lang="uk-UA"/>
                    </a:p>
                  </a:txBody>
                  <a:tcPr/>
                </a:tc>
                <a:tc hMerge="1">
                  <a:txBody>
                    <a:bodyPr/>
                    <a:lstStyle/>
                    <a:p>
                      <a:pPr algn="l"/>
                      <a:r>
                        <a:rPr lang="uk-UA" sz="2400" b="1" noProof="0">
                          <a:solidFill>
                            <a:srgbClr val="000099"/>
                          </a:solidFill>
                          <a:effectLst/>
                        </a:rPr>
                        <a:t>наявність великих особистих боргів або фінансових запитів; пристрасть до азартних ігор і ризикованих операцій;</a:t>
                      </a:r>
                    </a:p>
                    <a:p>
                      <a:pPr algn="l"/>
                      <a:r>
                        <a:rPr lang="uk-UA" sz="2400" b="1" noProof="0">
                          <a:solidFill>
                            <a:srgbClr val="000099"/>
                          </a:solidFill>
                          <a:effectLst/>
                        </a:rPr>
                        <a:t>наявність неясності в біографії чи кримінального минулого;</a:t>
                      </a:r>
                    </a:p>
                  </a:txBody>
                  <a:tcPr marL="13077" marR="13077" marT="13077" marB="13077"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A9A9A9"/>
                    </a:solidFill>
                  </a:tcPr>
                </a:tc>
                <a:extLst>
                  <a:ext uri="{0D108BD9-81ED-4DB2-BD59-A6C34878D82A}">
                    <a16:rowId xmlns:a16="http://schemas.microsoft.com/office/drawing/2014/main" val="4226442056"/>
                  </a:ext>
                </a:extLst>
              </a:tr>
              <a:tr h="76210">
                <a:tc>
                  <a:txBody>
                    <a:bodyPr/>
                    <a:lstStyle/>
                    <a:p>
                      <a:pPr algn="l"/>
                      <a:endParaRPr lang="uk-UA" sz="300" b="0" i="0" dirty="0">
                        <a:solidFill>
                          <a:srgbClr val="222222"/>
                        </a:solidFill>
                        <a:effectLst/>
                        <a:latin typeface="Georgia" panose="02040502050405020303" pitchFamily="18" charset="0"/>
                      </a:endParaRPr>
                    </a:p>
                  </a:txBody>
                  <a:tcPr marL="13077" marR="13077" marT="13077" marB="13077"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A9A9A9"/>
                    </a:solidFill>
                  </a:tcPr>
                </a:tc>
                <a:tc>
                  <a:txBody>
                    <a:bodyPr/>
                    <a:lstStyle/>
                    <a:p>
                      <a:pPr algn="l"/>
                      <a:endParaRPr lang="uk-UA" sz="300" b="0" i="0" dirty="0">
                        <a:solidFill>
                          <a:srgbClr val="222222"/>
                        </a:solidFill>
                        <a:effectLst/>
                        <a:latin typeface="Georgia" panose="02040502050405020303" pitchFamily="18" charset="0"/>
                      </a:endParaRPr>
                    </a:p>
                  </a:txBody>
                  <a:tcPr marL="13077" marR="13077" marT="13077" marB="13077"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A9A9A9"/>
                    </a:solidFill>
                  </a:tcPr>
                </a:tc>
                <a:tc>
                  <a:txBody>
                    <a:bodyPr/>
                    <a:lstStyle/>
                    <a:p>
                      <a:endParaRPr lang="uk-UA" sz="300" dirty="0"/>
                    </a:p>
                  </a:txBody>
                  <a:tcPr marL="15693" marR="15693" marT="7846" marB="7846">
                    <a:lnL w="7620" cap="flat" cmpd="sng" algn="ctr">
                      <a:solidFill>
                        <a:srgbClr val="CCCCCC"/>
                      </a:solidFill>
                      <a:prstDash val="solid"/>
                      <a:round/>
                      <a:headEnd type="none" w="med" len="med"/>
                      <a:tailEnd type="none" w="med" len="med"/>
                    </a:lnL>
                    <a:lnT w="7620" cap="flat" cmpd="sng" algn="ctr">
                      <a:solidFill>
                        <a:srgbClr val="CCCCCC"/>
                      </a:solidFill>
                      <a:prstDash val="solid"/>
                      <a:round/>
                      <a:headEnd type="none" w="med" len="med"/>
                      <a:tailEnd type="none" w="med" len="med"/>
                    </a:lnT>
                  </a:tcPr>
                </a:tc>
                <a:extLst>
                  <a:ext uri="{0D108BD9-81ED-4DB2-BD59-A6C34878D82A}">
                    <a16:rowId xmlns:a16="http://schemas.microsoft.com/office/drawing/2014/main" val="2916585568"/>
                  </a:ext>
                </a:extLst>
              </a:tr>
            </a:tbl>
          </a:graphicData>
        </a:graphic>
      </p:graphicFrame>
      <p:sp>
        <p:nvSpPr>
          <p:cNvPr id="7" name="Прямокутник 6">
            <a:extLst>
              <a:ext uri="{FF2B5EF4-FFF2-40B4-BE49-F238E27FC236}">
                <a16:creationId xmlns:a16="http://schemas.microsoft.com/office/drawing/2014/main" id="{D7E0596F-9476-4AE8-86C3-39CA61F10B79}"/>
              </a:ext>
            </a:extLst>
          </p:cNvPr>
          <p:cNvSpPr/>
          <p:nvPr/>
        </p:nvSpPr>
        <p:spPr>
          <a:xfrm>
            <a:off x="0" y="235412"/>
            <a:ext cx="12192000" cy="646331"/>
          </a:xfrm>
          <a:prstGeom prst="rect">
            <a:avLst/>
          </a:prstGeom>
        </p:spPr>
        <p:txBody>
          <a:bodyPr wrap="square">
            <a:spAutoFit/>
          </a:bodyPr>
          <a:lstStyle/>
          <a:p>
            <a:pPr algn="ctr"/>
            <a:r>
              <a:rPr lang="uk-UA" sz="3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Bahnschrift SemiBold SemiConden" panose="020B0502040204020203" pitchFamily="34" charset="0"/>
              </a:rPr>
              <a:t>ТИПОВІ ВИДИ КОРПОРАТИВНОГО ШАХРАЙСТВА НА ПІДПРИЄМСТВІ</a:t>
            </a:r>
          </a:p>
        </p:txBody>
      </p:sp>
      <p:sp>
        <p:nvSpPr>
          <p:cNvPr id="4" name="TextBox 3">
            <a:extLst>
              <a:ext uri="{FF2B5EF4-FFF2-40B4-BE49-F238E27FC236}">
                <a16:creationId xmlns:a16="http://schemas.microsoft.com/office/drawing/2014/main" id="{6637C7EA-8C5D-4D51-A177-C17E07AA50E2}"/>
              </a:ext>
            </a:extLst>
          </p:cNvPr>
          <p:cNvSpPr txBox="1"/>
          <p:nvPr/>
        </p:nvSpPr>
        <p:spPr>
          <a:xfrm>
            <a:off x="11407388" y="89457"/>
            <a:ext cx="599554" cy="369332"/>
          </a:xfrm>
          <a:prstGeom prst="rect">
            <a:avLst/>
          </a:prstGeom>
          <a:noFill/>
        </p:spPr>
        <p:txBody>
          <a:bodyPr wrap="square" rtlCol="0">
            <a:spAutoFit/>
          </a:bodyPr>
          <a:lstStyle/>
          <a:p>
            <a:r>
              <a:rPr lang="uk-UA" dirty="0"/>
              <a:t>180</a:t>
            </a:r>
          </a:p>
        </p:txBody>
      </p:sp>
    </p:spTree>
    <p:extLst>
      <p:ext uri="{BB962C8B-B14F-4D97-AF65-F5344CB8AC3E}">
        <p14:creationId xmlns:p14="http://schemas.microsoft.com/office/powerpoint/2010/main" val="369277692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я 1">
            <a:extLst>
              <a:ext uri="{FF2B5EF4-FFF2-40B4-BE49-F238E27FC236}">
                <a16:creationId xmlns:a16="http://schemas.microsoft.com/office/drawing/2014/main" id="{36552739-F679-405C-8BF7-8B97C55B20DD}"/>
              </a:ext>
            </a:extLst>
          </p:cNvPr>
          <p:cNvGraphicFramePr>
            <a:graphicFrameLocks noGrp="1"/>
          </p:cNvGraphicFramePr>
          <p:nvPr>
            <p:extLst>
              <p:ext uri="{D42A27DB-BD31-4B8C-83A1-F6EECF244321}">
                <p14:modId xmlns:p14="http://schemas.microsoft.com/office/powerpoint/2010/main" val="2926131737"/>
              </p:ext>
            </p:extLst>
          </p:nvPr>
        </p:nvGraphicFramePr>
        <p:xfrm>
          <a:off x="622853" y="1411163"/>
          <a:ext cx="11155491" cy="4525536"/>
        </p:xfrm>
        <a:graphic>
          <a:graphicData uri="http://schemas.openxmlformats.org/drawingml/2006/table">
            <a:tbl>
              <a:tblPr/>
              <a:tblGrid>
                <a:gridCol w="3769220">
                  <a:extLst>
                    <a:ext uri="{9D8B030D-6E8A-4147-A177-3AD203B41FA5}">
                      <a16:colId xmlns:a16="http://schemas.microsoft.com/office/drawing/2014/main" val="4232242613"/>
                    </a:ext>
                  </a:extLst>
                </a:gridCol>
                <a:gridCol w="4020447">
                  <a:extLst>
                    <a:ext uri="{9D8B030D-6E8A-4147-A177-3AD203B41FA5}">
                      <a16:colId xmlns:a16="http://schemas.microsoft.com/office/drawing/2014/main" val="2829497206"/>
                    </a:ext>
                  </a:extLst>
                </a:gridCol>
                <a:gridCol w="3365824">
                  <a:extLst>
                    <a:ext uri="{9D8B030D-6E8A-4147-A177-3AD203B41FA5}">
                      <a16:colId xmlns:a16="http://schemas.microsoft.com/office/drawing/2014/main" val="1428089465"/>
                    </a:ext>
                  </a:extLst>
                </a:gridCol>
              </a:tblGrid>
              <a:tr h="648036">
                <a:tc gridSpan="3">
                  <a:txBody>
                    <a:bodyPr/>
                    <a:lstStyle/>
                    <a:p>
                      <a:pPr algn="ctr">
                        <a:lnSpc>
                          <a:spcPct val="87000"/>
                        </a:lnSpc>
                        <a:spcAft>
                          <a:spcPts val="0"/>
                        </a:spcAft>
                      </a:pPr>
                      <a:r>
                        <a:rPr lang="uk-UA" sz="3200" b="1" noProof="0" dirty="0">
                          <a:solidFill>
                            <a:srgbClr val="C00000"/>
                          </a:solidFill>
                          <a:effectLst/>
                          <a:latin typeface="Arial Narrow" panose="020B0606020202030204" pitchFamily="34" charset="0"/>
                        </a:rPr>
                        <a:t>З БОКУ НАЙМАНИХ ПРАЦІВНИКІВ</a:t>
                      </a:r>
                    </a:p>
                  </a:txBody>
                  <a:tcPr marL="13077" marR="13077" marT="13077" marB="13077"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2">
                        <a:lumMod val="90000"/>
                      </a:schemeClr>
                    </a:solidFill>
                  </a:tcPr>
                </a:tc>
                <a:tc hMerge="1">
                  <a:txBody>
                    <a:bodyPr/>
                    <a:lstStyle/>
                    <a:p>
                      <a:endParaRPr lang="uk-UA"/>
                    </a:p>
                  </a:txBody>
                  <a:tcPr/>
                </a:tc>
                <a:tc hMerge="1">
                  <a:txBody>
                    <a:bodyPr/>
                    <a:lstStyle/>
                    <a:p>
                      <a:pPr algn="l"/>
                      <a:r>
                        <a:rPr lang="uk-UA" sz="2400" b="1" noProof="0">
                          <a:solidFill>
                            <a:srgbClr val="000099"/>
                          </a:solidFill>
                          <a:effectLst/>
                        </a:rPr>
                        <a:t>З боку менеджерів</a:t>
                      </a:r>
                    </a:p>
                  </a:txBody>
                  <a:tcPr marL="13077" marR="13077" marT="13077" marB="13077"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A9A9A9"/>
                    </a:solidFill>
                  </a:tcPr>
                </a:tc>
                <a:extLst>
                  <a:ext uri="{0D108BD9-81ED-4DB2-BD59-A6C34878D82A}">
                    <a16:rowId xmlns:a16="http://schemas.microsoft.com/office/drawing/2014/main" val="2890978265"/>
                  </a:ext>
                </a:extLst>
              </a:tr>
              <a:tr h="3805626">
                <a:tc gridSpan="3">
                  <a:txBody>
                    <a:bodyPr/>
                    <a:lstStyle/>
                    <a:p>
                      <a:pPr marL="342900" marR="0" lvl="0" indent="-342900" algn="l" defTabSz="914400" rtl="0" eaLnBrk="1" fontAlgn="auto" latinLnBrk="0" hangingPunct="1">
                        <a:lnSpc>
                          <a:spcPct val="87000"/>
                        </a:lnSpc>
                        <a:spcBef>
                          <a:spcPts val="0"/>
                        </a:spcBef>
                        <a:spcAft>
                          <a:spcPts val="0"/>
                        </a:spcAft>
                        <a:buClrTx/>
                        <a:buSzTx/>
                        <a:buFontTx/>
                        <a:buChar char="-"/>
                        <a:tabLst/>
                        <a:defRPr/>
                      </a:pPr>
                      <a:r>
                        <a:rPr lang="uk-UA" sz="3200" b="1" noProof="0" dirty="0">
                          <a:solidFill>
                            <a:srgbClr val="000099"/>
                          </a:solidFill>
                          <a:effectLst/>
                          <a:latin typeface="Arial Narrow" panose="020B0606020202030204" pitchFamily="34" charset="0"/>
                        </a:rPr>
                        <a:t>використання підставних постачальників або посередників;</a:t>
                      </a:r>
                    </a:p>
                    <a:p>
                      <a:pPr marL="342900" marR="0" lvl="0" indent="-342900" algn="l" defTabSz="914400" rtl="0" eaLnBrk="1" fontAlgn="auto" latinLnBrk="0" hangingPunct="1">
                        <a:lnSpc>
                          <a:spcPct val="87000"/>
                        </a:lnSpc>
                        <a:spcBef>
                          <a:spcPts val="600"/>
                        </a:spcBef>
                        <a:spcAft>
                          <a:spcPts val="0"/>
                        </a:spcAft>
                        <a:buClrTx/>
                        <a:buSzTx/>
                        <a:buFontTx/>
                        <a:buChar char="-"/>
                        <a:tabLst/>
                        <a:defRPr/>
                      </a:pPr>
                      <a:r>
                        <a:rPr lang="uk-UA" sz="3200" b="1" noProof="0" dirty="0">
                          <a:solidFill>
                            <a:srgbClr val="000099"/>
                          </a:solidFill>
                          <a:effectLst/>
                          <a:latin typeface="Arial Narrow" panose="020B0606020202030204" pitchFamily="34" charset="0"/>
                        </a:rPr>
                        <a:t>штучне завищення цін;</a:t>
                      </a:r>
                    </a:p>
                    <a:p>
                      <a:pPr marL="342900" marR="0" lvl="0" indent="-342900" algn="l" defTabSz="914400" rtl="0" eaLnBrk="1" fontAlgn="auto" latinLnBrk="0" hangingPunct="1">
                        <a:lnSpc>
                          <a:spcPct val="87000"/>
                        </a:lnSpc>
                        <a:spcBef>
                          <a:spcPts val="600"/>
                        </a:spcBef>
                        <a:spcAft>
                          <a:spcPts val="0"/>
                        </a:spcAft>
                        <a:buClrTx/>
                        <a:buSzTx/>
                        <a:buFontTx/>
                        <a:buChar char="-"/>
                        <a:tabLst/>
                        <a:defRPr/>
                      </a:pPr>
                      <a:r>
                        <a:rPr lang="uk-UA" sz="3200" b="1" noProof="0" dirty="0">
                          <a:solidFill>
                            <a:srgbClr val="000099"/>
                          </a:solidFill>
                          <a:effectLst/>
                          <a:latin typeface="Arial Narrow" panose="020B0606020202030204" pitchFamily="34" charset="0"/>
                        </a:rPr>
                        <a:t>використання співробітників або ресурсів компанії в особистих цілях;</a:t>
                      </a:r>
                    </a:p>
                    <a:p>
                      <a:pPr marL="342900" marR="0" lvl="0" indent="-342900" algn="l" defTabSz="914400" rtl="0" eaLnBrk="1" fontAlgn="auto" latinLnBrk="0" hangingPunct="1">
                        <a:lnSpc>
                          <a:spcPct val="87000"/>
                        </a:lnSpc>
                        <a:spcBef>
                          <a:spcPts val="600"/>
                        </a:spcBef>
                        <a:spcAft>
                          <a:spcPts val="0"/>
                        </a:spcAft>
                        <a:buClrTx/>
                        <a:buSzTx/>
                        <a:buFontTx/>
                        <a:buChar char="-"/>
                        <a:tabLst/>
                        <a:defRPr/>
                      </a:pPr>
                      <a:r>
                        <a:rPr lang="uk-UA" sz="3200" b="1" noProof="0" dirty="0">
                          <a:solidFill>
                            <a:srgbClr val="000099"/>
                          </a:solidFill>
                          <a:effectLst/>
                          <a:latin typeface="Arial Narrow" panose="020B0606020202030204" pitchFamily="34" charset="0"/>
                        </a:rPr>
                        <a:t>незаконне списання майна; застосування технологій комп'ютерних злочинів;</a:t>
                      </a:r>
                    </a:p>
                    <a:p>
                      <a:pPr marL="342900" marR="0" lvl="0" indent="-342900" algn="l" defTabSz="914400" rtl="0" eaLnBrk="1" fontAlgn="auto" latinLnBrk="0" hangingPunct="1">
                        <a:lnSpc>
                          <a:spcPct val="87000"/>
                        </a:lnSpc>
                        <a:spcBef>
                          <a:spcPts val="600"/>
                        </a:spcBef>
                        <a:spcAft>
                          <a:spcPts val="0"/>
                        </a:spcAft>
                        <a:buClrTx/>
                        <a:buSzTx/>
                        <a:buFontTx/>
                        <a:buChar char="-"/>
                        <a:tabLst/>
                        <a:defRPr/>
                      </a:pPr>
                      <a:r>
                        <a:rPr lang="uk-UA" sz="3200" b="1" noProof="0" dirty="0">
                          <a:solidFill>
                            <a:srgbClr val="000099"/>
                          </a:solidFill>
                          <a:effectLst/>
                          <a:latin typeface="Arial Narrow" panose="020B0606020202030204" pitchFamily="34" charset="0"/>
                        </a:rPr>
                        <a:t>використання готівки не за призначенням.</a:t>
                      </a:r>
                    </a:p>
                  </a:txBody>
                  <a:tcPr marL="13077" marR="13077" marT="13077" marB="13077"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tx2">
                        <a:lumMod val="40000"/>
                        <a:lumOff val="60000"/>
                      </a:schemeClr>
                    </a:solidFill>
                  </a:tcPr>
                </a:tc>
                <a:tc hMerge="1">
                  <a:txBody>
                    <a:bodyPr/>
                    <a:lstStyle/>
                    <a:p>
                      <a:endParaRPr lang="uk-UA"/>
                    </a:p>
                  </a:txBody>
                  <a:tcPr/>
                </a:tc>
                <a:tc hMerge="1">
                  <a:txBody>
                    <a:bodyPr/>
                    <a:lstStyle/>
                    <a:p>
                      <a:pPr algn="l"/>
                      <a:r>
                        <a:rPr lang="uk-UA" sz="2400" b="1" noProof="0">
                          <a:solidFill>
                            <a:srgbClr val="000099"/>
                          </a:solidFill>
                          <a:effectLst/>
                        </a:rPr>
                        <a:t>наявність великих особистих боргів або фінансових запитів; пристрасть до азартних ігор і ризикованих операцій;</a:t>
                      </a:r>
                    </a:p>
                    <a:p>
                      <a:pPr algn="l"/>
                      <a:r>
                        <a:rPr lang="uk-UA" sz="2400" b="1" noProof="0">
                          <a:solidFill>
                            <a:srgbClr val="000099"/>
                          </a:solidFill>
                          <a:effectLst/>
                        </a:rPr>
                        <a:t>наявність неясності в біографії чи кримінального минулого;</a:t>
                      </a:r>
                    </a:p>
                  </a:txBody>
                  <a:tcPr marL="13077" marR="13077" marT="13077" marB="13077"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A9A9A9"/>
                    </a:solidFill>
                  </a:tcPr>
                </a:tc>
                <a:extLst>
                  <a:ext uri="{0D108BD9-81ED-4DB2-BD59-A6C34878D82A}">
                    <a16:rowId xmlns:a16="http://schemas.microsoft.com/office/drawing/2014/main" val="4226442056"/>
                  </a:ext>
                </a:extLst>
              </a:tr>
              <a:tr h="67890">
                <a:tc>
                  <a:txBody>
                    <a:bodyPr/>
                    <a:lstStyle/>
                    <a:p>
                      <a:pPr algn="l">
                        <a:spcBef>
                          <a:spcPts val="600"/>
                        </a:spcBef>
                      </a:pPr>
                      <a:endParaRPr lang="uk-UA" sz="300" b="0" i="0" dirty="0">
                        <a:solidFill>
                          <a:srgbClr val="222222"/>
                        </a:solidFill>
                        <a:effectLst/>
                        <a:latin typeface="Georgia" panose="02040502050405020303" pitchFamily="18" charset="0"/>
                      </a:endParaRPr>
                    </a:p>
                  </a:txBody>
                  <a:tcPr marL="13077" marR="13077" marT="13077" marB="13077"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A9A9A9"/>
                    </a:solidFill>
                  </a:tcPr>
                </a:tc>
                <a:tc>
                  <a:txBody>
                    <a:bodyPr/>
                    <a:lstStyle/>
                    <a:p>
                      <a:pPr algn="l">
                        <a:spcBef>
                          <a:spcPts val="600"/>
                        </a:spcBef>
                      </a:pPr>
                      <a:endParaRPr lang="uk-UA" sz="300" b="0" i="0" dirty="0">
                        <a:solidFill>
                          <a:srgbClr val="222222"/>
                        </a:solidFill>
                        <a:effectLst/>
                        <a:latin typeface="Georgia" panose="02040502050405020303" pitchFamily="18" charset="0"/>
                      </a:endParaRPr>
                    </a:p>
                  </a:txBody>
                  <a:tcPr marL="13077" marR="13077" marT="13077" marB="13077"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A9A9A9"/>
                    </a:solidFill>
                  </a:tcPr>
                </a:tc>
                <a:tc>
                  <a:txBody>
                    <a:bodyPr/>
                    <a:lstStyle/>
                    <a:p>
                      <a:pPr>
                        <a:spcBef>
                          <a:spcPts val="600"/>
                        </a:spcBef>
                      </a:pPr>
                      <a:endParaRPr lang="uk-UA" sz="300" dirty="0"/>
                    </a:p>
                  </a:txBody>
                  <a:tcPr marL="15693" marR="15693" marT="7846" marB="7846">
                    <a:lnL w="7620" cap="flat" cmpd="sng" algn="ctr">
                      <a:solidFill>
                        <a:srgbClr val="CCCCCC"/>
                      </a:solidFill>
                      <a:prstDash val="solid"/>
                      <a:round/>
                      <a:headEnd type="none" w="med" len="med"/>
                      <a:tailEnd type="none" w="med" len="med"/>
                    </a:lnL>
                    <a:lnT w="7620" cap="flat" cmpd="sng" algn="ctr">
                      <a:solidFill>
                        <a:srgbClr val="CCCCCC"/>
                      </a:solidFill>
                      <a:prstDash val="solid"/>
                      <a:round/>
                      <a:headEnd type="none" w="med" len="med"/>
                      <a:tailEnd type="none" w="med" len="med"/>
                    </a:lnT>
                  </a:tcPr>
                </a:tc>
                <a:extLst>
                  <a:ext uri="{0D108BD9-81ED-4DB2-BD59-A6C34878D82A}">
                    <a16:rowId xmlns:a16="http://schemas.microsoft.com/office/drawing/2014/main" val="2916585568"/>
                  </a:ext>
                </a:extLst>
              </a:tr>
            </a:tbl>
          </a:graphicData>
        </a:graphic>
      </p:graphicFrame>
      <p:sp>
        <p:nvSpPr>
          <p:cNvPr id="3" name="Прямокутник 2">
            <a:extLst>
              <a:ext uri="{FF2B5EF4-FFF2-40B4-BE49-F238E27FC236}">
                <a16:creationId xmlns:a16="http://schemas.microsoft.com/office/drawing/2014/main" id="{CC1F5EE3-D8CC-43D7-AEA3-4A63C06BC6CA}"/>
              </a:ext>
            </a:extLst>
          </p:cNvPr>
          <p:cNvSpPr/>
          <p:nvPr/>
        </p:nvSpPr>
        <p:spPr>
          <a:xfrm>
            <a:off x="0" y="369846"/>
            <a:ext cx="12192000" cy="646331"/>
          </a:xfrm>
          <a:prstGeom prst="rect">
            <a:avLst/>
          </a:prstGeom>
        </p:spPr>
        <p:txBody>
          <a:bodyPr wrap="square">
            <a:spAutoFit/>
          </a:bodyPr>
          <a:lstStyle/>
          <a:p>
            <a:pPr algn="ctr"/>
            <a:r>
              <a:rPr lang="uk-UA" sz="3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Bahnschrift SemiBold SemiConden" panose="020B0502040204020203" pitchFamily="34" charset="0"/>
              </a:rPr>
              <a:t>ТИПОВІ ВИДИ КОРПОРАТИВНОГО ШАХРАЙСТВА НА ПІДПРИЄМСТВІ</a:t>
            </a:r>
          </a:p>
        </p:txBody>
      </p:sp>
      <p:sp>
        <p:nvSpPr>
          <p:cNvPr id="4" name="TextBox 3">
            <a:extLst>
              <a:ext uri="{FF2B5EF4-FFF2-40B4-BE49-F238E27FC236}">
                <a16:creationId xmlns:a16="http://schemas.microsoft.com/office/drawing/2014/main" id="{254B05E2-6509-4CB4-932D-38AF2BD45925}"/>
              </a:ext>
            </a:extLst>
          </p:cNvPr>
          <p:cNvSpPr txBox="1"/>
          <p:nvPr/>
        </p:nvSpPr>
        <p:spPr>
          <a:xfrm>
            <a:off x="11407388" y="89457"/>
            <a:ext cx="599554" cy="369332"/>
          </a:xfrm>
          <a:prstGeom prst="rect">
            <a:avLst/>
          </a:prstGeom>
          <a:noFill/>
        </p:spPr>
        <p:txBody>
          <a:bodyPr wrap="square" rtlCol="0">
            <a:spAutoFit/>
          </a:bodyPr>
          <a:lstStyle/>
          <a:p>
            <a:r>
              <a:rPr lang="uk-UA" dirty="0"/>
              <a:t>181</a:t>
            </a:r>
          </a:p>
        </p:txBody>
      </p:sp>
    </p:spTree>
    <p:extLst>
      <p:ext uri="{BB962C8B-B14F-4D97-AF65-F5344CB8AC3E}">
        <p14:creationId xmlns:p14="http://schemas.microsoft.com/office/powerpoint/2010/main" val="49092904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кутник 5">
            <a:extLst>
              <a:ext uri="{FF2B5EF4-FFF2-40B4-BE49-F238E27FC236}">
                <a16:creationId xmlns:a16="http://schemas.microsoft.com/office/drawing/2014/main" id="{D2C6716B-9CE3-429E-B8A1-BA99FF47ECC9}"/>
              </a:ext>
            </a:extLst>
          </p:cNvPr>
          <p:cNvSpPr/>
          <p:nvPr/>
        </p:nvSpPr>
        <p:spPr>
          <a:xfrm>
            <a:off x="0" y="292713"/>
            <a:ext cx="12192000" cy="646331"/>
          </a:xfrm>
          <a:prstGeom prst="rect">
            <a:avLst/>
          </a:prstGeom>
        </p:spPr>
        <p:txBody>
          <a:bodyPr wrap="square">
            <a:spAutoFit/>
          </a:bodyPr>
          <a:lstStyle/>
          <a:p>
            <a:pPr algn="ctr"/>
            <a:r>
              <a:rPr lang="uk-UA" sz="3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Bahnschrift SemiBold SemiConden" panose="020B0502040204020203" pitchFamily="34" charset="0"/>
              </a:rPr>
              <a:t>ТИПОВІ ВИДИ КОРПОРАТИВНОГО ШАХРАЙСТВА НА ПІДПРИЄМСТВІ</a:t>
            </a:r>
          </a:p>
        </p:txBody>
      </p:sp>
      <p:graphicFrame>
        <p:nvGraphicFramePr>
          <p:cNvPr id="7" name="Таблиця 6">
            <a:extLst>
              <a:ext uri="{FF2B5EF4-FFF2-40B4-BE49-F238E27FC236}">
                <a16:creationId xmlns:a16="http://schemas.microsoft.com/office/drawing/2014/main" id="{48C74124-B643-4418-9402-A78FECAF6878}"/>
              </a:ext>
            </a:extLst>
          </p:cNvPr>
          <p:cNvGraphicFramePr>
            <a:graphicFrameLocks noGrp="1"/>
          </p:cNvGraphicFramePr>
          <p:nvPr>
            <p:extLst>
              <p:ext uri="{D42A27DB-BD31-4B8C-83A1-F6EECF244321}">
                <p14:modId xmlns:p14="http://schemas.microsoft.com/office/powerpoint/2010/main" val="4258421749"/>
              </p:ext>
            </p:extLst>
          </p:nvPr>
        </p:nvGraphicFramePr>
        <p:xfrm>
          <a:off x="729342" y="1156760"/>
          <a:ext cx="10755087" cy="4623585"/>
        </p:xfrm>
        <a:graphic>
          <a:graphicData uri="http://schemas.openxmlformats.org/drawingml/2006/table">
            <a:tbl>
              <a:tblPr/>
              <a:tblGrid>
                <a:gridCol w="3626182">
                  <a:extLst>
                    <a:ext uri="{9D8B030D-6E8A-4147-A177-3AD203B41FA5}">
                      <a16:colId xmlns:a16="http://schemas.microsoft.com/office/drawing/2014/main" val="4232242613"/>
                    </a:ext>
                  </a:extLst>
                </a:gridCol>
                <a:gridCol w="3880359">
                  <a:extLst>
                    <a:ext uri="{9D8B030D-6E8A-4147-A177-3AD203B41FA5}">
                      <a16:colId xmlns:a16="http://schemas.microsoft.com/office/drawing/2014/main" val="2829497206"/>
                    </a:ext>
                  </a:extLst>
                </a:gridCol>
                <a:gridCol w="3248546">
                  <a:extLst>
                    <a:ext uri="{9D8B030D-6E8A-4147-A177-3AD203B41FA5}">
                      <a16:colId xmlns:a16="http://schemas.microsoft.com/office/drawing/2014/main" val="1428089465"/>
                    </a:ext>
                  </a:extLst>
                </a:gridCol>
              </a:tblGrid>
              <a:tr h="738864">
                <a:tc gridSpan="3">
                  <a:txBody>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lang="uk-UA" sz="3200" b="1" noProof="0" dirty="0">
                          <a:solidFill>
                            <a:srgbClr val="C00000"/>
                          </a:solidFill>
                          <a:effectLst/>
                          <a:latin typeface="Arial Narrow" panose="020B0606020202030204" pitchFamily="34" charset="0"/>
                        </a:rPr>
                        <a:t>З БОКУ</a:t>
                      </a:r>
                      <a:r>
                        <a:rPr lang="uk-UA" sz="3200" b="1" dirty="0">
                          <a:solidFill>
                            <a:srgbClr val="C00000"/>
                          </a:solidFill>
                          <a:effectLst/>
                          <a:latin typeface="Arial Narrow" panose="020B0606020202030204" pitchFamily="34" charset="0"/>
                        </a:rPr>
                        <a:t> КЕРІВНИКІВ</a:t>
                      </a:r>
                    </a:p>
                  </a:txBody>
                  <a:tcPr marL="13077" marR="13077" marT="13077" marB="13077">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2">
                        <a:lumMod val="90000"/>
                      </a:schemeClr>
                    </a:solidFill>
                  </a:tcPr>
                </a:tc>
                <a:tc hMerge="1">
                  <a:txBody>
                    <a:bodyPr/>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lang="uk-UA" sz="3200" b="1" dirty="0">
                        <a:solidFill>
                          <a:srgbClr val="C00000"/>
                        </a:solidFill>
                        <a:effectLst/>
                      </a:endParaRPr>
                    </a:p>
                  </a:txBody>
                  <a:tcPr marL="13077" marR="13077" marT="13077" marB="13077"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A9A9A9"/>
                    </a:solidFill>
                  </a:tcPr>
                </a:tc>
                <a:tc hMerge="1">
                  <a:txBody>
                    <a:bodyPr/>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lang="uk-UA" sz="3200" b="1" dirty="0">
                        <a:solidFill>
                          <a:srgbClr val="C00000"/>
                        </a:solidFill>
                        <a:effectLst/>
                      </a:endParaRPr>
                    </a:p>
                  </a:txBody>
                  <a:tcPr marL="13077" marR="13077" marT="13077" marB="13077"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A9A9A9"/>
                    </a:solidFill>
                  </a:tcPr>
                </a:tc>
                <a:extLst>
                  <a:ext uri="{0D108BD9-81ED-4DB2-BD59-A6C34878D82A}">
                    <a16:rowId xmlns:a16="http://schemas.microsoft.com/office/drawing/2014/main" val="2890978265"/>
                  </a:ext>
                </a:extLst>
              </a:tr>
              <a:tr h="3812847">
                <a:tc gridSpan="3">
                  <a:txBody>
                    <a:bodyPr/>
                    <a:lstStyle/>
                    <a:p>
                      <a:pPr marL="571500" indent="-571500" algn="l">
                        <a:lnSpc>
                          <a:spcPct val="87000"/>
                        </a:lnSpc>
                        <a:spcBef>
                          <a:spcPts val="600"/>
                        </a:spcBef>
                        <a:spcAft>
                          <a:spcPts val="0"/>
                        </a:spcAft>
                        <a:buFontTx/>
                        <a:buChar char="-"/>
                      </a:pPr>
                      <a:r>
                        <a:rPr lang="uk-UA" sz="3200" b="1" dirty="0">
                          <a:solidFill>
                            <a:srgbClr val="003399"/>
                          </a:solidFill>
                          <a:effectLst/>
                          <a:latin typeface="Arial Narrow" panose="020B0606020202030204" pitchFamily="34" charset="0"/>
                        </a:rPr>
                        <a:t>аномалії в діяльності або організаційній структурі компанії;</a:t>
                      </a:r>
                    </a:p>
                    <a:p>
                      <a:pPr marL="571500" indent="-571500" algn="l">
                        <a:lnSpc>
                          <a:spcPct val="87000"/>
                        </a:lnSpc>
                        <a:spcBef>
                          <a:spcPts val="600"/>
                        </a:spcBef>
                        <a:spcAft>
                          <a:spcPts val="0"/>
                        </a:spcAft>
                        <a:buFontTx/>
                        <a:buChar char="-"/>
                      </a:pPr>
                      <a:r>
                        <a:rPr lang="uk-UA" sz="3200" b="1" dirty="0">
                          <a:solidFill>
                            <a:srgbClr val="003399"/>
                          </a:solidFill>
                          <a:effectLst/>
                          <a:latin typeface="Arial Narrow" panose="020B0606020202030204" pitchFamily="34" charset="0"/>
                        </a:rPr>
                        <a:t>незрозумілі зміни в балансовій звітності; робота на межі кризи;</a:t>
                      </a:r>
                    </a:p>
                    <a:p>
                      <a:pPr marL="571500" indent="-571500" algn="l">
                        <a:lnSpc>
                          <a:spcPct val="87000"/>
                        </a:lnSpc>
                        <a:spcBef>
                          <a:spcPts val="600"/>
                        </a:spcBef>
                        <a:spcAft>
                          <a:spcPts val="0"/>
                        </a:spcAft>
                        <a:buFontTx/>
                        <a:buChar char="-"/>
                      </a:pPr>
                      <a:r>
                        <a:rPr lang="uk-UA" sz="3200" b="1" dirty="0">
                          <a:solidFill>
                            <a:srgbClr val="003399"/>
                          </a:solidFill>
                          <a:effectLst/>
                          <a:latin typeface="Arial Narrow" panose="020B0606020202030204" pitchFamily="34" charset="0"/>
                        </a:rPr>
                        <a:t>плинність управлінських кадрів;</a:t>
                      </a:r>
                    </a:p>
                    <a:p>
                      <a:pPr marL="571500" indent="-571500" algn="l">
                        <a:lnSpc>
                          <a:spcPct val="87000"/>
                        </a:lnSpc>
                        <a:spcBef>
                          <a:spcPts val="600"/>
                        </a:spcBef>
                        <a:spcAft>
                          <a:spcPts val="0"/>
                        </a:spcAft>
                        <a:buFontTx/>
                        <a:buChar char="-"/>
                      </a:pPr>
                      <a:r>
                        <a:rPr lang="uk-UA" sz="3200" b="1" dirty="0">
                          <a:solidFill>
                            <a:srgbClr val="003399"/>
                          </a:solidFill>
                          <a:effectLst/>
                          <a:latin typeface="Arial Narrow" panose="020B0606020202030204" pitchFamily="34" charset="0"/>
                        </a:rPr>
                        <a:t>незвичні або значні вигідні угоди наприкінці звітного періоду; </a:t>
                      </a:r>
                    </a:p>
                    <a:p>
                      <a:pPr marL="571500" indent="-571500" algn="l">
                        <a:lnSpc>
                          <a:spcPct val="87000"/>
                        </a:lnSpc>
                        <a:spcBef>
                          <a:spcPts val="600"/>
                        </a:spcBef>
                        <a:spcAft>
                          <a:spcPts val="0"/>
                        </a:spcAft>
                        <a:buFontTx/>
                        <a:buChar char="-"/>
                      </a:pPr>
                      <a:r>
                        <a:rPr lang="uk-UA" sz="3200" b="1" dirty="0">
                          <a:solidFill>
                            <a:srgbClr val="003399"/>
                          </a:solidFill>
                          <a:effectLst/>
                          <a:latin typeface="Arial Narrow" panose="020B0606020202030204" pitchFamily="34" charset="0"/>
                        </a:rPr>
                        <a:t>особливі відносини зі сторонніми партнерами;</a:t>
                      </a:r>
                    </a:p>
                    <a:p>
                      <a:pPr marL="571500" marR="0" lvl="0" indent="-571500" algn="l" defTabSz="914400" rtl="0" eaLnBrk="1" fontAlgn="auto" latinLnBrk="0" hangingPunct="1">
                        <a:lnSpc>
                          <a:spcPct val="87000"/>
                        </a:lnSpc>
                        <a:spcBef>
                          <a:spcPts val="600"/>
                        </a:spcBef>
                        <a:spcAft>
                          <a:spcPts val="0"/>
                        </a:spcAft>
                        <a:buClrTx/>
                        <a:buSzTx/>
                        <a:buFontTx/>
                        <a:buChar char="-"/>
                        <a:tabLst/>
                        <a:defRPr/>
                      </a:pPr>
                      <a:r>
                        <a:rPr lang="uk-UA" sz="3200" b="1" dirty="0">
                          <a:solidFill>
                            <a:srgbClr val="003399"/>
                          </a:solidFill>
                          <a:effectLst/>
                          <a:latin typeface="Arial Narrow" panose="020B0606020202030204" pitchFamily="34" charset="0"/>
                        </a:rPr>
                        <a:t>недостатність основного капіталу;</a:t>
                      </a:r>
                    </a:p>
                  </a:txBody>
                  <a:tcPr marL="13077" marR="13077" marT="13077" marB="13077"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C0C0C0"/>
                    </a:solidFill>
                  </a:tcPr>
                </a:tc>
                <a:tc hMerge="1">
                  <a:txBody>
                    <a:bodyPr/>
                    <a:lstStyle/>
                    <a:p>
                      <a:endParaRPr lang="uk-UA"/>
                    </a:p>
                  </a:txBody>
                  <a:tcPr/>
                </a:tc>
                <a:tc hMerge="1">
                  <a:txBody>
                    <a:bodyPr/>
                    <a:lstStyle/>
                    <a:p>
                      <a:endParaRPr lang="uk-UA"/>
                    </a:p>
                  </a:txBody>
                  <a:tcPr/>
                </a:tc>
                <a:extLst>
                  <a:ext uri="{0D108BD9-81ED-4DB2-BD59-A6C34878D82A}">
                    <a16:rowId xmlns:a16="http://schemas.microsoft.com/office/drawing/2014/main" val="1840508285"/>
                  </a:ext>
                </a:extLst>
              </a:tr>
              <a:tr h="66765">
                <a:tc>
                  <a:txBody>
                    <a:bodyPr/>
                    <a:lstStyle/>
                    <a:p>
                      <a:pPr algn="l"/>
                      <a:endParaRPr lang="uk-UA" sz="300" b="0" i="0">
                        <a:solidFill>
                          <a:srgbClr val="222222"/>
                        </a:solidFill>
                        <a:effectLst/>
                        <a:latin typeface="Georgia" panose="02040502050405020303" pitchFamily="18" charset="0"/>
                      </a:endParaRPr>
                    </a:p>
                  </a:txBody>
                  <a:tcPr marL="13077" marR="13077" marT="13077" marB="13077"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A9A9A9"/>
                    </a:solidFill>
                  </a:tcPr>
                </a:tc>
                <a:tc>
                  <a:txBody>
                    <a:bodyPr/>
                    <a:lstStyle/>
                    <a:p>
                      <a:pPr algn="l"/>
                      <a:endParaRPr lang="uk-UA" sz="300" b="0" i="0" dirty="0">
                        <a:solidFill>
                          <a:srgbClr val="222222"/>
                        </a:solidFill>
                        <a:effectLst/>
                        <a:latin typeface="Georgia" panose="02040502050405020303" pitchFamily="18" charset="0"/>
                      </a:endParaRPr>
                    </a:p>
                  </a:txBody>
                  <a:tcPr marL="13077" marR="13077" marT="13077" marB="13077"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A9A9A9"/>
                    </a:solidFill>
                  </a:tcPr>
                </a:tc>
                <a:tc>
                  <a:txBody>
                    <a:bodyPr/>
                    <a:lstStyle/>
                    <a:p>
                      <a:endParaRPr lang="uk-UA" sz="300" dirty="0"/>
                    </a:p>
                  </a:txBody>
                  <a:tcPr marL="15693" marR="15693" marT="7846" marB="7846">
                    <a:lnL w="7620" cap="flat" cmpd="sng" algn="ctr">
                      <a:solidFill>
                        <a:srgbClr val="CCCCCC"/>
                      </a:solidFill>
                      <a:prstDash val="solid"/>
                      <a:round/>
                      <a:headEnd type="none" w="med" len="med"/>
                      <a:tailEnd type="none" w="med" len="med"/>
                    </a:lnL>
                    <a:lnT w="7620" cap="flat" cmpd="sng" algn="ctr">
                      <a:solidFill>
                        <a:srgbClr val="CCCCCC"/>
                      </a:solidFill>
                      <a:prstDash val="solid"/>
                      <a:round/>
                      <a:headEnd type="none" w="med" len="med"/>
                      <a:tailEnd type="none" w="med" len="med"/>
                    </a:lnT>
                  </a:tcPr>
                </a:tc>
                <a:extLst>
                  <a:ext uri="{0D108BD9-81ED-4DB2-BD59-A6C34878D82A}">
                    <a16:rowId xmlns:a16="http://schemas.microsoft.com/office/drawing/2014/main" val="2916585568"/>
                  </a:ext>
                </a:extLst>
              </a:tr>
            </a:tbl>
          </a:graphicData>
        </a:graphic>
      </p:graphicFrame>
      <p:sp>
        <p:nvSpPr>
          <p:cNvPr id="4" name="TextBox 3">
            <a:extLst>
              <a:ext uri="{FF2B5EF4-FFF2-40B4-BE49-F238E27FC236}">
                <a16:creationId xmlns:a16="http://schemas.microsoft.com/office/drawing/2014/main" id="{6BC72B10-70F6-4172-B90E-26989984AE48}"/>
              </a:ext>
            </a:extLst>
          </p:cNvPr>
          <p:cNvSpPr txBox="1"/>
          <p:nvPr/>
        </p:nvSpPr>
        <p:spPr>
          <a:xfrm>
            <a:off x="11407388" y="89457"/>
            <a:ext cx="599554" cy="369332"/>
          </a:xfrm>
          <a:prstGeom prst="rect">
            <a:avLst/>
          </a:prstGeom>
          <a:noFill/>
        </p:spPr>
        <p:txBody>
          <a:bodyPr wrap="square" rtlCol="0">
            <a:spAutoFit/>
          </a:bodyPr>
          <a:lstStyle/>
          <a:p>
            <a:r>
              <a:rPr lang="uk-UA" dirty="0"/>
              <a:t>182</a:t>
            </a:r>
          </a:p>
        </p:txBody>
      </p:sp>
    </p:spTree>
    <p:extLst>
      <p:ext uri="{BB962C8B-B14F-4D97-AF65-F5344CB8AC3E}">
        <p14:creationId xmlns:p14="http://schemas.microsoft.com/office/powerpoint/2010/main" val="13349362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кутник 5">
            <a:extLst>
              <a:ext uri="{FF2B5EF4-FFF2-40B4-BE49-F238E27FC236}">
                <a16:creationId xmlns:a16="http://schemas.microsoft.com/office/drawing/2014/main" id="{D2C6716B-9CE3-429E-B8A1-BA99FF47ECC9}"/>
              </a:ext>
            </a:extLst>
          </p:cNvPr>
          <p:cNvSpPr/>
          <p:nvPr/>
        </p:nvSpPr>
        <p:spPr>
          <a:xfrm>
            <a:off x="0" y="292713"/>
            <a:ext cx="12192000" cy="646331"/>
          </a:xfrm>
          <a:prstGeom prst="rect">
            <a:avLst/>
          </a:prstGeom>
        </p:spPr>
        <p:txBody>
          <a:bodyPr wrap="square">
            <a:spAutoFit/>
          </a:bodyPr>
          <a:lstStyle/>
          <a:p>
            <a:pPr algn="ctr"/>
            <a:r>
              <a:rPr lang="uk-UA" sz="3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Bahnschrift SemiBold SemiConden" panose="020B0502040204020203" pitchFamily="34" charset="0"/>
              </a:rPr>
              <a:t>ТИПОВІ ВИДИ КОРПОРАТИВНОГО ШАХРАЙСТВА НА ПІДПРИЄМСТВІ</a:t>
            </a:r>
          </a:p>
        </p:txBody>
      </p:sp>
      <p:graphicFrame>
        <p:nvGraphicFramePr>
          <p:cNvPr id="7" name="Таблиця 6">
            <a:extLst>
              <a:ext uri="{FF2B5EF4-FFF2-40B4-BE49-F238E27FC236}">
                <a16:creationId xmlns:a16="http://schemas.microsoft.com/office/drawing/2014/main" id="{48C74124-B643-4418-9402-A78FECAF6878}"/>
              </a:ext>
            </a:extLst>
          </p:cNvPr>
          <p:cNvGraphicFramePr>
            <a:graphicFrameLocks noGrp="1"/>
          </p:cNvGraphicFramePr>
          <p:nvPr>
            <p:extLst>
              <p:ext uri="{D42A27DB-BD31-4B8C-83A1-F6EECF244321}">
                <p14:modId xmlns:p14="http://schemas.microsoft.com/office/powerpoint/2010/main" val="2753580647"/>
              </p:ext>
            </p:extLst>
          </p:nvPr>
        </p:nvGraphicFramePr>
        <p:xfrm>
          <a:off x="718456" y="1231188"/>
          <a:ext cx="10755087" cy="4208602"/>
        </p:xfrm>
        <a:graphic>
          <a:graphicData uri="http://schemas.openxmlformats.org/drawingml/2006/table">
            <a:tbl>
              <a:tblPr/>
              <a:tblGrid>
                <a:gridCol w="3626182">
                  <a:extLst>
                    <a:ext uri="{9D8B030D-6E8A-4147-A177-3AD203B41FA5}">
                      <a16:colId xmlns:a16="http://schemas.microsoft.com/office/drawing/2014/main" val="4232242613"/>
                    </a:ext>
                  </a:extLst>
                </a:gridCol>
                <a:gridCol w="3880359">
                  <a:extLst>
                    <a:ext uri="{9D8B030D-6E8A-4147-A177-3AD203B41FA5}">
                      <a16:colId xmlns:a16="http://schemas.microsoft.com/office/drawing/2014/main" val="2829497206"/>
                    </a:ext>
                  </a:extLst>
                </a:gridCol>
                <a:gridCol w="3248546">
                  <a:extLst>
                    <a:ext uri="{9D8B030D-6E8A-4147-A177-3AD203B41FA5}">
                      <a16:colId xmlns:a16="http://schemas.microsoft.com/office/drawing/2014/main" val="1428089465"/>
                    </a:ext>
                  </a:extLst>
                </a:gridCol>
              </a:tblGrid>
              <a:tr h="671501">
                <a:tc gridSpan="3">
                  <a:txBody>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lang="uk-UA" sz="3200" b="1" noProof="0" dirty="0">
                          <a:solidFill>
                            <a:srgbClr val="C00000"/>
                          </a:solidFill>
                          <a:effectLst/>
                          <a:latin typeface="Arial Narrow" panose="020B0606020202030204" pitchFamily="34" charset="0"/>
                        </a:rPr>
                        <a:t>З БОКУ</a:t>
                      </a:r>
                      <a:r>
                        <a:rPr lang="uk-UA" sz="3200" b="1" dirty="0">
                          <a:solidFill>
                            <a:srgbClr val="C00000"/>
                          </a:solidFill>
                          <a:effectLst/>
                          <a:latin typeface="Arial Narrow" panose="020B0606020202030204" pitchFamily="34" charset="0"/>
                        </a:rPr>
                        <a:t> КЕРІВНИКІВ</a:t>
                      </a:r>
                    </a:p>
                  </a:txBody>
                  <a:tcPr marL="13077" marR="13077" marT="13077" marB="13077">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2">
                        <a:lumMod val="90000"/>
                      </a:schemeClr>
                    </a:solidFill>
                  </a:tcPr>
                </a:tc>
                <a:tc hMerge="1">
                  <a:txBody>
                    <a:bodyPr/>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lang="uk-UA" sz="3200" b="1" dirty="0">
                        <a:solidFill>
                          <a:srgbClr val="C00000"/>
                        </a:solidFill>
                        <a:effectLst/>
                      </a:endParaRPr>
                    </a:p>
                  </a:txBody>
                  <a:tcPr marL="13077" marR="13077" marT="13077" marB="13077"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A9A9A9"/>
                    </a:solidFill>
                  </a:tcPr>
                </a:tc>
                <a:tc hMerge="1">
                  <a:txBody>
                    <a:bodyPr/>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lang="uk-UA" sz="3200" b="1" dirty="0">
                        <a:solidFill>
                          <a:srgbClr val="C00000"/>
                        </a:solidFill>
                        <a:effectLst/>
                      </a:endParaRPr>
                    </a:p>
                  </a:txBody>
                  <a:tcPr marL="13077" marR="13077" marT="13077" marB="13077"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A9A9A9"/>
                    </a:solidFill>
                  </a:tcPr>
                </a:tc>
                <a:extLst>
                  <a:ext uri="{0D108BD9-81ED-4DB2-BD59-A6C34878D82A}">
                    <a16:rowId xmlns:a16="http://schemas.microsoft.com/office/drawing/2014/main" val="2890978265"/>
                  </a:ext>
                </a:extLst>
              </a:tr>
              <a:tr h="3465227">
                <a:tc gridSpan="3">
                  <a:txBody>
                    <a:bodyPr/>
                    <a:lstStyle/>
                    <a:p>
                      <a:pPr marL="571500" indent="-571500" algn="l">
                        <a:lnSpc>
                          <a:spcPct val="87000"/>
                        </a:lnSpc>
                        <a:spcAft>
                          <a:spcPts val="600"/>
                        </a:spcAft>
                        <a:buFontTx/>
                        <a:buChar char="-"/>
                      </a:pPr>
                      <a:r>
                        <a:rPr lang="uk-UA" sz="3200" b="1" dirty="0">
                          <a:solidFill>
                            <a:srgbClr val="003399"/>
                          </a:solidFill>
                          <a:effectLst/>
                          <a:latin typeface="Arial Narrow" panose="020B0606020202030204" pitchFamily="34" charset="0"/>
                        </a:rPr>
                        <a:t>висока заборгованість, велика питома вага накладних витрат;</a:t>
                      </a:r>
                    </a:p>
                    <a:p>
                      <a:pPr marL="571500" indent="-571500" algn="l">
                        <a:lnSpc>
                          <a:spcPct val="87000"/>
                        </a:lnSpc>
                        <a:spcAft>
                          <a:spcPts val="600"/>
                        </a:spcAft>
                        <a:buFontTx/>
                        <a:buChar char="-"/>
                      </a:pPr>
                      <a:r>
                        <a:rPr lang="uk-UA" sz="3200" b="1" dirty="0">
                          <a:solidFill>
                            <a:srgbClr val="003399"/>
                          </a:solidFill>
                          <a:effectLst/>
                          <a:latin typeface="Arial Narrow" panose="020B0606020202030204" pitchFamily="34" charset="0"/>
                        </a:rPr>
                        <a:t>збільшення доходів за зменшенням обороту у касі;</a:t>
                      </a:r>
                    </a:p>
                    <a:p>
                      <a:pPr marL="571500" indent="-571500" algn="l">
                        <a:lnSpc>
                          <a:spcPct val="87000"/>
                        </a:lnSpc>
                        <a:spcAft>
                          <a:spcPts val="600"/>
                        </a:spcAft>
                        <a:buFontTx/>
                        <a:buChar char="-"/>
                      </a:pPr>
                      <a:r>
                        <a:rPr lang="uk-UA" sz="3200" b="1" dirty="0">
                          <a:solidFill>
                            <a:srgbClr val="003399"/>
                          </a:solidFill>
                          <a:effectLst/>
                          <a:latin typeface="Arial Narrow" panose="020B0606020202030204" pitchFamily="34" charset="0"/>
                        </a:rPr>
                        <a:t>збільшення запасів за зменшенням кредиторської заборгованості;</a:t>
                      </a:r>
                    </a:p>
                    <a:p>
                      <a:pPr marL="571500" indent="-571500" algn="l">
                        <a:lnSpc>
                          <a:spcPct val="87000"/>
                        </a:lnSpc>
                        <a:spcAft>
                          <a:spcPts val="600"/>
                        </a:spcAft>
                        <a:buFontTx/>
                        <a:buChar char="-"/>
                      </a:pPr>
                      <a:r>
                        <a:rPr lang="uk-UA" sz="3200" b="1" dirty="0">
                          <a:solidFill>
                            <a:srgbClr val="003399"/>
                          </a:solidFill>
                          <a:effectLst/>
                          <a:latin typeface="Arial Narrow" panose="020B0606020202030204" pitchFamily="34" charset="0"/>
                        </a:rPr>
                        <a:t>збільшення запасів за зменшенням витрат на обслуговування складів;</a:t>
                      </a:r>
                    </a:p>
                  </a:txBody>
                  <a:tcPr marL="13077" marR="13077" marT="13077" marB="13077"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C0C0C0"/>
                    </a:solidFill>
                  </a:tcPr>
                </a:tc>
                <a:tc hMerge="1">
                  <a:txBody>
                    <a:bodyPr/>
                    <a:lstStyle/>
                    <a:p>
                      <a:endParaRPr lang="uk-UA"/>
                    </a:p>
                  </a:txBody>
                  <a:tcPr/>
                </a:tc>
                <a:tc hMerge="1">
                  <a:txBody>
                    <a:bodyPr/>
                    <a:lstStyle/>
                    <a:p>
                      <a:endParaRPr lang="uk-UA"/>
                    </a:p>
                  </a:txBody>
                  <a:tcPr/>
                </a:tc>
                <a:extLst>
                  <a:ext uri="{0D108BD9-81ED-4DB2-BD59-A6C34878D82A}">
                    <a16:rowId xmlns:a16="http://schemas.microsoft.com/office/drawing/2014/main" val="1840508285"/>
                  </a:ext>
                </a:extLst>
              </a:tr>
              <a:tr h="65321">
                <a:tc>
                  <a:txBody>
                    <a:bodyPr/>
                    <a:lstStyle/>
                    <a:p>
                      <a:pPr algn="l"/>
                      <a:endParaRPr lang="uk-UA" sz="300" b="0" i="0">
                        <a:solidFill>
                          <a:srgbClr val="222222"/>
                        </a:solidFill>
                        <a:effectLst/>
                        <a:latin typeface="Georgia" panose="02040502050405020303" pitchFamily="18" charset="0"/>
                      </a:endParaRPr>
                    </a:p>
                  </a:txBody>
                  <a:tcPr marL="13077" marR="13077" marT="13077" marB="13077"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A9A9A9"/>
                    </a:solidFill>
                  </a:tcPr>
                </a:tc>
                <a:tc>
                  <a:txBody>
                    <a:bodyPr/>
                    <a:lstStyle/>
                    <a:p>
                      <a:pPr algn="l"/>
                      <a:endParaRPr lang="uk-UA" sz="300" b="0" i="0" dirty="0">
                        <a:solidFill>
                          <a:srgbClr val="222222"/>
                        </a:solidFill>
                        <a:effectLst/>
                        <a:latin typeface="Georgia" panose="02040502050405020303" pitchFamily="18" charset="0"/>
                      </a:endParaRPr>
                    </a:p>
                  </a:txBody>
                  <a:tcPr marL="13077" marR="13077" marT="13077" marB="13077"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A9A9A9"/>
                    </a:solidFill>
                  </a:tcPr>
                </a:tc>
                <a:tc>
                  <a:txBody>
                    <a:bodyPr/>
                    <a:lstStyle/>
                    <a:p>
                      <a:endParaRPr lang="uk-UA" sz="300" dirty="0"/>
                    </a:p>
                  </a:txBody>
                  <a:tcPr marL="15693" marR="15693" marT="7846" marB="7846">
                    <a:lnL w="7620" cap="flat" cmpd="sng" algn="ctr">
                      <a:solidFill>
                        <a:srgbClr val="CCCCCC"/>
                      </a:solidFill>
                      <a:prstDash val="solid"/>
                      <a:round/>
                      <a:headEnd type="none" w="med" len="med"/>
                      <a:tailEnd type="none" w="med" len="med"/>
                    </a:lnL>
                    <a:lnT w="7620" cap="flat" cmpd="sng" algn="ctr">
                      <a:solidFill>
                        <a:srgbClr val="CCCCCC"/>
                      </a:solidFill>
                      <a:prstDash val="solid"/>
                      <a:round/>
                      <a:headEnd type="none" w="med" len="med"/>
                      <a:tailEnd type="none" w="med" len="med"/>
                    </a:lnT>
                  </a:tcPr>
                </a:tc>
                <a:extLst>
                  <a:ext uri="{0D108BD9-81ED-4DB2-BD59-A6C34878D82A}">
                    <a16:rowId xmlns:a16="http://schemas.microsoft.com/office/drawing/2014/main" val="2916585568"/>
                  </a:ext>
                </a:extLst>
              </a:tr>
            </a:tbl>
          </a:graphicData>
        </a:graphic>
      </p:graphicFrame>
      <p:sp>
        <p:nvSpPr>
          <p:cNvPr id="4" name="TextBox 3">
            <a:extLst>
              <a:ext uri="{FF2B5EF4-FFF2-40B4-BE49-F238E27FC236}">
                <a16:creationId xmlns:a16="http://schemas.microsoft.com/office/drawing/2014/main" id="{9B28D8FC-3678-4865-96CB-D085683B4193}"/>
              </a:ext>
            </a:extLst>
          </p:cNvPr>
          <p:cNvSpPr txBox="1"/>
          <p:nvPr/>
        </p:nvSpPr>
        <p:spPr>
          <a:xfrm>
            <a:off x="11407388" y="89457"/>
            <a:ext cx="599554" cy="369332"/>
          </a:xfrm>
          <a:prstGeom prst="rect">
            <a:avLst/>
          </a:prstGeom>
          <a:noFill/>
        </p:spPr>
        <p:txBody>
          <a:bodyPr wrap="square" rtlCol="0">
            <a:spAutoFit/>
          </a:bodyPr>
          <a:lstStyle/>
          <a:p>
            <a:r>
              <a:rPr lang="uk-UA" dirty="0"/>
              <a:t>183</a:t>
            </a:r>
          </a:p>
        </p:txBody>
      </p:sp>
    </p:spTree>
    <p:extLst>
      <p:ext uri="{BB962C8B-B14F-4D97-AF65-F5344CB8AC3E}">
        <p14:creationId xmlns:p14="http://schemas.microsoft.com/office/powerpoint/2010/main" val="103589517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кутник 5">
            <a:extLst>
              <a:ext uri="{FF2B5EF4-FFF2-40B4-BE49-F238E27FC236}">
                <a16:creationId xmlns:a16="http://schemas.microsoft.com/office/drawing/2014/main" id="{D2C6716B-9CE3-429E-B8A1-BA99FF47ECC9}"/>
              </a:ext>
            </a:extLst>
          </p:cNvPr>
          <p:cNvSpPr/>
          <p:nvPr/>
        </p:nvSpPr>
        <p:spPr>
          <a:xfrm>
            <a:off x="0" y="292713"/>
            <a:ext cx="12192000" cy="646331"/>
          </a:xfrm>
          <a:prstGeom prst="rect">
            <a:avLst/>
          </a:prstGeom>
        </p:spPr>
        <p:txBody>
          <a:bodyPr wrap="square">
            <a:spAutoFit/>
          </a:bodyPr>
          <a:lstStyle/>
          <a:p>
            <a:pPr algn="ctr"/>
            <a:r>
              <a:rPr lang="uk-UA" sz="3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Bahnschrift SemiBold SemiConden" panose="020B0502040204020203" pitchFamily="34" charset="0"/>
              </a:rPr>
              <a:t>ТИПОВІ ВИДИ КОРПОРАТИВНОГО ШАХРАЙСТВА НА ПІДПРИЄМСТВІ</a:t>
            </a:r>
          </a:p>
        </p:txBody>
      </p:sp>
      <p:graphicFrame>
        <p:nvGraphicFramePr>
          <p:cNvPr id="7" name="Таблиця 6">
            <a:extLst>
              <a:ext uri="{FF2B5EF4-FFF2-40B4-BE49-F238E27FC236}">
                <a16:creationId xmlns:a16="http://schemas.microsoft.com/office/drawing/2014/main" id="{48C74124-B643-4418-9402-A78FECAF6878}"/>
              </a:ext>
            </a:extLst>
          </p:cNvPr>
          <p:cNvGraphicFramePr>
            <a:graphicFrameLocks noGrp="1"/>
          </p:cNvGraphicFramePr>
          <p:nvPr>
            <p:extLst>
              <p:ext uri="{D42A27DB-BD31-4B8C-83A1-F6EECF244321}">
                <p14:modId xmlns:p14="http://schemas.microsoft.com/office/powerpoint/2010/main" val="3584998944"/>
              </p:ext>
            </p:extLst>
          </p:nvPr>
        </p:nvGraphicFramePr>
        <p:xfrm>
          <a:off x="718456" y="1307804"/>
          <a:ext cx="10755087" cy="4469581"/>
        </p:xfrm>
        <a:graphic>
          <a:graphicData uri="http://schemas.openxmlformats.org/drawingml/2006/table">
            <a:tbl>
              <a:tblPr/>
              <a:tblGrid>
                <a:gridCol w="3626182">
                  <a:extLst>
                    <a:ext uri="{9D8B030D-6E8A-4147-A177-3AD203B41FA5}">
                      <a16:colId xmlns:a16="http://schemas.microsoft.com/office/drawing/2014/main" val="4232242613"/>
                    </a:ext>
                  </a:extLst>
                </a:gridCol>
                <a:gridCol w="3880359">
                  <a:extLst>
                    <a:ext uri="{9D8B030D-6E8A-4147-A177-3AD203B41FA5}">
                      <a16:colId xmlns:a16="http://schemas.microsoft.com/office/drawing/2014/main" val="2829497206"/>
                    </a:ext>
                  </a:extLst>
                </a:gridCol>
                <a:gridCol w="3248546">
                  <a:extLst>
                    <a:ext uri="{9D8B030D-6E8A-4147-A177-3AD203B41FA5}">
                      <a16:colId xmlns:a16="http://schemas.microsoft.com/office/drawing/2014/main" val="1428089465"/>
                    </a:ext>
                  </a:extLst>
                </a:gridCol>
              </a:tblGrid>
              <a:tr h="660182">
                <a:tc gridSpan="3">
                  <a:txBody>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lang="uk-UA" sz="3200" b="1" noProof="0" dirty="0">
                          <a:solidFill>
                            <a:srgbClr val="C00000"/>
                          </a:solidFill>
                          <a:effectLst/>
                          <a:latin typeface="Arial Narrow" panose="020B0606020202030204" pitchFamily="34" charset="0"/>
                        </a:rPr>
                        <a:t>З БОКУ</a:t>
                      </a:r>
                      <a:r>
                        <a:rPr lang="uk-UA" sz="3200" b="1" dirty="0">
                          <a:solidFill>
                            <a:srgbClr val="C00000"/>
                          </a:solidFill>
                          <a:effectLst/>
                          <a:latin typeface="Arial Narrow" panose="020B0606020202030204" pitchFamily="34" charset="0"/>
                        </a:rPr>
                        <a:t> КЕРІВНИКІВ</a:t>
                      </a:r>
                    </a:p>
                  </a:txBody>
                  <a:tcPr marL="13077" marR="13077" marT="13077" marB="13077">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2">
                        <a:lumMod val="90000"/>
                      </a:schemeClr>
                    </a:solidFill>
                  </a:tcPr>
                </a:tc>
                <a:tc hMerge="1">
                  <a:txBody>
                    <a:bodyPr/>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lang="uk-UA" sz="3200" b="1" dirty="0">
                        <a:solidFill>
                          <a:srgbClr val="C00000"/>
                        </a:solidFill>
                        <a:effectLst/>
                      </a:endParaRPr>
                    </a:p>
                  </a:txBody>
                  <a:tcPr marL="13077" marR="13077" marT="13077" marB="13077"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A9A9A9"/>
                    </a:solidFill>
                  </a:tcPr>
                </a:tc>
                <a:tc hMerge="1">
                  <a:txBody>
                    <a:bodyPr/>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lang="uk-UA" sz="3200" b="1" dirty="0">
                        <a:solidFill>
                          <a:srgbClr val="C00000"/>
                        </a:solidFill>
                        <a:effectLst/>
                      </a:endParaRPr>
                    </a:p>
                  </a:txBody>
                  <a:tcPr marL="13077" marR="13077" marT="13077" marB="13077"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A9A9A9"/>
                    </a:solidFill>
                  </a:tcPr>
                </a:tc>
                <a:extLst>
                  <a:ext uri="{0D108BD9-81ED-4DB2-BD59-A6C34878D82A}">
                    <a16:rowId xmlns:a16="http://schemas.microsoft.com/office/drawing/2014/main" val="2890978265"/>
                  </a:ext>
                </a:extLst>
              </a:tr>
              <a:tr h="3737525">
                <a:tc gridSpan="3">
                  <a:txBody>
                    <a:bodyPr/>
                    <a:lstStyle/>
                    <a:p>
                      <a:pPr marL="571500" indent="-571500" algn="l">
                        <a:lnSpc>
                          <a:spcPct val="87000"/>
                        </a:lnSpc>
                        <a:spcBef>
                          <a:spcPts val="0"/>
                        </a:spcBef>
                        <a:spcAft>
                          <a:spcPts val="600"/>
                        </a:spcAft>
                        <a:buFontTx/>
                        <a:buChar char="-"/>
                      </a:pPr>
                      <a:r>
                        <a:rPr lang="uk-UA" sz="3200" b="1" dirty="0">
                          <a:solidFill>
                            <a:srgbClr val="003399"/>
                          </a:solidFill>
                          <a:effectLst/>
                          <a:latin typeface="Arial Narrow" panose="020B0606020202030204" pitchFamily="34" charset="0"/>
                        </a:rPr>
                        <a:t>незрозумілі зміни в балансовій звітності;</a:t>
                      </a:r>
                    </a:p>
                    <a:p>
                      <a:pPr marL="571500" indent="-571500" algn="l">
                        <a:lnSpc>
                          <a:spcPct val="87000"/>
                        </a:lnSpc>
                        <a:spcBef>
                          <a:spcPts val="0"/>
                        </a:spcBef>
                        <a:spcAft>
                          <a:spcPts val="600"/>
                        </a:spcAft>
                        <a:buFontTx/>
                        <a:buChar char="-"/>
                      </a:pPr>
                      <a:r>
                        <a:rPr lang="uk-UA" sz="3200" b="1" dirty="0">
                          <a:solidFill>
                            <a:srgbClr val="003399"/>
                          </a:solidFill>
                          <a:effectLst/>
                          <a:latin typeface="Arial Narrow" panose="020B0606020202030204" pitchFamily="34" charset="0"/>
                        </a:rPr>
                        <a:t>участь компанії у великих судових справах;</a:t>
                      </a:r>
                    </a:p>
                    <a:p>
                      <a:pPr marL="571500" marR="0" lvl="0" indent="-571500" algn="l" defTabSz="914400" rtl="0" eaLnBrk="1" fontAlgn="auto" latinLnBrk="0" hangingPunct="1">
                        <a:lnSpc>
                          <a:spcPct val="87000"/>
                        </a:lnSpc>
                        <a:spcBef>
                          <a:spcPts val="0"/>
                        </a:spcBef>
                        <a:spcAft>
                          <a:spcPts val="600"/>
                        </a:spcAft>
                        <a:buClrTx/>
                        <a:buSzTx/>
                        <a:buFontTx/>
                        <a:buChar char="-"/>
                        <a:tabLst/>
                        <a:defRPr/>
                      </a:pPr>
                      <a:r>
                        <a:rPr lang="uk-UA" sz="3200" b="1" dirty="0">
                          <a:solidFill>
                            <a:srgbClr val="003399"/>
                          </a:solidFill>
                          <a:effectLst/>
                          <a:latin typeface="Arial Narrow" panose="020B0606020202030204" pitchFamily="34" charset="0"/>
                        </a:rPr>
                        <a:t>проблеми стягнення дебіторської заборгованості й інші, пов'язані з рухом фінансових коштів;</a:t>
                      </a:r>
                    </a:p>
                    <a:p>
                      <a:pPr marL="571500" marR="0" lvl="0" indent="-571500" algn="l" defTabSz="914400" rtl="0" eaLnBrk="1" fontAlgn="auto" latinLnBrk="0" hangingPunct="1">
                        <a:lnSpc>
                          <a:spcPct val="87000"/>
                        </a:lnSpc>
                        <a:spcBef>
                          <a:spcPts val="0"/>
                        </a:spcBef>
                        <a:spcAft>
                          <a:spcPts val="600"/>
                        </a:spcAft>
                        <a:buClrTx/>
                        <a:buSzTx/>
                        <a:buFontTx/>
                        <a:buChar char="-"/>
                        <a:tabLst/>
                        <a:defRPr/>
                      </a:pPr>
                      <a:r>
                        <a:rPr lang="uk-UA" sz="3200" b="1" dirty="0">
                          <a:solidFill>
                            <a:srgbClr val="003399"/>
                          </a:solidFill>
                          <a:effectLst/>
                          <a:latin typeface="Arial Narrow" panose="020B0606020202030204" pitchFamily="34" charset="0"/>
                        </a:rPr>
                        <a:t>швидке зростання витрат порівняно з доходами;</a:t>
                      </a:r>
                    </a:p>
                    <a:p>
                      <a:pPr marL="571500" marR="0" lvl="0" indent="-571500" algn="l" defTabSz="914400" rtl="0" eaLnBrk="1" fontAlgn="auto" latinLnBrk="0" hangingPunct="1">
                        <a:lnSpc>
                          <a:spcPct val="87000"/>
                        </a:lnSpc>
                        <a:spcBef>
                          <a:spcPts val="0"/>
                        </a:spcBef>
                        <a:spcAft>
                          <a:spcPts val="600"/>
                        </a:spcAft>
                        <a:buClrTx/>
                        <a:buSzTx/>
                        <a:buFontTx/>
                        <a:buChar char="-"/>
                        <a:tabLst/>
                        <a:defRPr/>
                      </a:pPr>
                      <a:r>
                        <a:rPr lang="uk-UA" sz="3200" b="1" dirty="0">
                          <a:solidFill>
                            <a:srgbClr val="003399"/>
                          </a:solidFill>
                          <a:effectLst/>
                          <a:latin typeface="Arial Narrow" panose="020B0606020202030204" pitchFamily="34" charset="0"/>
                        </a:rPr>
                        <a:t>залежність від виробництва лише одного – двох виробів (послуг).</a:t>
                      </a:r>
                    </a:p>
                  </a:txBody>
                  <a:tcPr marL="13077" marR="13077" marT="13077" marB="13077"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C0C0C0"/>
                    </a:solidFill>
                  </a:tcPr>
                </a:tc>
                <a:tc hMerge="1">
                  <a:txBody>
                    <a:bodyPr/>
                    <a:lstStyle/>
                    <a:p>
                      <a:endParaRPr lang="uk-UA"/>
                    </a:p>
                  </a:txBody>
                  <a:tcPr/>
                </a:tc>
                <a:tc hMerge="1">
                  <a:txBody>
                    <a:bodyPr/>
                    <a:lstStyle/>
                    <a:p>
                      <a:endParaRPr lang="uk-UA"/>
                    </a:p>
                  </a:txBody>
                  <a:tcPr/>
                </a:tc>
                <a:extLst>
                  <a:ext uri="{0D108BD9-81ED-4DB2-BD59-A6C34878D82A}">
                    <a16:rowId xmlns:a16="http://schemas.microsoft.com/office/drawing/2014/main" val="1840508285"/>
                  </a:ext>
                </a:extLst>
              </a:tr>
              <a:tr h="70662">
                <a:tc>
                  <a:txBody>
                    <a:bodyPr/>
                    <a:lstStyle/>
                    <a:p>
                      <a:pPr algn="l"/>
                      <a:endParaRPr lang="uk-UA" sz="300" b="0" i="0">
                        <a:solidFill>
                          <a:srgbClr val="222222"/>
                        </a:solidFill>
                        <a:effectLst/>
                        <a:latin typeface="Georgia" panose="02040502050405020303" pitchFamily="18" charset="0"/>
                      </a:endParaRPr>
                    </a:p>
                  </a:txBody>
                  <a:tcPr marL="13077" marR="13077" marT="13077" marB="13077"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A9A9A9"/>
                    </a:solidFill>
                  </a:tcPr>
                </a:tc>
                <a:tc>
                  <a:txBody>
                    <a:bodyPr/>
                    <a:lstStyle/>
                    <a:p>
                      <a:pPr algn="l"/>
                      <a:endParaRPr lang="uk-UA" sz="300" b="0" i="0" dirty="0">
                        <a:solidFill>
                          <a:srgbClr val="222222"/>
                        </a:solidFill>
                        <a:effectLst/>
                        <a:latin typeface="Georgia" panose="02040502050405020303" pitchFamily="18" charset="0"/>
                      </a:endParaRPr>
                    </a:p>
                  </a:txBody>
                  <a:tcPr marL="13077" marR="13077" marT="13077" marB="13077"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A9A9A9"/>
                    </a:solidFill>
                  </a:tcPr>
                </a:tc>
                <a:tc>
                  <a:txBody>
                    <a:bodyPr/>
                    <a:lstStyle/>
                    <a:p>
                      <a:endParaRPr lang="uk-UA" sz="300" dirty="0"/>
                    </a:p>
                  </a:txBody>
                  <a:tcPr marL="15693" marR="15693" marT="7846" marB="7846">
                    <a:lnL w="7620" cap="flat" cmpd="sng" algn="ctr">
                      <a:solidFill>
                        <a:srgbClr val="CCCCCC"/>
                      </a:solidFill>
                      <a:prstDash val="solid"/>
                      <a:round/>
                      <a:headEnd type="none" w="med" len="med"/>
                      <a:tailEnd type="none" w="med" len="med"/>
                    </a:lnL>
                    <a:lnT w="7620" cap="flat" cmpd="sng" algn="ctr">
                      <a:solidFill>
                        <a:srgbClr val="CCCCCC"/>
                      </a:solidFill>
                      <a:prstDash val="solid"/>
                      <a:round/>
                      <a:headEnd type="none" w="med" len="med"/>
                      <a:tailEnd type="none" w="med" len="med"/>
                    </a:lnT>
                  </a:tcPr>
                </a:tc>
                <a:extLst>
                  <a:ext uri="{0D108BD9-81ED-4DB2-BD59-A6C34878D82A}">
                    <a16:rowId xmlns:a16="http://schemas.microsoft.com/office/drawing/2014/main" val="2916585568"/>
                  </a:ext>
                </a:extLst>
              </a:tr>
            </a:tbl>
          </a:graphicData>
        </a:graphic>
      </p:graphicFrame>
      <p:sp>
        <p:nvSpPr>
          <p:cNvPr id="4" name="TextBox 3">
            <a:extLst>
              <a:ext uri="{FF2B5EF4-FFF2-40B4-BE49-F238E27FC236}">
                <a16:creationId xmlns:a16="http://schemas.microsoft.com/office/drawing/2014/main" id="{6165A8DA-5E5D-487D-98E8-7FF287447B4A}"/>
              </a:ext>
            </a:extLst>
          </p:cNvPr>
          <p:cNvSpPr txBox="1"/>
          <p:nvPr/>
        </p:nvSpPr>
        <p:spPr>
          <a:xfrm>
            <a:off x="11407388" y="89457"/>
            <a:ext cx="599554" cy="369332"/>
          </a:xfrm>
          <a:prstGeom prst="rect">
            <a:avLst/>
          </a:prstGeom>
          <a:noFill/>
        </p:spPr>
        <p:txBody>
          <a:bodyPr wrap="square" rtlCol="0">
            <a:spAutoFit/>
          </a:bodyPr>
          <a:lstStyle/>
          <a:p>
            <a:r>
              <a:rPr lang="uk-UA" dirty="0"/>
              <a:t>184</a:t>
            </a:r>
          </a:p>
        </p:txBody>
      </p:sp>
    </p:spTree>
    <p:extLst>
      <p:ext uri="{BB962C8B-B14F-4D97-AF65-F5344CB8AC3E}">
        <p14:creationId xmlns:p14="http://schemas.microsoft.com/office/powerpoint/2010/main" val="1577236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кутник 5">
            <a:extLst>
              <a:ext uri="{FF2B5EF4-FFF2-40B4-BE49-F238E27FC236}">
                <a16:creationId xmlns:a16="http://schemas.microsoft.com/office/drawing/2014/main" id="{D2C6716B-9CE3-429E-B8A1-BA99FF47ECC9}"/>
              </a:ext>
            </a:extLst>
          </p:cNvPr>
          <p:cNvSpPr/>
          <p:nvPr/>
        </p:nvSpPr>
        <p:spPr>
          <a:xfrm>
            <a:off x="0" y="292713"/>
            <a:ext cx="12192000" cy="646331"/>
          </a:xfrm>
          <a:prstGeom prst="rect">
            <a:avLst/>
          </a:prstGeom>
        </p:spPr>
        <p:txBody>
          <a:bodyPr wrap="square">
            <a:spAutoFit/>
          </a:bodyPr>
          <a:lstStyle/>
          <a:p>
            <a:pPr algn="ctr"/>
            <a:r>
              <a:rPr lang="uk-UA" sz="3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Bahnschrift SemiBold SemiConden" panose="020B0502040204020203" pitchFamily="34" charset="0"/>
              </a:rPr>
              <a:t>ТИПОВІ ВИДИ КОРПОРАТИВНОГО ШАХРАЙСТВА НА ПІДПРИЄМСТВІ</a:t>
            </a:r>
          </a:p>
        </p:txBody>
      </p:sp>
      <p:graphicFrame>
        <p:nvGraphicFramePr>
          <p:cNvPr id="7" name="Таблиця 6">
            <a:extLst>
              <a:ext uri="{FF2B5EF4-FFF2-40B4-BE49-F238E27FC236}">
                <a16:creationId xmlns:a16="http://schemas.microsoft.com/office/drawing/2014/main" id="{48C74124-B643-4418-9402-A78FECAF6878}"/>
              </a:ext>
            </a:extLst>
          </p:cNvPr>
          <p:cNvGraphicFramePr>
            <a:graphicFrameLocks noGrp="1"/>
          </p:cNvGraphicFramePr>
          <p:nvPr>
            <p:extLst>
              <p:ext uri="{D42A27DB-BD31-4B8C-83A1-F6EECF244321}">
                <p14:modId xmlns:p14="http://schemas.microsoft.com/office/powerpoint/2010/main" val="3917518080"/>
              </p:ext>
            </p:extLst>
          </p:nvPr>
        </p:nvGraphicFramePr>
        <p:xfrm>
          <a:off x="718456" y="1095154"/>
          <a:ext cx="10466995" cy="4681020"/>
        </p:xfrm>
        <a:graphic>
          <a:graphicData uri="http://schemas.openxmlformats.org/drawingml/2006/table">
            <a:tbl>
              <a:tblPr/>
              <a:tblGrid>
                <a:gridCol w="3529049">
                  <a:extLst>
                    <a:ext uri="{9D8B030D-6E8A-4147-A177-3AD203B41FA5}">
                      <a16:colId xmlns:a16="http://schemas.microsoft.com/office/drawing/2014/main" val="4232242613"/>
                    </a:ext>
                  </a:extLst>
                </a:gridCol>
                <a:gridCol w="3776417">
                  <a:extLst>
                    <a:ext uri="{9D8B030D-6E8A-4147-A177-3AD203B41FA5}">
                      <a16:colId xmlns:a16="http://schemas.microsoft.com/office/drawing/2014/main" val="2829497206"/>
                    </a:ext>
                  </a:extLst>
                </a:gridCol>
                <a:gridCol w="3161529">
                  <a:extLst>
                    <a:ext uri="{9D8B030D-6E8A-4147-A177-3AD203B41FA5}">
                      <a16:colId xmlns:a16="http://schemas.microsoft.com/office/drawing/2014/main" val="1428089465"/>
                    </a:ext>
                  </a:extLst>
                </a:gridCol>
              </a:tblGrid>
              <a:tr h="691600">
                <a:tc gridSpan="3">
                  <a:txBody>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lang="uk-UA" sz="3200" b="1" noProof="0" dirty="0">
                          <a:solidFill>
                            <a:srgbClr val="C00000"/>
                          </a:solidFill>
                          <a:effectLst/>
                          <a:latin typeface="Arial Narrow" panose="020B0606020202030204" pitchFamily="34" charset="0"/>
                        </a:rPr>
                        <a:t>З БОКУ МЕНЕДЖЕРІВ</a:t>
                      </a:r>
                      <a:endParaRPr lang="uk-UA" sz="3200" b="1" dirty="0">
                        <a:solidFill>
                          <a:srgbClr val="C00000"/>
                        </a:solidFill>
                        <a:effectLst/>
                        <a:latin typeface="Arial Narrow" panose="020B0606020202030204" pitchFamily="34" charset="0"/>
                      </a:endParaRPr>
                    </a:p>
                  </a:txBody>
                  <a:tcPr marL="13077" marR="13077" marT="13077" marB="13077">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A9A9A9"/>
                    </a:solidFill>
                  </a:tcPr>
                </a:tc>
                <a:tc hMerge="1">
                  <a:txBody>
                    <a:bodyPr/>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lang="uk-UA" sz="3200" b="1" dirty="0">
                        <a:solidFill>
                          <a:srgbClr val="C00000"/>
                        </a:solidFill>
                        <a:effectLst/>
                      </a:endParaRPr>
                    </a:p>
                  </a:txBody>
                  <a:tcPr marL="13077" marR="13077" marT="13077" marB="13077"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A9A9A9"/>
                    </a:solidFill>
                  </a:tcPr>
                </a:tc>
                <a:tc hMerge="1">
                  <a:txBody>
                    <a:bodyPr/>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lang="uk-UA" sz="3200" b="1" dirty="0">
                        <a:solidFill>
                          <a:srgbClr val="C00000"/>
                        </a:solidFill>
                        <a:effectLst/>
                      </a:endParaRPr>
                    </a:p>
                  </a:txBody>
                  <a:tcPr marL="13077" marR="13077" marT="13077" marB="13077"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A9A9A9"/>
                    </a:solidFill>
                  </a:tcPr>
                </a:tc>
                <a:extLst>
                  <a:ext uri="{0D108BD9-81ED-4DB2-BD59-A6C34878D82A}">
                    <a16:rowId xmlns:a16="http://schemas.microsoft.com/office/drawing/2014/main" val="2890978265"/>
                  </a:ext>
                </a:extLst>
              </a:tr>
              <a:tr h="3915395">
                <a:tc gridSpan="3">
                  <a:txBody>
                    <a:bodyPr/>
                    <a:lstStyle/>
                    <a:p>
                      <a:pPr marL="457200" indent="-457200" algn="l">
                        <a:lnSpc>
                          <a:spcPct val="87000"/>
                        </a:lnSpc>
                        <a:spcBef>
                          <a:spcPts val="0"/>
                        </a:spcBef>
                        <a:spcAft>
                          <a:spcPts val="600"/>
                        </a:spcAft>
                        <a:buFontTx/>
                        <a:buChar char="-"/>
                      </a:pPr>
                      <a:r>
                        <a:rPr lang="uk-UA" sz="3200" b="1" noProof="0" dirty="0">
                          <a:solidFill>
                            <a:srgbClr val="000099"/>
                          </a:solidFill>
                          <a:effectLst/>
                          <a:latin typeface="Arial Narrow" panose="020B0606020202030204" pitchFamily="34" charset="0"/>
                        </a:rPr>
                        <a:t>наявність великих особистих боргів або фінансових запитів;</a:t>
                      </a:r>
                    </a:p>
                    <a:p>
                      <a:pPr marL="457200" indent="-457200" algn="l">
                        <a:lnSpc>
                          <a:spcPct val="87000"/>
                        </a:lnSpc>
                        <a:spcBef>
                          <a:spcPts val="0"/>
                        </a:spcBef>
                        <a:spcAft>
                          <a:spcPts val="600"/>
                        </a:spcAft>
                        <a:buFontTx/>
                        <a:buChar char="-"/>
                      </a:pPr>
                      <a:r>
                        <a:rPr lang="uk-UA" sz="3200" b="1" noProof="0" dirty="0">
                          <a:solidFill>
                            <a:srgbClr val="000099"/>
                          </a:solidFill>
                          <a:effectLst/>
                          <a:latin typeface="Arial Narrow" panose="020B0606020202030204" pitchFamily="34" charset="0"/>
                        </a:rPr>
                        <a:t>пристрасть до азартних ігор і ризикованих операцій;</a:t>
                      </a:r>
                    </a:p>
                    <a:p>
                      <a:pPr marL="457200" indent="-457200" algn="l">
                        <a:lnSpc>
                          <a:spcPct val="87000"/>
                        </a:lnSpc>
                        <a:spcBef>
                          <a:spcPts val="0"/>
                        </a:spcBef>
                        <a:spcAft>
                          <a:spcPts val="600"/>
                        </a:spcAft>
                        <a:buFontTx/>
                        <a:buChar char="-"/>
                      </a:pPr>
                      <a:r>
                        <a:rPr lang="uk-UA" sz="3200" b="1" noProof="0" dirty="0">
                          <a:solidFill>
                            <a:srgbClr val="000099"/>
                          </a:solidFill>
                          <a:effectLst/>
                          <a:latin typeface="Arial Narrow" panose="020B0606020202030204" pitchFamily="34" charset="0"/>
                        </a:rPr>
                        <a:t>наявність неясності в біографії чи кримінального минулого;</a:t>
                      </a:r>
                    </a:p>
                    <a:p>
                      <a:pPr marL="457200" indent="-457200" algn="l">
                        <a:lnSpc>
                          <a:spcPct val="87000"/>
                        </a:lnSpc>
                        <a:spcBef>
                          <a:spcPts val="0"/>
                        </a:spcBef>
                        <a:spcAft>
                          <a:spcPts val="600"/>
                        </a:spcAft>
                        <a:buFontTx/>
                        <a:buChar char="-"/>
                      </a:pPr>
                      <a:r>
                        <a:rPr lang="uk-UA" sz="3200" b="1" noProof="0" dirty="0">
                          <a:solidFill>
                            <a:srgbClr val="000099"/>
                          </a:solidFill>
                          <a:effectLst/>
                          <a:latin typeface="Arial Narrow" panose="020B0606020202030204" pitchFamily="34" charset="0"/>
                        </a:rPr>
                        <a:t>нечесна або неетична поведінка на роботі;</a:t>
                      </a:r>
                    </a:p>
                    <a:p>
                      <a:pPr marL="457200" indent="-457200" algn="l">
                        <a:lnSpc>
                          <a:spcPct val="87000"/>
                        </a:lnSpc>
                        <a:spcBef>
                          <a:spcPts val="0"/>
                        </a:spcBef>
                        <a:spcAft>
                          <a:spcPts val="600"/>
                        </a:spcAft>
                        <a:buFontTx/>
                        <a:buChar char="-"/>
                      </a:pPr>
                      <a:r>
                        <a:rPr lang="uk-UA" sz="3200" b="1" noProof="0" dirty="0">
                          <a:solidFill>
                            <a:srgbClr val="000099"/>
                          </a:solidFill>
                          <a:effectLst/>
                          <a:latin typeface="Arial Narrow" panose="020B0606020202030204" pitchFamily="34" charset="0"/>
                        </a:rPr>
                        <a:t>наявність зв'язків з контрагентами.</a:t>
                      </a:r>
                    </a:p>
                  </a:txBody>
                  <a:tcPr marL="13077" marR="13077" marT="13077" marB="13077"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C0C0C0"/>
                    </a:solidFill>
                  </a:tcPr>
                </a:tc>
                <a:tc hMerge="1">
                  <a:txBody>
                    <a:bodyPr/>
                    <a:lstStyle/>
                    <a:p>
                      <a:endParaRPr lang="uk-UA"/>
                    </a:p>
                  </a:txBody>
                  <a:tcPr/>
                </a:tc>
                <a:tc hMerge="1">
                  <a:txBody>
                    <a:bodyPr/>
                    <a:lstStyle/>
                    <a:p>
                      <a:endParaRPr lang="uk-UA"/>
                    </a:p>
                  </a:txBody>
                  <a:tcPr/>
                </a:tc>
                <a:extLst>
                  <a:ext uri="{0D108BD9-81ED-4DB2-BD59-A6C34878D82A}">
                    <a16:rowId xmlns:a16="http://schemas.microsoft.com/office/drawing/2014/main" val="1840508285"/>
                  </a:ext>
                </a:extLst>
              </a:tr>
              <a:tr h="74025">
                <a:tc>
                  <a:txBody>
                    <a:bodyPr/>
                    <a:lstStyle/>
                    <a:p>
                      <a:pPr algn="l"/>
                      <a:endParaRPr lang="uk-UA" sz="300" b="0" i="0">
                        <a:solidFill>
                          <a:srgbClr val="222222"/>
                        </a:solidFill>
                        <a:effectLst/>
                        <a:latin typeface="Georgia" panose="02040502050405020303" pitchFamily="18" charset="0"/>
                      </a:endParaRPr>
                    </a:p>
                  </a:txBody>
                  <a:tcPr marL="13077" marR="13077" marT="13077" marB="13077"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A9A9A9"/>
                    </a:solidFill>
                  </a:tcPr>
                </a:tc>
                <a:tc>
                  <a:txBody>
                    <a:bodyPr/>
                    <a:lstStyle/>
                    <a:p>
                      <a:pPr algn="l"/>
                      <a:endParaRPr lang="uk-UA" sz="300" b="0" i="0" dirty="0">
                        <a:solidFill>
                          <a:srgbClr val="222222"/>
                        </a:solidFill>
                        <a:effectLst/>
                        <a:latin typeface="Georgia" panose="02040502050405020303" pitchFamily="18" charset="0"/>
                      </a:endParaRPr>
                    </a:p>
                  </a:txBody>
                  <a:tcPr marL="13077" marR="13077" marT="13077" marB="13077"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A9A9A9"/>
                    </a:solidFill>
                  </a:tcPr>
                </a:tc>
                <a:tc>
                  <a:txBody>
                    <a:bodyPr/>
                    <a:lstStyle/>
                    <a:p>
                      <a:endParaRPr lang="uk-UA" sz="300" dirty="0"/>
                    </a:p>
                  </a:txBody>
                  <a:tcPr marL="15693" marR="15693" marT="7846" marB="7846">
                    <a:lnL w="7620" cap="flat" cmpd="sng" algn="ctr">
                      <a:solidFill>
                        <a:srgbClr val="CCCCCC"/>
                      </a:solidFill>
                      <a:prstDash val="solid"/>
                      <a:round/>
                      <a:headEnd type="none" w="med" len="med"/>
                      <a:tailEnd type="none" w="med" len="med"/>
                    </a:lnL>
                    <a:lnT w="7620" cap="flat" cmpd="sng" algn="ctr">
                      <a:solidFill>
                        <a:srgbClr val="CCCCCC"/>
                      </a:solidFill>
                      <a:prstDash val="solid"/>
                      <a:round/>
                      <a:headEnd type="none" w="med" len="med"/>
                      <a:tailEnd type="none" w="med" len="med"/>
                    </a:lnT>
                  </a:tcPr>
                </a:tc>
                <a:extLst>
                  <a:ext uri="{0D108BD9-81ED-4DB2-BD59-A6C34878D82A}">
                    <a16:rowId xmlns:a16="http://schemas.microsoft.com/office/drawing/2014/main" val="2916585568"/>
                  </a:ext>
                </a:extLst>
              </a:tr>
            </a:tbl>
          </a:graphicData>
        </a:graphic>
      </p:graphicFrame>
      <p:sp>
        <p:nvSpPr>
          <p:cNvPr id="4" name="TextBox 3">
            <a:extLst>
              <a:ext uri="{FF2B5EF4-FFF2-40B4-BE49-F238E27FC236}">
                <a16:creationId xmlns:a16="http://schemas.microsoft.com/office/drawing/2014/main" id="{D8439861-FBCF-446A-9F17-7C6623432B02}"/>
              </a:ext>
            </a:extLst>
          </p:cNvPr>
          <p:cNvSpPr txBox="1"/>
          <p:nvPr/>
        </p:nvSpPr>
        <p:spPr>
          <a:xfrm>
            <a:off x="11407388" y="89457"/>
            <a:ext cx="599554" cy="369332"/>
          </a:xfrm>
          <a:prstGeom prst="rect">
            <a:avLst/>
          </a:prstGeom>
          <a:noFill/>
        </p:spPr>
        <p:txBody>
          <a:bodyPr wrap="square" rtlCol="0">
            <a:spAutoFit/>
          </a:bodyPr>
          <a:lstStyle/>
          <a:p>
            <a:r>
              <a:rPr lang="uk-UA" dirty="0"/>
              <a:t>185</a:t>
            </a:r>
          </a:p>
        </p:txBody>
      </p:sp>
    </p:spTree>
    <p:extLst>
      <p:ext uri="{BB962C8B-B14F-4D97-AF65-F5344CB8AC3E}">
        <p14:creationId xmlns:p14="http://schemas.microsoft.com/office/powerpoint/2010/main" val="152473489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ідзаголовок 2">
            <a:extLst>
              <a:ext uri="{FF2B5EF4-FFF2-40B4-BE49-F238E27FC236}">
                <a16:creationId xmlns:a16="http://schemas.microsoft.com/office/drawing/2014/main" id="{D6A43B33-70DA-4CE8-81EB-51350073D8B0}"/>
              </a:ext>
            </a:extLst>
          </p:cNvPr>
          <p:cNvSpPr txBox="1">
            <a:spLocks/>
          </p:cNvSpPr>
          <p:nvPr/>
        </p:nvSpPr>
        <p:spPr>
          <a:xfrm>
            <a:off x="701748" y="1701875"/>
            <a:ext cx="10969301" cy="3699466"/>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lnSpc>
                <a:spcPct val="86000"/>
              </a:lnSpc>
              <a:spcBef>
                <a:spcPts val="600"/>
              </a:spcBef>
            </a:pPr>
            <a:r>
              <a:rPr lang="uk-UA" sz="3600" b="1" dirty="0">
                <a:solidFill>
                  <a:srgbClr val="6600CC"/>
                </a:solidFill>
              </a:rPr>
              <a:t>   </a:t>
            </a:r>
            <a:r>
              <a:rPr lang="uk-UA" sz="3200" b="1" dirty="0">
                <a:solidFill>
                  <a:srgbClr val="C00000"/>
                </a:solidFill>
                <a:latin typeface="Arial Narrow" panose="020B0606020202030204" pitchFamily="34" charset="0"/>
              </a:rPr>
              <a:t>надійність</a:t>
            </a:r>
            <a:r>
              <a:rPr lang="uk-UA" sz="3200" b="1" dirty="0">
                <a:solidFill>
                  <a:srgbClr val="6600CC"/>
                </a:solidFill>
                <a:latin typeface="Arial Narrow" panose="020B0606020202030204" pitchFamily="34" charset="0"/>
              </a:rPr>
              <a:t> (належне функціонування СВК);</a:t>
            </a:r>
          </a:p>
          <a:p>
            <a:pPr>
              <a:lnSpc>
                <a:spcPct val="86000"/>
              </a:lnSpc>
              <a:spcBef>
                <a:spcPts val="600"/>
              </a:spcBef>
            </a:pPr>
            <a:r>
              <a:rPr lang="uk-UA" sz="3200" b="1" dirty="0">
                <a:solidFill>
                  <a:srgbClr val="6600CC"/>
                </a:solidFill>
                <a:latin typeface="Arial Narrow" panose="020B0606020202030204" pitchFamily="34" charset="0"/>
              </a:rPr>
              <a:t>   </a:t>
            </a:r>
            <a:r>
              <a:rPr lang="uk-UA" sz="3200" b="1" dirty="0">
                <a:solidFill>
                  <a:srgbClr val="C00000"/>
                </a:solidFill>
                <a:latin typeface="Arial Narrow" panose="020B0606020202030204" pitchFamily="34" charset="0"/>
              </a:rPr>
              <a:t>динамічність</a:t>
            </a:r>
            <a:r>
              <a:rPr lang="uk-UA" sz="3200" b="1" dirty="0">
                <a:solidFill>
                  <a:srgbClr val="6600CC"/>
                </a:solidFill>
                <a:latin typeface="Arial Narrow" panose="020B0606020202030204" pitchFamily="34" charset="0"/>
              </a:rPr>
              <a:t> (відповідність мети та мотивів контрольної діяльності);</a:t>
            </a:r>
          </a:p>
          <a:p>
            <a:pPr>
              <a:lnSpc>
                <a:spcPct val="86000"/>
              </a:lnSpc>
              <a:spcBef>
                <a:spcPts val="600"/>
              </a:spcBef>
            </a:pPr>
            <a:r>
              <a:rPr lang="uk-UA" sz="3200" b="1" dirty="0">
                <a:solidFill>
                  <a:srgbClr val="6600CC"/>
                </a:solidFill>
                <a:latin typeface="Arial Narrow" panose="020B0606020202030204" pitchFamily="34" charset="0"/>
              </a:rPr>
              <a:t>   </a:t>
            </a:r>
            <a:r>
              <a:rPr lang="uk-UA" sz="3200" b="1" dirty="0">
                <a:solidFill>
                  <a:srgbClr val="C00000"/>
                </a:solidFill>
                <a:latin typeface="Arial Narrow" panose="020B0606020202030204" pitchFamily="34" charset="0"/>
              </a:rPr>
              <a:t>адаптивність</a:t>
            </a:r>
            <a:r>
              <a:rPr lang="uk-UA" sz="3200" b="1" dirty="0">
                <a:solidFill>
                  <a:srgbClr val="6600CC"/>
                </a:solidFill>
                <a:latin typeface="Arial Narrow" panose="020B0606020202030204" pitchFamily="34" charset="0"/>
              </a:rPr>
              <a:t> (баланс внутрішніх можливостей розвитку СВК та зовнішніх, котрі генеруються зовнішнім середовищем);</a:t>
            </a:r>
          </a:p>
          <a:p>
            <a:pPr>
              <a:lnSpc>
                <a:spcPct val="86000"/>
              </a:lnSpc>
              <a:spcBef>
                <a:spcPts val="600"/>
              </a:spcBef>
            </a:pPr>
            <a:r>
              <a:rPr lang="uk-UA" sz="3200" b="1" dirty="0">
                <a:solidFill>
                  <a:srgbClr val="6600CC"/>
                </a:solidFill>
                <a:latin typeface="Arial Narrow" panose="020B0606020202030204" pitchFamily="34" charset="0"/>
              </a:rPr>
              <a:t>   </a:t>
            </a:r>
            <a:r>
              <a:rPr lang="uk-UA" sz="3200" b="1" dirty="0">
                <a:solidFill>
                  <a:srgbClr val="C00000"/>
                </a:solidFill>
                <a:latin typeface="Arial Narrow" panose="020B0606020202030204" pitchFamily="34" charset="0"/>
              </a:rPr>
              <a:t>саморегуляція</a:t>
            </a:r>
            <a:r>
              <a:rPr lang="uk-UA" sz="3200" b="1" dirty="0">
                <a:solidFill>
                  <a:srgbClr val="6600CC"/>
                </a:solidFill>
                <a:latin typeface="Arial Narrow" panose="020B0606020202030204" pitchFamily="34" charset="0"/>
              </a:rPr>
              <a:t> (корегування СВК та підтримання її оптимальних параметрів, відповідно до змін на мікро- і макрорівнях);</a:t>
            </a:r>
          </a:p>
        </p:txBody>
      </p:sp>
      <p:sp>
        <p:nvSpPr>
          <p:cNvPr id="3" name="Заголовок 1">
            <a:extLst>
              <a:ext uri="{FF2B5EF4-FFF2-40B4-BE49-F238E27FC236}">
                <a16:creationId xmlns:a16="http://schemas.microsoft.com/office/drawing/2014/main" id="{4B90D312-0C87-44E2-BD22-47DF1BD5A803}"/>
              </a:ext>
            </a:extLst>
          </p:cNvPr>
          <p:cNvSpPr txBox="1">
            <a:spLocks/>
          </p:cNvSpPr>
          <p:nvPr/>
        </p:nvSpPr>
        <p:spPr>
          <a:xfrm>
            <a:off x="430192" y="574158"/>
            <a:ext cx="11331615" cy="729630"/>
          </a:xfrm>
          <a:prstGeom prst="rect">
            <a:avLst/>
          </a:pr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5400000" scaled="1"/>
            <a:tileRect/>
          </a:gradFill>
          <a:ln>
            <a:noFill/>
          </a:ln>
        </p:spPr>
        <p:txBody>
          <a:bodyPr>
            <a:noAutofit/>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r>
              <a:rPr lang="uk-UA" sz="3600" b="1" dirty="0">
                <a:solidFill>
                  <a:srgbClr val="336699"/>
                </a:solidFill>
              </a:rPr>
              <a:t>Вимоги щодо організації СВК на підприємстві:</a:t>
            </a:r>
            <a:r>
              <a:rPr lang="uk-UA" sz="4300" dirty="0">
                <a:solidFill>
                  <a:srgbClr val="336699"/>
                </a:solidFill>
              </a:rPr>
              <a:t> </a:t>
            </a:r>
          </a:p>
        </p:txBody>
      </p:sp>
      <p:sp>
        <p:nvSpPr>
          <p:cNvPr id="4" name="TextBox 3">
            <a:extLst>
              <a:ext uri="{FF2B5EF4-FFF2-40B4-BE49-F238E27FC236}">
                <a16:creationId xmlns:a16="http://schemas.microsoft.com/office/drawing/2014/main" id="{1DEA7B02-7DC2-4D93-B94F-3C25A55BA1EB}"/>
              </a:ext>
            </a:extLst>
          </p:cNvPr>
          <p:cNvSpPr txBox="1"/>
          <p:nvPr/>
        </p:nvSpPr>
        <p:spPr>
          <a:xfrm>
            <a:off x="11407388" y="89457"/>
            <a:ext cx="599554" cy="369332"/>
          </a:xfrm>
          <a:prstGeom prst="rect">
            <a:avLst/>
          </a:prstGeom>
          <a:noFill/>
        </p:spPr>
        <p:txBody>
          <a:bodyPr wrap="square" rtlCol="0">
            <a:spAutoFit/>
          </a:bodyPr>
          <a:lstStyle/>
          <a:p>
            <a:r>
              <a:rPr lang="uk-UA" dirty="0"/>
              <a:t>186</a:t>
            </a:r>
          </a:p>
        </p:txBody>
      </p:sp>
    </p:spTree>
    <p:extLst>
      <p:ext uri="{BB962C8B-B14F-4D97-AF65-F5344CB8AC3E}">
        <p14:creationId xmlns:p14="http://schemas.microsoft.com/office/powerpoint/2010/main" val="350185680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4EC62EF-F112-4EDD-B4D5-779CA83C7293}"/>
              </a:ext>
            </a:extLst>
          </p:cNvPr>
          <p:cNvSpPr txBox="1">
            <a:spLocks/>
          </p:cNvSpPr>
          <p:nvPr/>
        </p:nvSpPr>
        <p:spPr>
          <a:xfrm>
            <a:off x="430192" y="701748"/>
            <a:ext cx="11331615" cy="799391"/>
          </a:xfrm>
          <a:prstGeom prst="rect">
            <a:avLst/>
          </a:pr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5400000" scaled="1"/>
            <a:tileRect/>
          </a:gradFill>
          <a:ln>
            <a:noFill/>
          </a:ln>
        </p:spPr>
        <p:txBody>
          <a:bodyPr>
            <a:noAutofit/>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r>
              <a:rPr lang="uk-UA" sz="3600" b="1" dirty="0">
                <a:solidFill>
                  <a:srgbClr val="336699"/>
                </a:solidFill>
              </a:rPr>
              <a:t>Вимоги щодо організації СВК на підприємстві:</a:t>
            </a:r>
            <a:r>
              <a:rPr lang="uk-UA" sz="3600" dirty="0">
                <a:solidFill>
                  <a:srgbClr val="336699"/>
                </a:solidFill>
              </a:rPr>
              <a:t> </a:t>
            </a:r>
          </a:p>
        </p:txBody>
      </p:sp>
      <p:sp>
        <p:nvSpPr>
          <p:cNvPr id="3" name="Підзаголовок 2">
            <a:extLst>
              <a:ext uri="{FF2B5EF4-FFF2-40B4-BE49-F238E27FC236}">
                <a16:creationId xmlns:a16="http://schemas.microsoft.com/office/drawing/2014/main" id="{C5420D0E-61D3-4677-9C21-76A6BA307690}"/>
              </a:ext>
            </a:extLst>
          </p:cNvPr>
          <p:cNvSpPr txBox="1">
            <a:spLocks/>
          </p:cNvSpPr>
          <p:nvPr/>
        </p:nvSpPr>
        <p:spPr>
          <a:xfrm>
            <a:off x="691116" y="1685925"/>
            <a:ext cx="10887740" cy="4247042"/>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lnSpc>
                <a:spcPct val="86000"/>
              </a:lnSpc>
            </a:pPr>
            <a:r>
              <a:rPr lang="uk-UA" sz="3600" b="1" dirty="0">
                <a:solidFill>
                  <a:srgbClr val="6600CC"/>
                </a:solidFill>
              </a:rPr>
              <a:t>   </a:t>
            </a:r>
            <a:r>
              <a:rPr lang="uk-UA" sz="3200" b="1" dirty="0">
                <a:solidFill>
                  <a:srgbClr val="C00000"/>
                </a:solidFill>
                <a:latin typeface="Arial Narrow" panose="020B0606020202030204" pitchFamily="34" charset="0"/>
              </a:rPr>
              <a:t>постійне та ефективне функціонування </a:t>
            </a:r>
            <a:r>
              <a:rPr lang="uk-UA" sz="3200" b="1" dirty="0">
                <a:solidFill>
                  <a:srgbClr val="6600CC"/>
                </a:solidFill>
                <a:latin typeface="Arial Narrow" panose="020B0606020202030204" pitchFamily="34" charset="0"/>
              </a:rPr>
              <a:t>СВК (дозволяє своєчасно виявляти випадки шахрайства, порушень та інших відхилень від норм фінансово-господарської діяльності підприємства);</a:t>
            </a:r>
          </a:p>
          <a:p>
            <a:pPr>
              <a:lnSpc>
                <a:spcPct val="86000"/>
              </a:lnSpc>
            </a:pPr>
            <a:r>
              <a:rPr lang="uk-UA" sz="3200" b="1" dirty="0">
                <a:solidFill>
                  <a:srgbClr val="6600CC"/>
                </a:solidFill>
                <a:latin typeface="Arial Narrow" panose="020B0606020202030204" pitchFamily="34" charset="0"/>
              </a:rPr>
              <a:t>   </a:t>
            </a:r>
            <a:r>
              <a:rPr lang="uk-UA" sz="3200" b="1" dirty="0">
                <a:solidFill>
                  <a:srgbClr val="C00000"/>
                </a:solidFill>
                <a:latin typeface="Arial Narrow" panose="020B0606020202030204" pitchFamily="34" charset="0"/>
              </a:rPr>
              <a:t>безперервність розвитку </a:t>
            </a:r>
            <a:r>
              <a:rPr lang="uk-UA" sz="3200" b="1" dirty="0">
                <a:solidFill>
                  <a:srgbClr val="6600CC"/>
                </a:solidFill>
                <a:latin typeface="Arial Narrow" panose="020B0606020202030204" pitchFamily="34" charset="0"/>
              </a:rPr>
              <a:t>та удосконалення СВК (урахування умов її розробки і особливостей майбутнього функціонування, оскільки її відповідність реальності і ефективності залежать від рівня компетентності та відповідальності виконавців).</a:t>
            </a:r>
          </a:p>
          <a:p>
            <a:pPr>
              <a:lnSpc>
                <a:spcPct val="86000"/>
              </a:lnSpc>
              <a:spcBef>
                <a:spcPts val="600"/>
              </a:spcBef>
            </a:pPr>
            <a:endParaRPr lang="uk-UA" sz="3600" b="1" dirty="0">
              <a:solidFill>
                <a:srgbClr val="6600CC"/>
              </a:solidFill>
            </a:endParaRPr>
          </a:p>
        </p:txBody>
      </p:sp>
      <p:sp>
        <p:nvSpPr>
          <p:cNvPr id="4" name="TextBox 3">
            <a:extLst>
              <a:ext uri="{FF2B5EF4-FFF2-40B4-BE49-F238E27FC236}">
                <a16:creationId xmlns:a16="http://schemas.microsoft.com/office/drawing/2014/main" id="{EF9BCF2C-0A3D-4B0C-AA3F-68CC3B2E37B0}"/>
              </a:ext>
            </a:extLst>
          </p:cNvPr>
          <p:cNvSpPr txBox="1"/>
          <p:nvPr/>
        </p:nvSpPr>
        <p:spPr>
          <a:xfrm>
            <a:off x="11407388" y="89457"/>
            <a:ext cx="599554" cy="369332"/>
          </a:xfrm>
          <a:prstGeom prst="rect">
            <a:avLst/>
          </a:prstGeom>
          <a:noFill/>
        </p:spPr>
        <p:txBody>
          <a:bodyPr wrap="square" rtlCol="0">
            <a:spAutoFit/>
          </a:bodyPr>
          <a:lstStyle/>
          <a:p>
            <a:r>
              <a:rPr lang="uk-UA" dirty="0"/>
              <a:t>187</a:t>
            </a:r>
          </a:p>
        </p:txBody>
      </p:sp>
    </p:spTree>
    <p:extLst>
      <p:ext uri="{BB962C8B-B14F-4D97-AF65-F5344CB8AC3E}">
        <p14:creationId xmlns:p14="http://schemas.microsoft.com/office/powerpoint/2010/main" val="112432648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0F6D584-AFCE-445F-A41B-0EB7D1DC60BD}"/>
              </a:ext>
            </a:extLst>
          </p:cNvPr>
          <p:cNvSpPr txBox="1">
            <a:spLocks/>
          </p:cNvSpPr>
          <p:nvPr/>
        </p:nvSpPr>
        <p:spPr>
          <a:xfrm>
            <a:off x="126688" y="530001"/>
            <a:ext cx="11723427" cy="1235004"/>
          </a:xfrm>
          <a:prstGeom prst="rect">
            <a:avLst/>
          </a:prstGeom>
          <a:solidFill>
            <a:schemeClr val="bg1">
              <a:lumMod val="95000"/>
            </a:schemeClr>
          </a:solidFill>
        </p:spPr>
        <p:txBody>
          <a:bodyPr>
            <a:normAutofit fontScale="97500"/>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pPr algn="ctr">
              <a:lnSpc>
                <a:spcPct val="87000"/>
              </a:lnSpc>
            </a:pPr>
            <a:r>
              <a:rPr lang="uk-UA" sz="4400" b="1" dirty="0">
                <a:solidFill>
                  <a:srgbClr val="6600CC"/>
                </a:solidFill>
                <a:latin typeface="Arial Narrow" panose="020B0606020202030204" pitchFamily="34" charset="0"/>
              </a:rPr>
              <a:t>3 Етапи та інструменти фінансового контролю на підприємстві</a:t>
            </a:r>
          </a:p>
        </p:txBody>
      </p:sp>
      <p:sp>
        <p:nvSpPr>
          <p:cNvPr id="3" name="Rectangle 1">
            <a:extLst>
              <a:ext uri="{FF2B5EF4-FFF2-40B4-BE49-F238E27FC236}">
                <a16:creationId xmlns:a16="http://schemas.microsoft.com/office/drawing/2014/main" id="{90D4F670-3D89-4872-AA16-5114178A0ABB}"/>
              </a:ext>
            </a:extLst>
          </p:cNvPr>
          <p:cNvSpPr>
            <a:spLocks noChangeArrowheads="1"/>
          </p:cNvSpPr>
          <p:nvPr/>
        </p:nvSpPr>
        <p:spPr bwMode="auto">
          <a:xfrm>
            <a:off x="341885" y="1960943"/>
            <a:ext cx="11308465" cy="3738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defTabSz="914400" eaLnBrk="0" fontAlgn="base" hangingPunct="0">
              <a:lnSpc>
                <a:spcPct val="89000"/>
              </a:lnSpc>
              <a:spcBef>
                <a:spcPct val="0"/>
              </a:spcBef>
              <a:spcAft>
                <a:spcPts val="1200"/>
              </a:spcAft>
            </a:pPr>
            <a:r>
              <a:rPr kumimoji="0" lang="uk-UA" altLang="uk-UA" sz="3600" b="0" i="0" u="none" strike="noStrike" cap="none" normalizeH="0" baseline="0" dirty="0">
                <a:ln>
                  <a:noFill/>
                </a:ln>
                <a:solidFill>
                  <a:srgbClr val="006699"/>
                </a:solidFill>
                <a:effectLst/>
                <a:latin typeface="Bahnschrift SemiBold SemiConden" panose="020B0502040204020203" pitchFamily="34" charset="0"/>
              </a:rPr>
              <a:t>Найголовнішим об'єктом фінансового контролю на підприємстві є </a:t>
            </a:r>
            <a:r>
              <a:rPr kumimoji="0" lang="uk-UA" altLang="uk-UA" sz="3600" b="0" i="0" u="none" strike="noStrike" cap="none" normalizeH="0" baseline="0" dirty="0">
                <a:ln>
                  <a:noFill/>
                </a:ln>
                <a:solidFill>
                  <a:srgbClr val="CF27D3"/>
                </a:solidFill>
                <a:effectLst/>
                <a:latin typeface="Bahnschrift SemiBold SemiConden" panose="020B0502040204020203" pitchFamily="34" charset="0"/>
              </a:rPr>
              <a:t>фінансовий план (бюджет) -  сукупність прийнятих рішень з управління його фінансами</a:t>
            </a:r>
            <a:r>
              <a:rPr kumimoji="0" lang="uk-UA" altLang="uk-UA" sz="3600" b="0" i="0" u="none" strike="noStrike" cap="none" normalizeH="0" baseline="0" dirty="0">
                <a:ln>
                  <a:noFill/>
                </a:ln>
                <a:solidFill>
                  <a:srgbClr val="006699"/>
                </a:solidFill>
                <a:effectLst/>
                <a:latin typeface="Bahnschrift SemiBold SemiConden" panose="020B0502040204020203" pitchFamily="34" charset="0"/>
              </a:rPr>
              <a:t>.</a:t>
            </a:r>
          </a:p>
          <a:p>
            <a:pPr lvl="0" algn="ctr" defTabSz="914400" eaLnBrk="0" fontAlgn="base" hangingPunct="0">
              <a:lnSpc>
                <a:spcPct val="89000"/>
              </a:lnSpc>
              <a:spcBef>
                <a:spcPct val="0"/>
              </a:spcBef>
              <a:spcAft>
                <a:spcPct val="0"/>
              </a:spcAft>
            </a:pPr>
            <a:r>
              <a:rPr kumimoji="0" lang="uk-UA" altLang="uk-UA" sz="3600" b="0" i="0" u="none" strike="noStrike" cap="none" normalizeH="0" baseline="0" dirty="0">
                <a:ln>
                  <a:noFill/>
                </a:ln>
                <a:solidFill>
                  <a:srgbClr val="006699"/>
                </a:solidFill>
                <a:effectLst/>
                <a:latin typeface="Bahnschrift SemiBold SemiConden" panose="020B0502040204020203" pitchFamily="34" charset="0"/>
              </a:rPr>
              <a:t>Для цього створюють низку документів, в яких прописані дії щодо реалізації фінансового плану (бюджету), визначають склад необхідних інструментів і </a:t>
            </a:r>
            <a:r>
              <a:rPr lang="uk-UA" altLang="uk-UA" sz="3600" dirty="0">
                <a:solidFill>
                  <a:srgbClr val="006699"/>
                </a:solidFill>
                <a:latin typeface="Bahnschrift SemiBold SemiConden" panose="020B0502040204020203" pitchFamily="34" charset="0"/>
              </a:rPr>
              <a:t>призначають співробітників </a:t>
            </a:r>
            <a:r>
              <a:rPr kumimoji="0" lang="uk-UA" altLang="uk-UA" sz="3600" b="0" i="0" u="none" strike="noStrike" cap="none" normalizeH="0" baseline="0" dirty="0">
                <a:ln>
                  <a:noFill/>
                </a:ln>
                <a:solidFill>
                  <a:srgbClr val="006699"/>
                </a:solidFill>
                <a:effectLst/>
                <a:latin typeface="Bahnschrift SemiBold SemiConden" panose="020B0502040204020203" pitchFamily="34" charset="0"/>
              </a:rPr>
              <a:t>для реалізації цих планів</a:t>
            </a:r>
            <a:r>
              <a:rPr kumimoji="0" lang="uk-UA" altLang="uk-UA" sz="3900" b="0" i="0" u="none" strike="noStrike" cap="none" normalizeH="0" baseline="0" dirty="0">
                <a:ln>
                  <a:noFill/>
                </a:ln>
                <a:solidFill>
                  <a:srgbClr val="006699"/>
                </a:solidFill>
                <a:effectLst/>
                <a:latin typeface="Bahnschrift SemiBold SemiConden" panose="020B0502040204020203" pitchFamily="34" charset="0"/>
              </a:rPr>
              <a:t>.</a:t>
            </a:r>
            <a:endParaRPr kumimoji="0" lang="uk-UA" altLang="uk-UA" sz="3900" b="0" i="0" u="none" strike="noStrike" cap="none" normalizeH="0" baseline="0" dirty="0">
              <a:ln>
                <a:noFill/>
              </a:ln>
              <a:solidFill>
                <a:srgbClr val="006699"/>
              </a:solidFill>
              <a:effectLst/>
              <a:latin typeface="Arial" panose="020B0604020202020204" pitchFamily="34" charset="0"/>
            </a:endParaRPr>
          </a:p>
        </p:txBody>
      </p:sp>
      <p:sp>
        <p:nvSpPr>
          <p:cNvPr id="4" name="TextBox 3">
            <a:extLst>
              <a:ext uri="{FF2B5EF4-FFF2-40B4-BE49-F238E27FC236}">
                <a16:creationId xmlns:a16="http://schemas.microsoft.com/office/drawing/2014/main" id="{06DB7DAD-0EBB-4988-8588-6D7AFA91B96E}"/>
              </a:ext>
            </a:extLst>
          </p:cNvPr>
          <p:cNvSpPr txBox="1"/>
          <p:nvPr/>
        </p:nvSpPr>
        <p:spPr>
          <a:xfrm>
            <a:off x="11407388" y="89457"/>
            <a:ext cx="599554" cy="369332"/>
          </a:xfrm>
          <a:prstGeom prst="rect">
            <a:avLst/>
          </a:prstGeom>
          <a:noFill/>
        </p:spPr>
        <p:txBody>
          <a:bodyPr wrap="square" rtlCol="0">
            <a:spAutoFit/>
          </a:bodyPr>
          <a:lstStyle/>
          <a:p>
            <a:r>
              <a:rPr lang="uk-UA" dirty="0"/>
              <a:t>188</a:t>
            </a:r>
          </a:p>
        </p:txBody>
      </p:sp>
    </p:spTree>
    <p:extLst>
      <p:ext uri="{BB962C8B-B14F-4D97-AF65-F5344CB8AC3E}">
        <p14:creationId xmlns:p14="http://schemas.microsoft.com/office/powerpoint/2010/main" val="135194974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увати 4">
            <a:extLst>
              <a:ext uri="{FF2B5EF4-FFF2-40B4-BE49-F238E27FC236}">
                <a16:creationId xmlns:a16="http://schemas.microsoft.com/office/drawing/2014/main" id="{7BF27DDA-2412-4120-B8B6-B77C181AFE0B}"/>
              </a:ext>
            </a:extLst>
          </p:cNvPr>
          <p:cNvGrpSpPr/>
          <p:nvPr/>
        </p:nvGrpSpPr>
        <p:grpSpPr>
          <a:xfrm>
            <a:off x="530338" y="1202703"/>
            <a:ext cx="11337184" cy="4452594"/>
            <a:chOff x="562236" y="1319672"/>
            <a:chExt cx="11337184" cy="4452594"/>
          </a:xfrm>
        </p:grpSpPr>
        <p:sp>
          <p:nvSpPr>
            <p:cNvPr id="2" name="Rectangle 1">
              <a:extLst>
                <a:ext uri="{FF2B5EF4-FFF2-40B4-BE49-F238E27FC236}">
                  <a16:creationId xmlns:a16="http://schemas.microsoft.com/office/drawing/2014/main" id="{092D61CF-841D-4778-884B-A0851074AE9C}"/>
                </a:ext>
              </a:extLst>
            </p:cNvPr>
            <p:cNvSpPr txBox="1">
              <a:spLocks noChangeArrowheads="1"/>
            </p:cNvSpPr>
            <p:nvPr/>
          </p:nvSpPr>
          <p:spPr bwMode="auto">
            <a:xfrm>
              <a:off x="562236" y="1319672"/>
              <a:ext cx="10890912" cy="1163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eaLnBrk="0" fontAlgn="base" hangingPunct="0">
                <a:lnSpc>
                  <a:spcPct val="87000"/>
                </a:lnSpc>
                <a:spcBef>
                  <a:spcPct val="0"/>
                </a:spcBef>
                <a:spcAft>
                  <a:spcPct val="0"/>
                </a:spcAft>
                <a:buClrTx/>
                <a:buSzTx/>
                <a:buFontTx/>
                <a:buNone/>
              </a:pPr>
              <a:r>
                <a:rPr lang="uk-UA" altLang="uk-UA" sz="4000" b="1" dirty="0">
                  <a:solidFill>
                    <a:srgbClr val="000099"/>
                  </a:solidFill>
                  <a:latin typeface="Arial Unicode MS"/>
                </a:rPr>
                <a:t>Етапи корпоративного фінансового контролю: </a:t>
              </a:r>
              <a:endParaRPr lang="uk-UA" altLang="uk-UA" sz="4000" b="1" dirty="0">
                <a:solidFill>
                  <a:srgbClr val="000099"/>
                </a:solidFill>
                <a:latin typeface="Arial" panose="020B0604020202020204" pitchFamily="34" charset="0"/>
              </a:endParaRPr>
            </a:p>
          </p:txBody>
        </p:sp>
        <p:sp>
          <p:nvSpPr>
            <p:cNvPr id="3" name="Rectangle 7">
              <a:extLst>
                <a:ext uri="{FF2B5EF4-FFF2-40B4-BE49-F238E27FC236}">
                  <a16:creationId xmlns:a16="http://schemas.microsoft.com/office/drawing/2014/main" id="{3A30606C-F59E-4183-B468-69283836FBAB}"/>
                </a:ext>
              </a:extLst>
            </p:cNvPr>
            <p:cNvSpPr>
              <a:spLocks noChangeArrowheads="1"/>
            </p:cNvSpPr>
            <p:nvPr/>
          </p:nvSpPr>
          <p:spPr bwMode="auto">
            <a:xfrm>
              <a:off x="738852" y="2483067"/>
              <a:ext cx="6329362"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571500" marR="0" lvl="0" indent="-571500" defTabSz="914400" rtl="0" eaLnBrk="0" fontAlgn="base" latinLnBrk="0" hangingPunct="0">
                <a:lnSpc>
                  <a:spcPct val="100000"/>
                </a:lnSpc>
                <a:spcBef>
                  <a:spcPts val="600"/>
                </a:spcBef>
                <a:spcAft>
                  <a:spcPts val="600"/>
                </a:spcAft>
                <a:buClrTx/>
                <a:buSzTx/>
                <a:buFontTx/>
                <a:buChar char="-"/>
                <a:tabLst/>
              </a:pPr>
              <a:r>
                <a:rPr kumimoji="0" lang="uk-UA" altLang="uk-UA" sz="4000" b="1" i="0" u="none" strike="noStrike" cap="none" normalizeH="0" baseline="0" dirty="0">
                  <a:ln>
                    <a:noFill/>
                  </a:ln>
                  <a:solidFill>
                    <a:srgbClr val="6600CC"/>
                  </a:solidFill>
                  <a:effectLst/>
                  <a:latin typeface="Arial Narrow" panose="020B0606020202030204" pitchFamily="34" charset="0"/>
                </a:rPr>
                <a:t>попередній;</a:t>
              </a:r>
            </a:p>
            <a:p>
              <a:pPr marL="571500" lvl="0" indent="-571500" algn="ctr" defTabSz="914400" eaLnBrk="0" fontAlgn="base" hangingPunct="0">
                <a:spcBef>
                  <a:spcPts val="600"/>
                </a:spcBef>
                <a:spcAft>
                  <a:spcPts val="600"/>
                </a:spcAft>
                <a:buFontTx/>
                <a:buChar char="-"/>
              </a:pPr>
              <a:r>
                <a:rPr lang="uk-UA" altLang="uk-UA" sz="4000" b="1" dirty="0">
                  <a:solidFill>
                    <a:srgbClr val="6600CC"/>
                  </a:solidFill>
                  <a:latin typeface="Arial Narrow" panose="020B0606020202030204" pitchFamily="34" charset="0"/>
                </a:rPr>
                <a:t>поточний;</a:t>
              </a:r>
            </a:p>
            <a:p>
              <a:pPr marL="571500" lvl="0" indent="-571500" algn="r" defTabSz="914400" eaLnBrk="0" fontAlgn="base" hangingPunct="0">
                <a:spcBef>
                  <a:spcPts val="600"/>
                </a:spcBef>
                <a:spcAft>
                  <a:spcPts val="600"/>
                </a:spcAft>
                <a:buFontTx/>
                <a:buChar char="-"/>
              </a:pPr>
              <a:r>
                <a:rPr lang="uk-UA" altLang="uk-UA" sz="4000" b="1" dirty="0">
                  <a:solidFill>
                    <a:srgbClr val="6600CC"/>
                  </a:solidFill>
                  <a:latin typeface="Arial Narrow" panose="020B0606020202030204" pitchFamily="34" charset="0"/>
                </a:rPr>
                <a:t>наступний.</a:t>
              </a:r>
              <a:r>
                <a:rPr kumimoji="0" lang="uk-UA" altLang="uk-UA" sz="4000" b="1" i="0" u="none" strike="noStrike" cap="none" normalizeH="0" baseline="0" dirty="0">
                  <a:ln>
                    <a:noFill/>
                  </a:ln>
                  <a:solidFill>
                    <a:srgbClr val="6600CC"/>
                  </a:solidFill>
                  <a:effectLst/>
                  <a:latin typeface="Arial Narrow" panose="020B0606020202030204" pitchFamily="34" charset="0"/>
                </a:rPr>
                <a:t> </a:t>
              </a:r>
            </a:p>
          </p:txBody>
        </p:sp>
        <p:pic>
          <p:nvPicPr>
            <p:cNvPr id="4" name="Рисунок 3">
              <a:extLst>
                <a:ext uri="{FF2B5EF4-FFF2-40B4-BE49-F238E27FC236}">
                  <a16:creationId xmlns:a16="http://schemas.microsoft.com/office/drawing/2014/main" id="{B12B62D0-2ED2-4CF2-A18E-68D1C5D462D2}"/>
                </a:ext>
              </a:extLst>
            </p:cNvPr>
            <p:cNvPicPr>
              <a:picLocks noChangeAspect="1"/>
            </p:cNvPicPr>
            <p:nvPr/>
          </p:nvPicPr>
          <p:blipFill>
            <a:blip r:embed="rId2"/>
            <a:stretch>
              <a:fillRect/>
            </a:stretch>
          </p:blipFill>
          <p:spPr>
            <a:xfrm>
              <a:off x="7468450" y="2977601"/>
              <a:ext cx="4430970" cy="2794665"/>
            </a:xfrm>
            <a:prstGeom prst="rect">
              <a:avLst/>
            </a:prstGeom>
            <a:effectLst>
              <a:softEdge rad="317500"/>
            </a:effectLst>
          </p:spPr>
        </p:pic>
      </p:grpSp>
      <p:sp>
        <p:nvSpPr>
          <p:cNvPr id="6" name="TextBox 5">
            <a:extLst>
              <a:ext uri="{FF2B5EF4-FFF2-40B4-BE49-F238E27FC236}">
                <a16:creationId xmlns:a16="http://schemas.microsoft.com/office/drawing/2014/main" id="{70258B04-0CF5-40D2-AD51-BF7D68235884}"/>
              </a:ext>
            </a:extLst>
          </p:cNvPr>
          <p:cNvSpPr txBox="1"/>
          <p:nvPr/>
        </p:nvSpPr>
        <p:spPr>
          <a:xfrm>
            <a:off x="11407388" y="89457"/>
            <a:ext cx="599554" cy="369332"/>
          </a:xfrm>
          <a:prstGeom prst="rect">
            <a:avLst/>
          </a:prstGeom>
          <a:noFill/>
        </p:spPr>
        <p:txBody>
          <a:bodyPr wrap="square" rtlCol="0">
            <a:spAutoFit/>
          </a:bodyPr>
          <a:lstStyle/>
          <a:p>
            <a:r>
              <a:rPr lang="uk-UA" dirty="0"/>
              <a:t>189</a:t>
            </a:r>
          </a:p>
        </p:txBody>
      </p:sp>
    </p:spTree>
    <p:extLst>
      <p:ext uri="{BB962C8B-B14F-4D97-AF65-F5344CB8AC3E}">
        <p14:creationId xmlns:p14="http://schemas.microsoft.com/office/powerpoint/2010/main" val="21485030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9C9F4D19-47CE-4B1E-BCF4-2259B7A22730}"/>
              </a:ext>
            </a:extLst>
          </p:cNvPr>
          <p:cNvPicPr>
            <a:picLocks noChangeAspect="1"/>
          </p:cNvPicPr>
          <p:nvPr/>
        </p:nvPicPr>
        <p:blipFill>
          <a:blip r:embed="rId2"/>
          <a:stretch>
            <a:fillRect/>
          </a:stretch>
        </p:blipFill>
        <p:spPr>
          <a:xfrm>
            <a:off x="8391071" y="3146753"/>
            <a:ext cx="3800929" cy="2768600"/>
          </a:xfrm>
          <a:prstGeom prst="rect">
            <a:avLst/>
          </a:prstGeom>
        </p:spPr>
      </p:pic>
      <p:sp>
        <p:nvSpPr>
          <p:cNvPr id="2" name="Прямокутник 1">
            <a:extLst>
              <a:ext uri="{FF2B5EF4-FFF2-40B4-BE49-F238E27FC236}">
                <a16:creationId xmlns:a16="http://schemas.microsoft.com/office/drawing/2014/main" id="{6599BC42-2B53-4FCB-801F-4DE5CDC2ED79}"/>
              </a:ext>
            </a:extLst>
          </p:cNvPr>
          <p:cNvSpPr/>
          <p:nvPr/>
        </p:nvSpPr>
        <p:spPr>
          <a:xfrm>
            <a:off x="749300" y="463540"/>
            <a:ext cx="10693400" cy="5451813"/>
          </a:xfrm>
          <a:prstGeom prst="rect">
            <a:avLst/>
          </a:prstGeom>
        </p:spPr>
        <p:txBody>
          <a:bodyPr wrap="square">
            <a:spAutoFit/>
          </a:bodyPr>
          <a:lstStyle/>
          <a:p>
            <a:pPr algn="ctr">
              <a:lnSpc>
                <a:spcPct val="89000"/>
              </a:lnSpc>
              <a:spcAft>
                <a:spcPts val="600"/>
              </a:spcAft>
            </a:pPr>
            <a:r>
              <a:rPr lang="uk-UA" sz="3200" b="1" dirty="0">
                <a:solidFill>
                  <a:srgbClr val="C00000"/>
                </a:solidFill>
                <a:latin typeface="Arial Narrow" panose="020B0606020202030204" pitchFamily="34" charset="0"/>
              </a:rPr>
              <a:t>Стратегічний контролінг </a:t>
            </a:r>
            <a:r>
              <a:rPr lang="uk-UA" sz="3200" b="1" dirty="0">
                <a:latin typeface="Arial Narrow" panose="020B0606020202030204" pitchFamily="34" charset="0"/>
              </a:rPr>
              <a:t>орієнтований на довгострокові перспективи. </a:t>
            </a:r>
            <a:r>
              <a:rPr lang="uk-UA" sz="3200" b="1" i="1" dirty="0">
                <a:latin typeface="Arial Narrow" panose="020B0606020202030204" pitchFamily="34" charset="0"/>
              </a:rPr>
              <a:t>Мета</a:t>
            </a:r>
            <a:r>
              <a:rPr lang="uk-UA" sz="3200" b="1" dirty="0">
                <a:latin typeface="Arial Narrow" panose="020B0606020202030204" pitchFamily="34" charset="0"/>
              </a:rPr>
              <a:t> – забезпечення виживання підприємства, відстеження встановлених цілей розвитку та досягнення довгострокової сталої переваги перед конкурентами.</a:t>
            </a:r>
          </a:p>
          <a:p>
            <a:pPr algn="ctr">
              <a:lnSpc>
                <a:spcPct val="89000"/>
              </a:lnSpc>
              <a:spcAft>
                <a:spcPts val="600"/>
              </a:spcAft>
            </a:pPr>
            <a:r>
              <a:rPr lang="uk-UA" sz="3200" b="1" i="1" dirty="0">
                <a:latin typeface="Arial Narrow" panose="020B0606020202030204" pitchFamily="34" charset="0"/>
              </a:rPr>
              <a:t>Основні напрямки </a:t>
            </a:r>
            <a:r>
              <a:rPr lang="uk-UA" sz="3200" b="1" dirty="0">
                <a:latin typeface="Arial Narrow" panose="020B0606020202030204" pitchFamily="34" charset="0"/>
              </a:rPr>
              <a:t>стратегічного контролінгу:</a:t>
            </a:r>
          </a:p>
          <a:p>
            <a:pPr marL="457200" indent="-457200">
              <a:lnSpc>
                <a:spcPct val="89000"/>
              </a:lnSpc>
              <a:spcAft>
                <a:spcPts val="600"/>
              </a:spcAft>
              <a:buFontTx/>
              <a:buChar char="-"/>
            </a:pPr>
            <a:r>
              <a:rPr lang="uk-UA" sz="3200" b="1" dirty="0">
                <a:latin typeface="Arial Narrow" panose="020B0606020202030204" pitchFamily="34" charset="0"/>
              </a:rPr>
              <a:t>аналіз зовнішнього та внутрішнього середовища,</a:t>
            </a:r>
          </a:p>
          <a:p>
            <a:pPr marL="457200" indent="-457200">
              <a:lnSpc>
                <a:spcPct val="89000"/>
              </a:lnSpc>
              <a:spcAft>
                <a:spcPts val="600"/>
              </a:spcAft>
              <a:buFontTx/>
              <a:buChar char="-"/>
            </a:pPr>
            <a:r>
              <a:rPr lang="uk-UA" sz="3200" b="1" dirty="0">
                <a:latin typeface="Arial Narrow" panose="020B0606020202030204" pitchFamily="34" charset="0"/>
              </a:rPr>
              <a:t>аналіз конкуренції та стратегічної позиції,</a:t>
            </a:r>
          </a:p>
          <a:p>
            <a:pPr marL="457200" indent="-457200">
              <a:lnSpc>
                <a:spcPct val="89000"/>
              </a:lnSpc>
              <a:spcAft>
                <a:spcPts val="600"/>
              </a:spcAft>
              <a:buFontTx/>
              <a:buChar char="-"/>
            </a:pPr>
            <a:r>
              <a:rPr lang="uk-UA" sz="3200" b="1" dirty="0">
                <a:latin typeface="Arial Narrow" panose="020B0606020202030204" pitchFamily="34" charset="0"/>
              </a:rPr>
              <a:t>аналіз головних чинників успіху,</a:t>
            </a:r>
          </a:p>
          <a:p>
            <a:pPr marL="457200" indent="-457200">
              <a:lnSpc>
                <a:spcPct val="89000"/>
              </a:lnSpc>
              <a:spcAft>
                <a:spcPts val="600"/>
              </a:spcAft>
              <a:buFontTx/>
              <a:buChar char="-"/>
            </a:pPr>
            <a:r>
              <a:rPr lang="uk-UA" sz="3200" b="1" dirty="0">
                <a:latin typeface="Arial Narrow" panose="020B0606020202030204" pitchFamily="34" charset="0"/>
              </a:rPr>
              <a:t>формування портфеля стратегій,</a:t>
            </a:r>
          </a:p>
          <a:p>
            <a:pPr marL="457200" indent="-457200">
              <a:lnSpc>
                <a:spcPct val="89000"/>
              </a:lnSpc>
              <a:spcAft>
                <a:spcPts val="600"/>
              </a:spcAft>
              <a:buFontTx/>
              <a:buChar char="-"/>
            </a:pPr>
            <a:r>
              <a:rPr lang="uk-UA" sz="3200" b="1" dirty="0">
                <a:latin typeface="Arial Narrow" panose="020B0606020202030204" pitchFamily="34" charset="0"/>
              </a:rPr>
              <a:t>аналіз стратегічних планів і показників діяльності,</a:t>
            </a:r>
          </a:p>
          <a:p>
            <a:pPr marL="457200" indent="-457200">
              <a:lnSpc>
                <a:spcPct val="89000"/>
              </a:lnSpc>
              <a:spcAft>
                <a:spcPts val="600"/>
              </a:spcAft>
              <a:buFontTx/>
              <a:buChar char="-"/>
            </a:pPr>
            <a:r>
              <a:rPr lang="uk-UA" sz="3200" b="1" dirty="0">
                <a:latin typeface="Arial Narrow" panose="020B0606020202030204" pitchFamily="34" charset="0"/>
              </a:rPr>
              <a:t>аналіз ланцюжка цінностей тощо. </a:t>
            </a:r>
          </a:p>
        </p:txBody>
      </p:sp>
      <p:sp>
        <p:nvSpPr>
          <p:cNvPr id="4" name="TextBox 3">
            <a:extLst>
              <a:ext uri="{FF2B5EF4-FFF2-40B4-BE49-F238E27FC236}">
                <a16:creationId xmlns:a16="http://schemas.microsoft.com/office/drawing/2014/main" id="{1AFD95A7-5079-4A90-AE05-A888942479EE}"/>
              </a:ext>
            </a:extLst>
          </p:cNvPr>
          <p:cNvSpPr txBox="1"/>
          <p:nvPr/>
        </p:nvSpPr>
        <p:spPr>
          <a:xfrm>
            <a:off x="11442700" y="278874"/>
            <a:ext cx="492550" cy="369332"/>
          </a:xfrm>
          <a:prstGeom prst="rect">
            <a:avLst/>
          </a:prstGeom>
          <a:noFill/>
        </p:spPr>
        <p:txBody>
          <a:bodyPr wrap="square" rtlCol="0">
            <a:spAutoFit/>
          </a:bodyPr>
          <a:lstStyle/>
          <a:p>
            <a:r>
              <a:rPr lang="uk-UA" dirty="0"/>
              <a:t>19</a:t>
            </a:r>
          </a:p>
        </p:txBody>
      </p:sp>
    </p:spTree>
    <p:extLst>
      <p:ext uri="{BB962C8B-B14F-4D97-AF65-F5344CB8AC3E}">
        <p14:creationId xmlns:p14="http://schemas.microsoft.com/office/powerpoint/2010/main" val="230988437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увати 4">
            <a:extLst>
              <a:ext uri="{FF2B5EF4-FFF2-40B4-BE49-F238E27FC236}">
                <a16:creationId xmlns:a16="http://schemas.microsoft.com/office/drawing/2014/main" id="{B1CD5CF8-A86D-4ECC-9CC3-BE4E180630FA}"/>
              </a:ext>
            </a:extLst>
          </p:cNvPr>
          <p:cNvGrpSpPr/>
          <p:nvPr/>
        </p:nvGrpSpPr>
        <p:grpSpPr>
          <a:xfrm>
            <a:off x="544219" y="638929"/>
            <a:ext cx="10997237" cy="3917191"/>
            <a:chOff x="544219" y="638929"/>
            <a:chExt cx="10997237" cy="3917191"/>
          </a:xfrm>
        </p:grpSpPr>
        <p:sp>
          <p:nvSpPr>
            <p:cNvPr id="2" name="Rectangle 1">
              <a:extLst>
                <a:ext uri="{FF2B5EF4-FFF2-40B4-BE49-F238E27FC236}">
                  <a16:creationId xmlns:a16="http://schemas.microsoft.com/office/drawing/2014/main" id="{EC7FBD86-2055-467D-A3EA-175F4813092C}"/>
                </a:ext>
              </a:extLst>
            </p:cNvPr>
            <p:cNvSpPr txBox="1">
              <a:spLocks noChangeArrowheads="1"/>
            </p:cNvSpPr>
            <p:nvPr/>
          </p:nvSpPr>
          <p:spPr bwMode="auto">
            <a:xfrm>
              <a:off x="650544" y="638929"/>
              <a:ext cx="1089091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eaLnBrk="0" fontAlgn="base" hangingPunct="0">
                <a:lnSpc>
                  <a:spcPct val="100000"/>
                </a:lnSpc>
                <a:spcBef>
                  <a:spcPct val="0"/>
                </a:spcBef>
                <a:spcAft>
                  <a:spcPct val="0"/>
                </a:spcAft>
                <a:buClrTx/>
                <a:buSzTx/>
                <a:buFontTx/>
                <a:buNone/>
              </a:pPr>
              <a:r>
                <a:rPr lang="uk-UA" altLang="uk-UA" sz="3600" b="1">
                  <a:solidFill>
                    <a:srgbClr val="000099"/>
                  </a:solidFill>
                  <a:latin typeface="Arial Unicode MS"/>
                </a:rPr>
                <a:t>Етапи корпоративного фінансового контролю: </a:t>
              </a:r>
              <a:endParaRPr lang="uk-UA" altLang="uk-UA" sz="3600" b="1" dirty="0">
                <a:solidFill>
                  <a:srgbClr val="000099"/>
                </a:solidFill>
                <a:latin typeface="Arial" panose="020B0604020202020204" pitchFamily="34" charset="0"/>
              </a:endParaRPr>
            </a:p>
          </p:txBody>
        </p:sp>
        <p:sp>
          <p:nvSpPr>
            <p:cNvPr id="3" name="Rectangle 7">
              <a:extLst>
                <a:ext uri="{FF2B5EF4-FFF2-40B4-BE49-F238E27FC236}">
                  <a16:creationId xmlns:a16="http://schemas.microsoft.com/office/drawing/2014/main" id="{C84734AC-9363-47D6-B7B4-75E140403155}"/>
                </a:ext>
              </a:extLst>
            </p:cNvPr>
            <p:cNvSpPr>
              <a:spLocks noChangeArrowheads="1"/>
            </p:cNvSpPr>
            <p:nvPr/>
          </p:nvSpPr>
          <p:spPr bwMode="auto">
            <a:xfrm>
              <a:off x="544219" y="2053832"/>
              <a:ext cx="9793420" cy="250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571500" marR="0" lvl="0" indent="-571500" algn="l" defTabSz="914400" rtl="0" eaLnBrk="0" fontAlgn="base" latinLnBrk="0" hangingPunct="0">
                <a:lnSpc>
                  <a:spcPct val="87000"/>
                </a:lnSpc>
                <a:spcBef>
                  <a:spcPct val="0"/>
                </a:spcBef>
                <a:spcAft>
                  <a:spcPct val="0"/>
                </a:spcAft>
                <a:buClrTx/>
                <a:buSzTx/>
                <a:buFontTx/>
                <a:buChar char="-"/>
                <a:tabLst/>
              </a:pPr>
              <a:r>
                <a:rPr kumimoji="0" lang="uk-UA" altLang="uk-UA" sz="3600" b="1" i="0" u="none" strike="noStrike" cap="none" normalizeH="0" baseline="0" dirty="0">
                  <a:ln>
                    <a:noFill/>
                  </a:ln>
                  <a:solidFill>
                    <a:srgbClr val="6600CC"/>
                  </a:solidFill>
                  <a:effectLst/>
                  <a:latin typeface="Arial Narrow" panose="020B0606020202030204" pitchFamily="34" charset="0"/>
                </a:rPr>
                <a:t>попередній </a:t>
              </a:r>
              <a:r>
                <a:rPr lang="uk-UA" altLang="uk-UA" sz="3600" b="1" dirty="0">
                  <a:solidFill>
                    <a:srgbClr val="003399"/>
                  </a:solidFill>
                  <a:latin typeface="Arial Narrow" panose="020B0606020202030204" pitchFamily="34" charset="0"/>
                </a:rPr>
                <a:t>- </a:t>
              </a:r>
              <a:r>
                <a:rPr kumimoji="0" lang="uk-UA" altLang="uk-UA" sz="3600" b="1" i="0" u="none" strike="noStrike" cap="none" normalizeH="0" baseline="0" dirty="0">
                  <a:ln>
                    <a:noFill/>
                  </a:ln>
                  <a:solidFill>
                    <a:srgbClr val="003399"/>
                  </a:solidFill>
                  <a:effectLst/>
                  <a:latin typeface="Arial Narrow" panose="020B0606020202030204" pitchFamily="34" charset="0"/>
                </a:rPr>
                <a:t>до прийняття керівництвом рішень у сфері управління корпоративним капіталом і фінансовою сферою,</a:t>
              </a:r>
            </a:p>
            <a:p>
              <a:pPr marR="0" lvl="0" algn="l" defTabSz="914400" rtl="0" eaLnBrk="0" fontAlgn="base" latinLnBrk="0" hangingPunct="0">
                <a:lnSpc>
                  <a:spcPct val="87000"/>
                </a:lnSpc>
                <a:spcBef>
                  <a:spcPct val="0"/>
                </a:spcBef>
                <a:spcAft>
                  <a:spcPct val="0"/>
                </a:spcAft>
                <a:buClrTx/>
                <a:buSzTx/>
                <a:tabLst/>
              </a:pPr>
              <a:r>
                <a:rPr lang="uk-UA" altLang="uk-UA" sz="3600" b="1" dirty="0">
                  <a:solidFill>
                    <a:srgbClr val="003399"/>
                  </a:solidFill>
                  <a:latin typeface="Arial Narrow" panose="020B0606020202030204" pitchFamily="34" charset="0"/>
                </a:rPr>
                <a:t>      </a:t>
              </a:r>
              <a:r>
                <a:rPr kumimoji="0" lang="uk-UA" altLang="uk-UA" sz="3600" b="1" i="0" u="none" strike="noStrike" cap="none" normalizeH="0" baseline="0" dirty="0">
                  <a:ln>
                    <a:noFill/>
                  </a:ln>
                  <a:solidFill>
                    <a:srgbClr val="003399"/>
                  </a:solidFill>
                  <a:effectLst/>
                  <a:latin typeface="Arial Narrow" panose="020B0606020202030204" pitchFamily="34" charset="0"/>
                </a:rPr>
                <a:t>і навіть на етапі підготовки саме</a:t>
              </a:r>
            </a:p>
            <a:p>
              <a:pPr marR="0" lvl="0" algn="l" defTabSz="914400" rtl="0" eaLnBrk="0" fontAlgn="base" latinLnBrk="0" hangingPunct="0">
                <a:lnSpc>
                  <a:spcPct val="87000"/>
                </a:lnSpc>
                <a:spcBef>
                  <a:spcPct val="0"/>
                </a:spcBef>
                <a:spcAft>
                  <a:spcPct val="0"/>
                </a:spcAft>
                <a:buClrTx/>
                <a:buSzTx/>
                <a:tabLst/>
              </a:pPr>
              <a:r>
                <a:rPr lang="uk-UA" altLang="uk-UA" sz="3600" b="1" dirty="0">
                  <a:solidFill>
                    <a:srgbClr val="003399"/>
                  </a:solidFill>
                  <a:latin typeface="Arial Narrow" panose="020B0606020202030204" pitchFamily="34" charset="0"/>
                </a:rPr>
                <a:t>      </a:t>
              </a:r>
              <a:r>
                <a:rPr kumimoji="0" lang="uk-UA" altLang="uk-UA" sz="3600" b="1" i="0" u="none" strike="noStrike" cap="none" normalizeH="0" baseline="0" dirty="0">
                  <a:ln>
                    <a:noFill/>
                  </a:ln>
                  <a:solidFill>
                    <a:srgbClr val="003399"/>
                  </a:solidFill>
                  <a:effectLst/>
                  <a:latin typeface="Arial Narrow" panose="020B0606020202030204" pitchFamily="34" charset="0"/>
                </a:rPr>
                <a:t>проведення контролю. </a:t>
              </a:r>
            </a:p>
          </p:txBody>
        </p:sp>
      </p:grpSp>
      <p:pic>
        <p:nvPicPr>
          <p:cNvPr id="4" name="Рисунок 3">
            <a:extLst>
              <a:ext uri="{FF2B5EF4-FFF2-40B4-BE49-F238E27FC236}">
                <a16:creationId xmlns:a16="http://schemas.microsoft.com/office/drawing/2014/main" id="{8DDDDE8A-E092-4FD8-8A04-F35E6B308E0F}"/>
              </a:ext>
            </a:extLst>
          </p:cNvPr>
          <p:cNvPicPr>
            <a:picLocks noChangeAspect="1"/>
          </p:cNvPicPr>
          <p:nvPr/>
        </p:nvPicPr>
        <p:blipFill>
          <a:blip r:embed="rId2"/>
          <a:stretch>
            <a:fillRect/>
          </a:stretch>
        </p:blipFill>
        <p:spPr>
          <a:xfrm>
            <a:off x="7930812" y="3304976"/>
            <a:ext cx="4051139" cy="2581155"/>
          </a:xfrm>
          <a:prstGeom prst="rect">
            <a:avLst/>
          </a:prstGeom>
          <a:effectLst>
            <a:softEdge rad="127000"/>
          </a:effectLst>
        </p:spPr>
      </p:pic>
      <p:sp>
        <p:nvSpPr>
          <p:cNvPr id="6" name="TextBox 5">
            <a:extLst>
              <a:ext uri="{FF2B5EF4-FFF2-40B4-BE49-F238E27FC236}">
                <a16:creationId xmlns:a16="http://schemas.microsoft.com/office/drawing/2014/main" id="{D6A702A0-A4DA-4935-9CB5-0E6146F97EB1}"/>
              </a:ext>
            </a:extLst>
          </p:cNvPr>
          <p:cNvSpPr txBox="1"/>
          <p:nvPr/>
        </p:nvSpPr>
        <p:spPr>
          <a:xfrm>
            <a:off x="11407388" y="89457"/>
            <a:ext cx="599554" cy="369332"/>
          </a:xfrm>
          <a:prstGeom prst="rect">
            <a:avLst/>
          </a:prstGeom>
          <a:noFill/>
        </p:spPr>
        <p:txBody>
          <a:bodyPr wrap="square" rtlCol="0">
            <a:spAutoFit/>
          </a:bodyPr>
          <a:lstStyle/>
          <a:p>
            <a:r>
              <a:rPr lang="uk-UA" dirty="0"/>
              <a:t>190</a:t>
            </a:r>
          </a:p>
        </p:txBody>
      </p:sp>
    </p:spTree>
    <p:extLst>
      <p:ext uri="{BB962C8B-B14F-4D97-AF65-F5344CB8AC3E}">
        <p14:creationId xmlns:p14="http://schemas.microsoft.com/office/powerpoint/2010/main" val="254990709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ідзаголовок 2">
            <a:extLst>
              <a:ext uri="{FF2B5EF4-FFF2-40B4-BE49-F238E27FC236}">
                <a16:creationId xmlns:a16="http://schemas.microsoft.com/office/drawing/2014/main" id="{F331ED83-1C33-4E97-9128-4944ACFF2DF8}"/>
              </a:ext>
            </a:extLst>
          </p:cNvPr>
          <p:cNvSpPr txBox="1">
            <a:spLocks/>
          </p:cNvSpPr>
          <p:nvPr/>
        </p:nvSpPr>
        <p:spPr>
          <a:xfrm>
            <a:off x="233422" y="586148"/>
            <a:ext cx="11725154" cy="71716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uk-UA" sz="3200" b="1" dirty="0">
                <a:solidFill>
                  <a:srgbClr val="6600CC"/>
                </a:solidFill>
                <a:latin typeface="Microsoft YaHei" panose="020B0503020204020204" pitchFamily="34" charset="-122"/>
                <a:ea typeface="Microsoft YaHei" panose="020B0503020204020204" pitchFamily="34" charset="-122"/>
              </a:rPr>
              <a:t>ЕТАПИ </a:t>
            </a:r>
            <a:r>
              <a:rPr lang="uk-UA" altLang="uk-UA" sz="3200" b="1" dirty="0">
                <a:solidFill>
                  <a:srgbClr val="6600CC"/>
                </a:solidFill>
                <a:latin typeface="Microsoft YaHei" panose="020B0503020204020204" pitchFamily="34" charset="-122"/>
                <a:ea typeface="Microsoft YaHei" panose="020B0503020204020204" pitchFamily="34" charset="-122"/>
              </a:rPr>
              <a:t>ПОПЕРЕДНЬОГО ФІНАНСОВОГО КОНТРОЛЮ:</a:t>
            </a:r>
            <a:r>
              <a:rPr lang="uk-UA" altLang="uk-UA" b="1" dirty="0">
                <a:solidFill>
                  <a:srgbClr val="6600CC"/>
                </a:solidFill>
                <a:latin typeface="Microsoft YaHei" panose="020B0503020204020204" pitchFamily="34" charset="-122"/>
                <a:ea typeface="Microsoft YaHei" panose="020B0503020204020204" pitchFamily="34" charset="-122"/>
              </a:rPr>
              <a:t> </a:t>
            </a:r>
            <a:endParaRPr lang="uk-UA" b="1" dirty="0">
              <a:solidFill>
                <a:srgbClr val="6600CC"/>
              </a:solidFill>
              <a:latin typeface="Microsoft YaHei" panose="020B0503020204020204" pitchFamily="34" charset="-122"/>
              <a:ea typeface="Microsoft YaHei" panose="020B0503020204020204" pitchFamily="34" charset="-122"/>
            </a:endParaRPr>
          </a:p>
        </p:txBody>
      </p:sp>
      <p:sp>
        <p:nvSpPr>
          <p:cNvPr id="3" name="Rectangle 1">
            <a:extLst>
              <a:ext uri="{FF2B5EF4-FFF2-40B4-BE49-F238E27FC236}">
                <a16:creationId xmlns:a16="http://schemas.microsoft.com/office/drawing/2014/main" id="{8D3F3F81-A707-4F4B-AC7E-440AC3439755}"/>
              </a:ext>
            </a:extLst>
          </p:cNvPr>
          <p:cNvSpPr>
            <a:spLocks noChangeArrowheads="1"/>
          </p:cNvSpPr>
          <p:nvPr/>
        </p:nvSpPr>
        <p:spPr bwMode="auto">
          <a:xfrm>
            <a:off x="615386" y="1914926"/>
            <a:ext cx="11343190" cy="3677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88000"/>
              </a:lnSpc>
              <a:spcBef>
                <a:spcPct val="0"/>
              </a:spcBef>
              <a:spcAft>
                <a:spcPts val="1200"/>
              </a:spcAft>
              <a:buClrTx/>
              <a:buSzTx/>
              <a:buFontTx/>
              <a:buNone/>
              <a:tabLst/>
            </a:pPr>
            <a:r>
              <a:rPr kumimoji="0" lang="uk-UA" altLang="uk-UA" sz="3200" b="1" i="0" u="none" strike="noStrike" cap="none" normalizeH="0" baseline="0" dirty="0">
                <a:ln>
                  <a:noFill/>
                </a:ln>
                <a:solidFill>
                  <a:srgbClr val="101D5C"/>
                </a:solidFill>
                <a:effectLst/>
                <a:latin typeface="Arial Unicode MS"/>
              </a:rPr>
              <a:t> </a:t>
            </a:r>
            <a:r>
              <a:rPr kumimoji="0" lang="uk-UA" altLang="uk-UA" sz="3000" b="1" i="0" u="none" strike="noStrike" cap="none" normalizeH="0" baseline="0" dirty="0">
                <a:ln>
                  <a:noFill/>
                </a:ln>
                <a:solidFill>
                  <a:srgbClr val="101D5C"/>
                </a:solidFill>
                <a:effectLst/>
                <a:latin typeface="Arial Narrow" panose="020B0606020202030204" pitchFamily="34" charset="0"/>
              </a:rPr>
              <a:t>•   підготовка відповідальних фахівців, компетентних у вивченні та прийнятті рішень у сфері  управління фінансами підприємства, складання завдань для них;</a:t>
            </a:r>
          </a:p>
          <a:p>
            <a:pPr marL="0" marR="0" lvl="0" indent="0" algn="l" defTabSz="914400" rtl="0" eaLnBrk="0" fontAlgn="base" latinLnBrk="0" hangingPunct="0">
              <a:lnSpc>
                <a:spcPct val="88000"/>
              </a:lnSpc>
              <a:spcBef>
                <a:spcPct val="0"/>
              </a:spcBef>
              <a:spcAft>
                <a:spcPts val="1200"/>
              </a:spcAft>
              <a:buClrTx/>
              <a:buSzTx/>
              <a:buFontTx/>
              <a:buNone/>
              <a:tabLst/>
            </a:pPr>
            <a:r>
              <a:rPr kumimoji="0" lang="uk-UA" altLang="uk-UA" sz="3000" b="1" i="0" u="none" strike="noStrike" cap="none" normalizeH="0" baseline="0" dirty="0">
                <a:ln>
                  <a:noFill/>
                </a:ln>
                <a:solidFill>
                  <a:srgbClr val="101D5C"/>
                </a:solidFill>
                <a:effectLst/>
                <a:latin typeface="Arial Narrow" panose="020B0606020202030204" pitchFamily="34" charset="0"/>
              </a:rPr>
              <a:t> •   підготовка відповідальних фахівців, компетентних у вивченні окремих бізнес-процесів;</a:t>
            </a:r>
          </a:p>
          <a:p>
            <a:pPr marL="0" marR="0" lvl="0" indent="0" algn="l" defTabSz="914400" rtl="0" eaLnBrk="0" fontAlgn="base" latinLnBrk="0" hangingPunct="0">
              <a:lnSpc>
                <a:spcPct val="88000"/>
              </a:lnSpc>
              <a:spcBef>
                <a:spcPct val="0"/>
              </a:spcBef>
              <a:spcAft>
                <a:spcPts val="1200"/>
              </a:spcAft>
              <a:buClrTx/>
              <a:buSzTx/>
              <a:buFontTx/>
              <a:buNone/>
              <a:tabLst/>
            </a:pPr>
            <a:r>
              <a:rPr lang="uk-UA" altLang="uk-UA" sz="3000" b="1" dirty="0">
                <a:solidFill>
                  <a:srgbClr val="101D5C"/>
                </a:solidFill>
                <a:latin typeface="Arial Narrow" panose="020B0606020202030204" pitchFamily="34" charset="0"/>
              </a:rPr>
              <a:t> </a:t>
            </a:r>
            <a:r>
              <a:rPr kumimoji="0" lang="uk-UA" altLang="uk-UA" sz="3000" b="1" i="0" u="none" strike="noStrike" cap="none" normalizeH="0" baseline="0" dirty="0">
                <a:ln>
                  <a:noFill/>
                </a:ln>
                <a:solidFill>
                  <a:srgbClr val="101D5C"/>
                </a:solidFill>
                <a:effectLst/>
                <a:latin typeface="Arial Narrow" panose="020B0606020202030204" pitchFamily="34" charset="0"/>
              </a:rPr>
              <a:t>•   підготовка документальної бази для оформлення результатів попереднього контролю для фіксації недоробок щодо підготовки рішень з управління капіталом підприємства; </a:t>
            </a:r>
          </a:p>
        </p:txBody>
      </p:sp>
      <p:sp>
        <p:nvSpPr>
          <p:cNvPr id="4" name="TextBox 3">
            <a:extLst>
              <a:ext uri="{FF2B5EF4-FFF2-40B4-BE49-F238E27FC236}">
                <a16:creationId xmlns:a16="http://schemas.microsoft.com/office/drawing/2014/main" id="{A14FC3AA-FF20-405B-8A0F-582606FA38AE}"/>
              </a:ext>
            </a:extLst>
          </p:cNvPr>
          <p:cNvSpPr txBox="1"/>
          <p:nvPr/>
        </p:nvSpPr>
        <p:spPr>
          <a:xfrm>
            <a:off x="11407388" y="89457"/>
            <a:ext cx="599554" cy="369332"/>
          </a:xfrm>
          <a:prstGeom prst="rect">
            <a:avLst/>
          </a:prstGeom>
          <a:noFill/>
        </p:spPr>
        <p:txBody>
          <a:bodyPr wrap="square" rtlCol="0">
            <a:spAutoFit/>
          </a:bodyPr>
          <a:lstStyle/>
          <a:p>
            <a:r>
              <a:rPr lang="uk-UA" dirty="0"/>
              <a:t>191</a:t>
            </a:r>
          </a:p>
        </p:txBody>
      </p:sp>
    </p:spTree>
    <p:extLst>
      <p:ext uri="{BB962C8B-B14F-4D97-AF65-F5344CB8AC3E}">
        <p14:creationId xmlns:p14="http://schemas.microsoft.com/office/powerpoint/2010/main" val="252575575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Групувати 6">
            <a:extLst>
              <a:ext uri="{FF2B5EF4-FFF2-40B4-BE49-F238E27FC236}">
                <a16:creationId xmlns:a16="http://schemas.microsoft.com/office/drawing/2014/main" id="{7E3FDD9F-40FA-4AA6-BCAC-6FE97E491B26}"/>
              </a:ext>
            </a:extLst>
          </p:cNvPr>
          <p:cNvGrpSpPr/>
          <p:nvPr/>
        </p:nvGrpSpPr>
        <p:grpSpPr>
          <a:xfrm>
            <a:off x="233423" y="321738"/>
            <a:ext cx="11958577" cy="5291301"/>
            <a:chOff x="233423" y="321738"/>
            <a:chExt cx="11958577" cy="5291301"/>
          </a:xfrm>
        </p:grpSpPr>
        <p:sp>
          <p:nvSpPr>
            <p:cNvPr id="2" name="Підзаголовок 2">
              <a:extLst>
                <a:ext uri="{FF2B5EF4-FFF2-40B4-BE49-F238E27FC236}">
                  <a16:creationId xmlns:a16="http://schemas.microsoft.com/office/drawing/2014/main" id="{9E8774AF-A171-4497-A70A-D34C4BF27B3C}"/>
                </a:ext>
              </a:extLst>
            </p:cNvPr>
            <p:cNvSpPr txBox="1">
              <a:spLocks/>
            </p:cNvSpPr>
            <p:nvPr/>
          </p:nvSpPr>
          <p:spPr>
            <a:xfrm>
              <a:off x="233423" y="321738"/>
              <a:ext cx="11725154" cy="71716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uk-UA" sz="3200" b="1" dirty="0">
                  <a:solidFill>
                    <a:srgbClr val="6600CC"/>
                  </a:solidFill>
                  <a:latin typeface="Microsoft YaHei" panose="020B0503020204020204" pitchFamily="34" charset="-122"/>
                  <a:ea typeface="Microsoft YaHei" panose="020B0503020204020204" pitchFamily="34" charset="-122"/>
                </a:rPr>
                <a:t>ЕТАПИ </a:t>
              </a:r>
              <a:r>
                <a:rPr lang="uk-UA" altLang="uk-UA" sz="3200" b="1" dirty="0">
                  <a:solidFill>
                    <a:srgbClr val="6600CC"/>
                  </a:solidFill>
                  <a:latin typeface="Microsoft YaHei" panose="020B0503020204020204" pitchFamily="34" charset="-122"/>
                  <a:ea typeface="Microsoft YaHei" panose="020B0503020204020204" pitchFamily="34" charset="-122"/>
                </a:rPr>
                <a:t>ПОПЕРЕДНЬОГО ФІНАНСОВОГО КОНТРОЛЮ</a:t>
              </a:r>
              <a:r>
                <a:rPr lang="uk-UA" altLang="uk-UA" sz="3000" b="1" dirty="0">
                  <a:solidFill>
                    <a:srgbClr val="6600CC"/>
                  </a:solidFill>
                  <a:latin typeface="Microsoft YaHei" panose="020B0503020204020204" pitchFamily="34" charset="-122"/>
                  <a:ea typeface="Microsoft YaHei" panose="020B0503020204020204" pitchFamily="34" charset="-122"/>
                </a:rPr>
                <a:t>: </a:t>
              </a:r>
              <a:endParaRPr lang="uk-UA" sz="3000" b="1" dirty="0">
                <a:solidFill>
                  <a:srgbClr val="6600CC"/>
                </a:solidFill>
                <a:latin typeface="Microsoft YaHei" panose="020B0503020204020204" pitchFamily="34" charset="-122"/>
                <a:ea typeface="Microsoft YaHei" panose="020B0503020204020204" pitchFamily="34" charset="-122"/>
              </a:endParaRPr>
            </a:p>
          </p:txBody>
        </p:sp>
        <p:sp>
          <p:nvSpPr>
            <p:cNvPr id="3" name="Rectangle 2">
              <a:extLst>
                <a:ext uri="{FF2B5EF4-FFF2-40B4-BE49-F238E27FC236}">
                  <a16:creationId xmlns:a16="http://schemas.microsoft.com/office/drawing/2014/main" id="{FFC8C24F-60EB-480C-BFD0-DCE93E477B9A}"/>
                </a:ext>
              </a:extLst>
            </p:cNvPr>
            <p:cNvSpPr>
              <a:spLocks noChangeArrowheads="1"/>
            </p:cNvSpPr>
            <p:nvPr/>
          </p:nvSpPr>
          <p:spPr bwMode="auto">
            <a:xfrm>
              <a:off x="746433" y="1581166"/>
              <a:ext cx="6164730"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eaLnBrk="0" fontAlgn="base" hangingPunct="0">
                <a:spcBef>
                  <a:spcPct val="0"/>
                </a:spcBef>
                <a:spcAft>
                  <a:spcPts val="1200"/>
                </a:spcAft>
              </a:pPr>
              <a:r>
                <a:rPr lang="uk-UA" altLang="uk-UA" sz="3600" b="1" dirty="0">
                  <a:solidFill>
                    <a:srgbClr val="101D5C"/>
                  </a:solidFill>
                  <a:latin typeface="Arial Unicode MS"/>
                </a:rPr>
                <a:t> </a:t>
              </a:r>
              <a:r>
                <a:rPr lang="uk-UA" altLang="uk-UA" sz="3000" b="1" dirty="0">
                  <a:solidFill>
                    <a:srgbClr val="101D5C"/>
                  </a:solidFill>
                  <a:latin typeface="Arial Narrow" panose="020B0606020202030204" pitchFamily="34" charset="0"/>
                </a:rPr>
                <a:t>•   </a:t>
              </a:r>
              <a:r>
                <a:rPr kumimoji="0" lang="uk-UA" altLang="uk-UA" sz="3000" b="1" i="0" u="none" strike="noStrike" cap="none" normalizeH="0" baseline="0" dirty="0">
                  <a:ln>
                    <a:noFill/>
                  </a:ln>
                  <a:solidFill>
                    <a:srgbClr val="101D5C"/>
                  </a:solidFill>
                  <a:effectLst/>
                  <a:latin typeface="Arial Narrow" panose="020B0606020202030204" pitchFamily="34" charset="0"/>
                </a:rPr>
                <a:t>опрацювання плану попереднього фінансового контролю;</a:t>
              </a:r>
            </a:p>
            <a:p>
              <a:pPr lvl="0" defTabSz="914400" eaLnBrk="0" fontAlgn="base" hangingPunct="0">
                <a:spcBef>
                  <a:spcPct val="0"/>
                </a:spcBef>
                <a:spcAft>
                  <a:spcPct val="0"/>
                </a:spcAft>
              </a:pPr>
              <a:r>
                <a:rPr lang="uk-UA" altLang="uk-UA" sz="3000" b="1" dirty="0">
                  <a:solidFill>
                    <a:srgbClr val="101D5C"/>
                  </a:solidFill>
                  <a:latin typeface="Arial Narrow" panose="020B0606020202030204" pitchFamily="34" charset="0"/>
                </a:rPr>
                <a:t> •   </a:t>
              </a:r>
              <a:r>
                <a:rPr kumimoji="0" lang="uk-UA" altLang="uk-UA" sz="3000" b="1" i="0" u="none" strike="noStrike" cap="none" normalizeH="0" baseline="0" dirty="0">
                  <a:ln>
                    <a:noFill/>
                  </a:ln>
                  <a:solidFill>
                    <a:srgbClr val="101D5C"/>
                  </a:solidFill>
                  <a:effectLst/>
                  <a:latin typeface="Arial Narrow" panose="020B0606020202030204" pitchFamily="34" charset="0"/>
                </a:rPr>
                <a:t>реалізація алгоритм попереднього фінансового контролю, що здійснюється силами компетентних фахівців відповідно до плану та залучення підготовленої документальної бази. </a:t>
              </a:r>
            </a:p>
          </p:txBody>
        </p:sp>
        <p:pic>
          <p:nvPicPr>
            <p:cNvPr id="6" name="Рисунок 5">
              <a:extLst>
                <a:ext uri="{FF2B5EF4-FFF2-40B4-BE49-F238E27FC236}">
                  <a16:creationId xmlns:a16="http://schemas.microsoft.com/office/drawing/2014/main" id="{B31D9321-EC42-4DE7-9198-8383CC7D9963}"/>
                </a:ext>
              </a:extLst>
            </p:cNvPr>
            <p:cNvPicPr>
              <a:picLocks noChangeAspect="1"/>
            </p:cNvPicPr>
            <p:nvPr/>
          </p:nvPicPr>
          <p:blipFill>
            <a:blip r:embed="rId2"/>
            <a:stretch>
              <a:fillRect/>
            </a:stretch>
          </p:blipFill>
          <p:spPr>
            <a:xfrm>
              <a:off x="7105526" y="2088862"/>
              <a:ext cx="5086474" cy="3429436"/>
            </a:xfrm>
            <a:prstGeom prst="rect">
              <a:avLst/>
            </a:prstGeom>
            <a:effectLst>
              <a:softEdge rad="317500"/>
            </a:effectLst>
            <a:scene3d>
              <a:camera prst="perspectiveBelow"/>
              <a:lightRig rig="threePt" dir="t"/>
            </a:scene3d>
          </p:spPr>
        </p:pic>
      </p:grpSp>
      <p:sp>
        <p:nvSpPr>
          <p:cNvPr id="8" name="TextBox 7">
            <a:extLst>
              <a:ext uri="{FF2B5EF4-FFF2-40B4-BE49-F238E27FC236}">
                <a16:creationId xmlns:a16="http://schemas.microsoft.com/office/drawing/2014/main" id="{31914A4B-3E96-48C5-B3EE-A36CF5DE911A}"/>
              </a:ext>
            </a:extLst>
          </p:cNvPr>
          <p:cNvSpPr txBox="1"/>
          <p:nvPr/>
        </p:nvSpPr>
        <p:spPr>
          <a:xfrm>
            <a:off x="11407388" y="89457"/>
            <a:ext cx="599554" cy="369332"/>
          </a:xfrm>
          <a:prstGeom prst="rect">
            <a:avLst/>
          </a:prstGeom>
          <a:noFill/>
        </p:spPr>
        <p:txBody>
          <a:bodyPr wrap="square" rtlCol="0">
            <a:spAutoFit/>
          </a:bodyPr>
          <a:lstStyle/>
          <a:p>
            <a:r>
              <a:rPr lang="uk-UA" dirty="0"/>
              <a:t>192</a:t>
            </a:r>
          </a:p>
        </p:txBody>
      </p:sp>
    </p:spTree>
    <p:extLst>
      <p:ext uri="{BB962C8B-B14F-4D97-AF65-F5344CB8AC3E}">
        <p14:creationId xmlns:p14="http://schemas.microsoft.com/office/powerpoint/2010/main" val="134085155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увати 4">
            <a:extLst>
              <a:ext uri="{FF2B5EF4-FFF2-40B4-BE49-F238E27FC236}">
                <a16:creationId xmlns:a16="http://schemas.microsoft.com/office/drawing/2014/main" id="{A354C141-EA00-4712-A739-5AAC1F8886C3}"/>
              </a:ext>
            </a:extLst>
          </p:cNvPr>
          <p:cNvGrpSpPr/>
          <p:nvPr/>
        </p:nvGrpSpPr>
        <p:grpSpPr>
          <a:xfrm>
            <a:off x="116958" y="519906"/>
            <a:ext cx="11940947" cy="5336239"/>
            <a:chOff x="116958" y="519906"/>
            <a:chExt cx="11940947" cy="5336239"/>
          </a:xfrm>
        </p:grpSpPr>
        <p:pic>
          <p:nvPicPr>
            <p:cNvPr id="2" name="Рисунок 1">
              <a:extLst>
                <a:ext uri="{FF2B5EF4-FFF2-40B4-BE49-F238E27FC236}">
                  <a16:creationId xmlns:a16="http://schemas.microsoft.com/office/drawing/2014/main" id="{BEEB3598-9268-43EF-A565-85B052663B3D}"/>
                </a:ext>
              </a:extLst>
            </p:cNvPr>
            <p:cNvPicPr>
              <a:picLocks noChangeAspect="1"/>
            </p:cNvPicPr>
            <p:nvPr/>
          </p:nvPicPr>
          <p:blipFill>
            <a:blip r:embed="rId2"/>
            <a:stretch>
              <a:fillRect/>
            </a:stretch>
          </p:blipFill>
          <p:spPr>
            <a:xfrm>
              <a:off x="6096000" y="2513288"/>
              <a:ext cx="5961905" cy="3342857"/>
            </a:xfrm>
            <a:prstGeom prst="rect">
              <a:avLst/>
            </a:prstGeom>
            <a:effectLst>
              <a:softEdge rad="317500"/>
            </a:effectLst>
          </p:spPr>
        </p:pic>
        <p:sp>
          <p:nvSpPr>
            <p:cNvPr id="3" name="Rectangle 1">
              <a:extLst>
                <a:ext uri="{FF2B5EF4-FFF2-40B4-BE49-F238E27FC236}">
                  <a16:creationId xmlns:a16="http://schemas.microsoft.com/office/drawing/2014/main" id="{6996A487-1EDB-4FFB-ABF0-F6D4F6CC01D3}"/>
                </a:ext>
              </a:extLst>
            </p:cNvPr>
            <p:cNvSpPr txBox="1">
              <a:spLocks noChangeArrowheads="1"/>
            </p:cNvSpPr>
            <p:nvPr/>
          </p:nvSpPr>
          <p:spPr bwMode="auto">
            <a:xfrm>
              <a:off x="116958" y="519906"/>
              <a:ext cx="1187656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eaLnBrk="0" fontAlgn="base" hangingPunct="0">
                <a:lnSpc>
                  <a:spcPct val="100000"/>
                </a:lnSpc>
                <a:spcBef>
                  <a:spcPct val="0"/>
                </a:spcBef>
                <a:spcAft>
                  <a:spcPct val="0"/>
                </a:spcAft>
                <a:buClrTx/>
                <a:buSzTx/>
                <a:buFontTx/>
                <a:buNone/>
              </a:pPr>
              <a:r>
                <a:rPr lang="uk-UA" altLang="uk-UA" sz="3600" b="1" dirty="0">
                  <a:solidFill>
                    <a:srgbClr val="000099"/>
                  </a:solidFill>
                  <a:latin typeface="Microsoft YaHei" panose="020B0503020204020204" pitchFamily="34" charset="-122"/>
                  <a:ea typeface="Microsoft YaHei" panose="020B0503020204020204" pitchFamily="34" charset="-122"/>
                </a:rPr>
                <a:t>Етапи корпоративного фінансового контролю: </a:t>
              </a:r>
            </a:p>
          </p:txBody>
        </p:sp>
        <p:sp>
          <p:nvSpPr>
            <p:cNvPr id="4" name="Rectangle 2">
              <a:extLst>
                <a:ext uri="{FF2B5EF4-FFF2-40B4-BE49-F238E27FC236}">
                  <a16:creationId xmlns:a16="http://schemas.microsoft.com/office/drawing/2014/main" id="{75D4F489-BBC3-44C0-892D-ACA22E77F357}"/>
                </a:ext>
              </a:extLst>
            </p:cNvPr>
            <p:cNvSpPr>
              <a:spLocks noChangeArrowheads="1"/>
            </p:cNvSpPr>
            <p:nvPr/>
          </p:nvSpPr>
          <p:spPr bwMode="auto">
            <a:xfrm>
              <a:off x="693269" y="1997839"/>
              <a:ext cx="7132293"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uk-UA" sz="3600" b="1" i="0" u="none" strike="noStrike" cap="none" normalizeH="0" baseline="0" dirty="0">
                  <a:ln>
                    <a:noFill/>
                  </a:ln>
                  <a:solidFill>
                    <a:srgbClr val="6600CC"/>
                  </a:solidFill>
                  <a:effectLst/>
                  <a:latin typeface="Arial Narrow" panose="020B0606020202030204" pitchFamily="34" charset="0"/>
                </a:rPr>
                <a:t>поточний </a:t>
              </a:r>
              <a:r>
                <a:rPr lang="uk-UA" altLang="uk-UA" sz="3600" b="1" dirty="0">
                  <a:solidFill>
                    <a:srgbClr val="003399"/>
                  </a:solidFill>
                  <a:latin typeface="Arial Narrow" panose="020B0606020202030204" pitchFamily="34" charset="0"/>
                </a:rPr>
                <a:t>– передбачає моніторинг діяльності об</a:t>
              </a:r>
              <a:r>
                <a:rPr lang="en-US" altLang="uk-UA" sz="3600" b="1" dirty="0">
                  <a:solidFill>
                    <a:srgbClr val="003399"/>
                  </a:solidFill>
                  <a:latin typeface="Arial Narrow" panose="020B0606020202030204" pitchFamily="34" charset="0"/>
                </a:rPr>
                <a:t>’</a:t>
              </a:r>
              <a:r>
                <a:rPr lang="uk-UA" altLang="uk-UA" sz="3600" b="1" dirty="0">
                  <a:solidFill>
                    <a:srgbClr val="003399"/>
                  </a:solidFill>
                  <a:latin typeface="Arial Narrow" panose="020B0606020202030204" pitchFamily="34" charset="0"/>
                </a:rPr>
                <a:t>єкта контролю, </a:t>
              </a:r>
              <a:r>
                <a:rPr kumimoji="0" lang="uk-UA" altLang="uk-UA" sz="3600" b="1" i="0" u="none" strike="noStrike" cap="none" normalizeH="0" baseline="0" dirty="0">
                  <a:ln>
                    <a:noFill/>
                  </a:ln>
                  <a:solidFill>
                    <a:srgbClr val="003399"/>
                  </a:solidFill>
                  <a:effectLst/>
                  <a:latin typeface="Arial Narrow" panose="020B0606020202030204" pitchFamily="34" charset="0"/>
                </a:rPr>
                <a:t>супроводжує прийняття та реалізацію </a:t>
              </a:r>
              <a:r>
                <a:rPr lang="uk-UA" altLang="uk-UA" sz="3600" b="1" dirty="0">
                  <a:solidFill>
                    <a:srgbClr val="003399"/>
                  </a:solidFill>
                  <a:latin typeface="Arial Narrow" panose="020B0606020202030204" pitchFamily="34" charset="0"/>
                </a:rPr>
                <a:t>управлінських </a:t>
              </a:r>
              <a:r>
                <a:rPr kumimoji="0" lang="uk-UA" altLang="uk-UA" sz="3600" b="1" i="0" u="none" strike="noStrike" cap="none" normalizeH="0" baseline="0" dirty="0">
                  <a:ln>
                    <a:noFill/>
                  </a:ln>
                  <a:solidFill>
                    <a:srgbClr val="003399"/>
                  </a:solidFill>
                  <a:effectLst/>
                  <a:latin typeface="Arial Narrow" panose="020B0606020202030204" pitchFamily="34" charset="0"/>
                </a:rPr>
                <a:t> фінансових рішень</a:t>
              </a:r>
              <a:r>
                <a:rPr lang="uk-UA" altLang="uk-UA" sz="3600" b="1" dirty="0">
                  <a:solidFill>
                    <a:srgbClr val="003399"/>
                  </a:solidFill>
                  <a:latin typeface="Arial Narrow" panose="020B0606020202030204" pitchFamily="34" charset="0"/>
                </a:rPr>
                <a:t>.</a:t>
              </a:r>
              <a:r>
                <a:rPr kumimoji="0" lang="uk-UA" altLang="uk-UA" sz="3600" b="1" i="0" u="none" strike="noStrike" cap="none" normalizeH="0" baseline="0" dirty="0">
                  <a:ln>
                    <a:noFill/>
                  </a:ln>
                  <a:solidFill>
                    <a:srgbClr val="003399"/>
                  </a:solidFill>
                  <a:effectLst/>
                  <a:latin typeface="Arial Narrow" panose="020B0606020202030204" pitchFamily="34" charset="0"/>
                </a:rPr>
                <a:t> </a:t>
              </a:r>
            </a:p>
          </p:txBody>
        </p:sp>
      </p:grpSp>
      <p:sp>
        <p:nvSpPr>
          <p:cNvPr id="6" name="TextBox 5">
            <a:extLst>
              <a:ext uri="{FF2B5EF4-FFF2-40B4-BE49-F238E27FC236}">
                <a16:creationId xmlns:a16="http://schemas.microsoft.com/office/drawing/2014/main" id="{4D7B2834-BAE4-47C2-95F4-7BC2E52FBF10}"/>
              </a:ext>
            </a:extLst>
          </p:cNvPr>
          <p:cNvSpPr txBox="1"/>
          <p:nvPr/>
        </p:nvSpPr>
        <p:spPr>
          <a:xfrm>
            <a:off x="11407388" y="89457"/>
            <a:ext cx="599554" cy="369332"/>
          </a:xfrm>
          <a:prstGeom prst="rect">
            <a:avLst/>
          </a:prstGeom>
          <a:noFill/>
        </p:spPr>
        <p:txBody>
          <a:bodyPr wrap="square" rtlCol="0">
            <a:spAutoFit/>
          </a:bodyPr>
          <a:lstStyle/>
          <a:p>
            <a:r>
              <a:rPr lang="uk-UA" dirty="0"/>
              <a:t>192</a:t>
            </a:r>
          </a:p>
        </p:txBody>
      </p:sp>
    </p:spTree>
    <p:extLst>
      <p:ext uri="{BB962C8B-B14F-4D97-AF65-F5344CB8AC3E}">
        <p14:creationId xmlns:p14="http://schemas.microsoft.com/office/powerpoint/2010/main" val="74893204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9092332-4216-4FF7-A796-72306441B492}"/>
              </a:ext>
            </a:extLst>
          </p:cNvPr>
          <p:cNvSpPr>
            <a:spLocks noChangeArrowheads="1"/>
          </p:cNvSpPr>
          <p:nvPr/>
        </p:nvSpPr>
        <p:spPr bwMode="auto">
          <a:xfrm>
            <a:off x="707983" y="1558857"/>
            <a:ext cx="11144494" cy="4087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89000"/>
              </a:lnSpc>
              <a:spcBef>
                <a:spcPct val="0"/>
              </a:spcBef>
              <a:spcAft>
                <a:spcPts val="1200"/>
              </a:spcAft>
              <a:buClrTx/>
              <a:buSzTx/>
              <a:buFontTx/>
              <a:buNone/>
              <a:tabLst/>
            </a:pPr>
            <a:r>
              <a:rPr kumimoji="0" lang="uk-UA" altLang="uk-UA" sz="3400" b="1" i="0" u="none" strike="noStrike" cap="none" normalizeH="0" baseline="0" dirty="0">
                <a:ln>
                  <a:noFill/>
                </a:ln>
                <a:solidFill>
                  <a:srgbClr val="101D5C"/>
                </a:solidFill>
                <a:effectLst/>
                <a:latin typeface="Arial Unicode MS"/>
              </a:rPr>
              <a:t>• </a:t>
            </a:r>
            <a:r>
              <a:rPr kumimoji="0" lang="uk-UA" altLang="uk-UA" sz="3200" b="1" i="0" u="none" strike="noStrike" cap="none" normalizeH="0" baseline="0" dirty="0">
                <a:ln>
                  <a:noFill/>
                </a:ln>
                <a:solidFill>
                  <a:srgbClr val="101D5C"/>
                </a:solidFill>
                <a:effectLst/>
                <a:latin typeface="Arial Narrow" panose="020B0606020202030204" pitchFamily="34" charset="0"/>
              </a:rPr>
              <a:t>підготовка спеціалістів, компетентних у визначенні критеріїв якості реалізації управлінських фінансових рішень;</a:t>
            </a:r>
          </a:p>
          <a:p>
            <a:pPr lvl="0" defTabSz="914400" eaLnBrk="0" fontAlgn="base" hangingPunct="0">
              <a:lnSpc>
                <a:spcPct val="89000"/>
              </a:lnSpc>
              <a:spcBef>
                <a:spcPct val="0"/>
              </a:spcBef>
              <a:spcAft>
                <a:spcPts val="1200"/>
              </a:spcAft>
            </a:pPr>
            <a:r>
              <a:rPr kumimoji="0" lang="uk-UA" altLang="uk-UA" sz="3200" b="1" i="0" u="none" strike="noStrike" cap="none" normalizeH="0" baseline="0" dirty="0">
                <a:ln>
                  <a:noFill/>
                </a:ln>
                <a:solidFill>
                  <a:srgbClr val="101D5C"/>
                </a:solidFill>
                <a:effectLst/>
                <a:latin typeface="Arial Narrow" panose="020B0606020202030204" pitchFamily="34" charset="0"/>
              </a:rPr>
              <a:t>• підготовка документальної бази для відображення поточних результатів реалізації </a:t>
            </a:r>
            <a:r>
              <a:rPr lang="uk-UA" altLang="uk-UA" sz="3200" b="1" dirty="0">
                <a:solidFill>
                  <a:srgbClr val="101D5C"/>
                </a:solidFill>
                <a:latin typeface="Arial Narrow" panose="020B0606020202030204" pitchFamily="34" charset="0"/>
              </a:rPr>
              <a:t>управлінських фінансових рішень</a:t>
            </a:r>
            <a:r>
              <a:rPr kumimoji="0" lang="uk-UA" altLang="uk-UA" sz="3200" b="1" i="0" u="none" strike="noStrike" cap="none" normalizeH="0" baseline="0" dirty="0">
                <a:ln>
                  <a:noFill/>
                </a:ln>
                <a:solidFill>
                  <a:srgbClr val="101D5C"/>
                </a:solidFill>
                <a:effectLst/>
                <a:latin typeface="Arial Narrow" panose="020B0606020202030204" pitchFamily="34" charset="0"/>
              </a:rPr>
              <a:t>;</a:t>
            </a:r>
          </a:p>
          <a:p>
            <a:pPr lvl="0" defTabSz="914400" eaLnBrk="0" fontAlgn="base" hangingPunct="0">
              <a:lnSpc>
                <a:spcPct val="89000"/>
              </a:lnSpc>
              <a:spcBef>
                <a:spcPct val="0"/>
              </a:spcBef>
              <a:spcAft>
                <a:spcPts val="1200"/>
              </a:spcAft>
            </a:pPr>
            <a:r>
              <a:rPr kumimoji="0" lang="uk-UA" altLang="uk-UA" sz="3200" b="1" i="0" u="none" strike="noStrike" cap="none" normalizeH="0" baseline="0" dirty="0">
                <a:ln>
                  <a:noFill/>
                </a:ln>
                <a:solidFill>
                  <a:srgbClr val="101D5C"/>
                </a:solidFill>
                <a:effectLst/>
                <a:latin typeface="Arial Narrow" panose="020B0606020202030204" pitchFamily="34" charset="0"/>
              </a:rPr>
              <a:t>• опрацювання плану поточного фінансового контролю;</a:t>
            </a:r>
          </a:p>
          <a:p>
            <a:pPr lvl="0" defTabSz="914400" eaLnBrk="0" fontAlgn="base" hangingPunct="0">
              <a:lnSpc>
                <a:spcPct val="89000"/>
              </a:lnSpc>
              <a:spcBef>
                <a:spcPct val="0"/>
              </a:spcBef>
              <a:spcAft>
                <a:spcPts val="1200"/>
              </a:spcAft>
            </a:pPr>
            <a:r>
              <a:rPr kumimoji="0" lang="uk-UA" altLang="uk-UA" sz="3200" b="1" i="0" u="none" strike="noStrike" cap="none" normalizeH="0" baseline="0" dirty="0">
                <a:ln>
                  <a:noFill/>
                </a:ln>
                <a:solidFill>
                  <a:srgbClr val="101D5C"/>
                </a:solidFill>
                <a:effectLst/>
                <a:latin typeface="Arial Narrow" panose="020B0606020202030204" pitchFamily="34" charset="0"/>
              </a:rPr>
              <a:t>• реалізація алгоритму контролю – за планом силами підготовлених співробітників та при використанні відповідної документальної бази. </a:t>
            </a:r>
          </a:p>
        </p:txBody>
      </p:sp>
      <p:sp>
        <p:nvSpPr>
          <p:cNvPr id="3" name="Підзаголовок 2">
            <a:extLst>
              <a:ext uri="{FF2B5EF4-FFF2-40B4-BE49-F238E27FC236}">
                <a16:creationId xmlns:a16="http://schemas.microsoft.com/office/drawing/2014/main" id="{CFDAC912-063F-4353-899A-8CD229068640}"/>
              </a:ext>
            </a:extLst>
          </p:cNvPr>
          <p:cNvSpPr txBox="1">
            <a:spLocks/>
          </p:cNvSpPr>
          <p:nvPr/>
        </p:nvSpPr>
        <p:spPr>
          <a:xfrm>
            <a:off x="707983" y="473427"/>
            <a:ext cx="10776031" cy="752655"/>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uk-UA" sz="3200" b="1" dirty="0">
                <a:solidFill>
                  <a:srgbClr val="6600CC"/>
                </a:solidFill>
                <a:latin typeface="Microsoft YaHei" panose="020B0503020204020204" pitchFamily="34" charset="-122"/>
                <a:ea typeface="Microsoft YaHei" panose="020B0503020204020204" pitchFamily="34" charset="-122"/>
              </a:rPr>
              <a:t>ЕТАПИ </a:t>
            </a:r>
            <a:r>
              <a:rPr lang="uk-UA" altLang="uk-UA" sz="3200" b="1" dirty="0">
                <a:solidFill>
                  <a:srgbClr val="6600CC"/>
                </a:solidFill>
                <a:latin typeface="Microsoft YaHei" panose="020B0503020204020204" pitchFamily="34" charset="-122"/>
                <a:ea typeface="Microsoft YaHei" panose="020B0503020204020204" pitchFamily="34" charset="-122"/>
              </a:rPr>
              <a:t>ПОТОЧНОГО ФІНАНСОВОГО КОНТРОЛЮ</a:t>
            </a:r>
            <a:r>
              <a:rPr lang="uk-UA" altLang="uk-UA" sz="3000" b="1" dirty="0">
                <a:solidFill>
                  <a:srgbClr val="6600CC"/>
                </a:solidFill>
                <a:latin typeface="Microsoft YaHei" panose="020B0503020204020204" pitchFamily="34" charset="-122"/>
                <a:ea typeface="Microsoft YaHei" panose="020B0503020204020204" pitchFamily="34" charset="-122"/>
              </a:rPr>
              <a:t>:</a:t>
            </a:r>
            <a:r>
              <a:rPr lang="uk-UA" altLang="uk-UA" b="1" dirty="0">
                <a:solidFill>
                  <a:srgbClr val="6600CC"/>
                </a:solidFill>
                <a:latin typeface="Microsoft YaHei" panose="020B0503020204020204" pitchFamily="34" charset="-122"/>
                <a:ea typeface="Microsoft YaHei" panose="020B0503020204020204" pitchFamily="34" charset="-122"/>
              </a:rPr>
              <a:t> </a:t>
            </a:r>
            <a:endParaRPr lang="uk-UA" b="1" dirty="0">
              <a:solidFill>
                <a:srgbClr val="6600CC"/>
              </a:solidFill>
              <a:latin typeface="Microsoft YaHei" panose="020B0503020204020204" pitchFamily="34" charset="-122"/>
              <a:ea typeface="Microsoft YaHei" panose="020B0503020204020204" pitchFamily="34" charset="-122"/>
            </a:endParaRPr>
          </a:p>
        </p:txBody>
      </p:sp>
      <p:sp>
        <p:nvSpPr>
          <p:cNvPr id="4" name="TextBox 3">
            <a:extLst>
              <a:ext uri="{FF2B5EF4-FFF2-40B4-BE49-F238E27FC236}">
                <a16:creationId xmlns:a16="http://schemas.microsoft.com/office/drawing/2014/main" id="{AA65D8A1-3148-42A5-9D29-A7C1196B3729}"/>
              </a:ext>
            </a:extLst>
          </p:cNvPr>
          <p:cNvSpPr txBox="1"/>
          <p:nvPr/>
        </p:nvSpPr>
        <p:spPr>
          <a:xfrm>
            <a:off x="11407388" y="89457"/>
            <a:ext cx="599554" cy="369332"/>
          </a:xfrm>
          <a:prstGeom prst="rect">
            <a:avLst/>
          </a:prstGeom>
          <a:noFill/>
        </p:spPr>
        <p:txBody>
          <a:bodyPr wrap="square" rtlCol="0">
            <a:spAutoFit/>
          </a:bodyPr>
          <a:lstStyle/>
          <a:p>
            <a:r>
              <a:rPr lang="uk-UA" dirty="0"/>
              <a:t>194</a:t>
            </a:r>
          </a:p>
        </p:txBody>
      </p:sp>
    </p:spTree>
    <p:extLst>
      <p:ext uri="{BB962C8B-B14F-4D97-AF65-F5344CB8AC3E}">
        <p14:creationId xmlns:p14="http://schemas.microsoft.com/office/powerpoint/2010/main" val="44235115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увати 4">
            <a:extLst>
              <a:ext uri="{FF2B5EF4-FFF2-40B4-BE49-F238E27FC236}">
                <a16:creationId xmlns:a16="http://schemas.microsoft.com/office/drawing/2014/main" id="{7E07C763-707C-49AC-B666-356155D1B596}"/>
              </a:ext>
            </a:extLst>
          </p:cNvPr>
          <p:cNvGrpSpPr/>
          <p:nvPr/>
        </p:nvGrpSpPr>
        <p:grpSpPr>
          <a:xfrm>
            <a:off x="650544" y="782317"/>
            <a:ext cx="11378170" cy="5160422"/>
            <a:chOff x="650544" y="782317"/>
            <a:chExt cx="11378170" cy="5160422"/>
          </a:xfrm>
        </p:grpSpPr>
        <p:sp>
          <p:nvSpPr>
            <p:cNvPr id="2" name="Rectangle 1">
              <a:extLst>
                <a:ext uri="{FF2B5EF4-FFF2-40B4-BE49-F238E27FC236}">
                  <a16:creationId xmlns:a16="http://schemas.microsoft.com/office/drawing/2014/main" id="{A7CC6836-4F0F-43CD-8663-6A60932225FF}"/>
                </a:ext>
              </a:extLst>
            </p:cNvPr>
            <p:cNvSpPr txBox="1">
              <a:spLocks noChangeArrowheads="1"/>
            </p:cNvSpPr>
            <p:nvPr/>
          </p:nvSpPr>
          <p:spPr bwMode="auto">
            <a:xfrm>
              <a:off x="650544" y="782317"/>
              <a:ext cx="1089091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eaLnBrk="0" fontAlgn="base" hangingPunct="0">
                <a:lnSpc>
                  <a:spcPct val="100000"/>
                </a:lnSpc>
                <a:spcBef>
                  <a:spcPct val="0"/>
                </a:spcBef>
                <a:spcAft>
                  <a:spcPct val="0"/>
                </a:spcAft>
                <a:buClrTx/>
                <a:buSzTx/>
                <a:buFontTx/>
                <a:buNone/>
              </a:pPr>
              <a:r>
                <a:rPr lang="uk-UA" altLang="uk-UA" sz="3600" b="1" dirty="0">
                  <a:solidFill>
                    <a:srgbClr val="000099"/>
                  </a:solidFill>
                  <a:latin typeface="Arial Unicode MS"/>
                </a:rPr>
                <a:t>Етапи корпоративного фінансового контролю: </a:t>
              </a:r>
              <a:endParaRPr lang="uk-UA" altLang="uk-UA" sz="3600" b="1" dirty="0">
                <a:solidFill>
                  <a:srgbClr val="000099"/>
                </a:solidFill>
                <a:latin typeface="Arial" panose="020B0604020202020204" pitchFamily="34" charset="0"/>
              </a:endParaRPr>
            </a:p>
          </p:txBody>
        </p:sp>
        <p:pic>
          <p:nvPicPr>
            <p:cNvPr id="3" name="Рисунок 2">
              <a:extLst>
                <a:ext uri="{FF2B5EF4-FFF2-40B4-BE49-F238E27FC236}">
                  <a16:creationId xmlns:a16="http://schemas.microsoft.com/office/drawing/2014/main" id="{FACCE262-B0B2-4F33-B22C-14DEEBF89082}"/>
                </a:ext>
              </a:extLst>
            </p:cNvPr>
            <p:cNvPicPr>
              <a:picLocks noChangeAspect="1"/>
            </p:cNvPicPr>
            <p:nvPr/>
          </p:nvPicPr>
          <p:blipFill>
            <a:blip r:embed="rId2"/>
            <a:stretch>
              <a:fillRect/>
            </a:stretch>
          </p:blipFill>
          <p:spPr>
            <a:xfrm>
              <a:off x="6684985" y="2917372"/>
              <a:ext cx="5343729" cy="3025367"/>
            </a:xfrm>
            <a:prstGeom prst="rect">
              <a:avLst/>
            </a:prstGeom>
            <a:effectLst>
              <a:softEdge rad="127000"/>
            </a:effectLst>
          </p:spPr>
        </p:pic>
        <p:sp>
          <p:nvSpPr>
            <p:cNvPr id="4" name="Rectangle 1">
              <a:extLst>
                <a:ext uri="{FF2B5EF4-FFF2-40B4-BE49-F238E27FC236}">
                  <a16:creationId xmlns:a16="http://schemas.microsoft.com/office/drawing/2014/main" id="{B7BEBEC8-9601-4443-BD89-3F0473ED0C21}"/>
                </a:ext>
              </a:extLst>
            </p:cNvPr>
            <p:cNvSpPr>
              <a:spLocks noChangeArrowheads="1"/>
            </p:cNvSpPr>
            <p:nvPr/>
          </p:nvSpPr>
          <p:spPr bwMode="auto">
            <a:xfrm>
              <a:off x="931513" y="2117583"/>
              <a:ext cx="5753472"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eaLnBrk="0" fontAlgn="base" hangingPunct="0">
                <a:spcBef>
                  <a:spcPct val="0"/>
                </a:spcBef>
                <a:spcAft>
                  <a:spcPct val="0"/>
                </a:spcAft>
              </a:pPr>
              <a:r>
                <a:rPr lang="uk-UA" altLang="uk-UA" sz="3600" b="1" dirty="0">
                  <a:solidFill>
                    <a:srgbClr val="6600CC"/>
                  </a:solidFill>
                  <a:latin typeface="Arial Narrow" panose="020B0606020202030204" pitchFamily="34" charset="0"/>
                </a:rPr>
                <a:t>н</a:t>
              </a:r>
              <a:r>
                <a:rPr kumimoji="0" lang="uk-UA" altLang="uk-UA" sz="3600" b="1" i="0" u="none" strike="noStrike" cap="none" normalizeH="0" baseline="0" dirty="0">
                  <a:ln>
                    <a:noFill/>
                  </a:ln>
                  <a:solidFill>
                    <a:srgbClr val="6600CC"/>
                  </a:solidFill>
                  <a:effectLst/>
                  <a:latin typeface="Arial Narrow" panose="020B0606020202030204" pitchFamily="34" charset="0"/>
                </a:rPr>
                <a:t>аступний </a:t>
              </a:r>
              <a:r>
                <a:rPr lang="uk-UA" altLang="uk-UA" sz="3600" b="1" dirty="0">
                  <a:solidFill>
                    <a:srgbClr val="003399"/>
                  </a:solidFill>
                  <a:latin typeface="Arial Narrow" panose="020B0606020202030204" pitchFamily="34" charset="0"/>
                </a:rPr>
                <a:t>–</a:t>
              </a:r>
              <a:r>
                <a:rPr kumimoji="0" lang="uk-UA" altLang="uk-UA" sz="3600" b="1" i="0" u="none" strike="noStrike" cap="none" normalizeH="0" baseline="0" dirty="0">
                  <a:ln>
                    <a:noFill/>
                  </a:ln>
                  <a:solidFill>
                    <a:srgbClr val="003399"/>
                  </a:solidFill>
                  <a:effectLst/>
                  <a:latin typeface="Arial Narrow" panose="020B0606020202030204" pitchFamily="34" charset="0"/>
                </a:rPr>
                <a:t> аналіз наслідків прийнятих управлінських фінансових рішень, оцінка їх ефективності та відповідне коригування. </a:t>
              </a:r>
            </a:p>
          </p:txBody>
        </p:sp>
      </p:grpSp>
      <p:sp>
        <p:nvSpPr>
          <p:cNvPr id="6" name="TextBox 5">
            <a:extLst>
              <a:ext uri="{FF2B5EF4-FFF2-40B4-BE49-F238E27FC236}">
                <a16:creationId xmlns:a16="http://schemas.microsoft.com/office/drawing/2014/main" id="{CC7D8813-5B02-4302-A2E7-D4973A6AFEAC}"/>
              </a:ext>
            </a:extLst>
          </p:cNvPr>
          <p:cNvSpPr txBox="1"/>
          <p:nvPr/>
        </p:nvSpPr>
        <p:spPr>
          <a:xfrm>
            <a:off x="11407388" y="89457"/>
            <a:ext cx="599554" cy="369332"/>
          </a:xfrm>
          <a:prstGeom prst="rect">
            <a:avLst/>
          </a:prstGeom>
          <a:noFill/>
        </p:spPr>
        <p:txBody>
          <a:bodyPr wrap="square" rtlCol="0">
            <a:spAutoFit/>
          </a:bodyPr>
          <a:lstStyle/>
          <a:p>
            <a:r>
              <a:rPr lang="uk-UA" dirty="0"/>
              <a:t>195</a:t>
            </a:r>
          </a:p>
        </p:txBody>
      </p:sp>
    </p:spTree>
    <p:extLst>
      <p:ext uri="{BB962C8B-B14F-4D97-AF65-F5344CB8AC3E}">
        <p14:creationId xmlns:p14="http://schemas.microsoft.com/office/powerpoint/2010/main" val="3464903955"/>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ідзаголовок 2">
            <a:extLst>
              <a:ext uri="{FF2B5EF4-FFF2-40B4-BE49-F238E27FC236}">
                <a16:creationId xmlns:a16="http://schemas.microsoft.com/office/drawing/2014/main" id="{A171C766-4FEF-4BE6-9510-B2C3DE4F5A99}"/>
              </a:ext>
            </a:extLst>
          </p:cNvPr>
          <p:cNvSpPr txBox="1">
            <a:spLocks/>
          </p:cNvSpPr>
          <p:nvPr/>
        </p:nvSpPr>
        <p:spPr>
          <a:xfrm>
            <a:off x="958355" y="549257"/>
            <a:ext cx="10776031" cy="752655"/>
          </a:xfrm>
          <a:prstGeom prst="rect">
            <a:avLst/>
          </a:prstGeom>
        </p:spPr>
        <p:txBody>
          <a:bodyPr>
            <a:normAutofit fontScale="925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uk-UA" sz="3200" b="1" dirty="0">
                <a:solidFill>
                  <a:srgbClr val="6600CC"/>
                </a:solidFill>
                <a:latin typeface="Microsoft YaHei" panose="020B0503020204020204" pitchFamily="34" charset="-122"/>
                <a:ea typeface="Microsoft YaHei" panose="020B0503020204020204" pitchFamily="34" charset="-122"/>
              </a:rPr>
              <a:t>ЕТАПИ НАСТУП</a:t>
            </a:r>
            <a:r>
              <a:rPr lang="uk-UA" altLang="uk-UA" sz="3200" b="1" dirty="0">
                <a:solidFill>
                  <a:srgbClr val="6600CC"/>
                </a:solidFill>
                <a:latin typeface="Microsoft YaHei" panose="020B0503020204020204" pitchFamily="34" charset="-122"/>
                <a:ea typeface="Microsoft YaHei" panose="020B0503020204020204" pitchFamily="34" charset="-122"/>
              </a:rPr>
              <a:t>НОГО ФІНАНСОВОГО КОНТРОЛЮ: </a:t>
            </a:r>
            <a:endParaRPr lang="uk-UA" sz="3200" b="1" dirty="0">
              <a:solidFill>
                <a:srgbClr val="6600CC"/>
              </a:solidFill>
              <a:latin typeface="Microsoft YaHei" panose="020B0503020204020204" pitchFamily="34" charset="-122"/>
              <a:ea typeface="Microsoft YaHei" panose="020B0503020204020204" pitchFamily="34" charset="-122"/>
            </a:endParaRPr>
          </a:p>
        </p:txBody>
      </p:sp>
      <p:sp>
        <p:nvSpPr>
          <p:cNvPr id="3" name="Rectangle 2">
            <a:extLst>
              <a:ext uri="{FF2B5EF4-FFF2-40B4-BE49-F238E27FC236}">
                <a16:creationId xmlns:a16="http://schemas.microsoft.com/office/drawing/2014/main" id="{7FB64868-BAC0-4D15-978B-3E4799F2F07F}"/>
              </a:ext>
            </a:extLst>
          </p:cNvPr>
          <p:cNvSpPr>
            <a:spLocks noChangeArrowheads="1"/>
          </p:cNvSpPr>
          <p:nvPr/>
        </p:nvSpPr>
        <p:spPr bwMode="auto">
          <a:xfrm>
            <a:off x="644324" y="1512460"/>
            <a:ext cx="10903352"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eaLnBrk="0" fontAlgn="base" hangingPunct="0">
              <a:spcBef>
                <a:spcPct val="0"/>
              </a:spcBef>
              <a:spcAft>
                <a:spcPts val="1200"/>
              </a:spcAft>
            </a:pPr>
            <a:r>
              <a:rPr lang="uk-UA" altLang="uk-UA" sz="3200" b="1" dirty="0">
                <a:solidFill>
                  <a:srgbClr val="101D5C"/>
                </a:solidFill>
                <a:latin typeface="Arial Narrow" panose="020B0606020202030204" pitchFamily="34" charset="0"/>
              </a:rPr>
              <a:t>•   </a:t>
            </a:r>
            <a:r>
              <a:rPr kumimoji="0" lang="uk-UA" altLang="uk-UA" sz="3200" b="1" i="0" u="none" strike="noStrike" cap="none" normalizeH="0" baseline="0" dirty="0">
                <a:ln>
                  <a:noFill/>
                </a:ln>
                <a:solidFill>
                  <a:srgbClr val="101D5C"/>
                </a:solidFill>
                <a:effectLst/>
                <a:latin typeface="Arial Narrow" panose="020B0606020202030204" pitchFamily="34" charset="0"/>
              </a:rPr>
              <a:t>підготовка компетентних фахівців в оцінці </a:t>
            </a:r>
            <a:r>
              <a:rPr lang="uk-UA" altLang="uk-UA" sz="3200" b="1" dirty="0">
                <a:solidFill>
                  <a:srgbClr val="101D5C"/>
                </a:solidFill>
                <a:latin typeface="Arial Narrow" panose="020B0606020202030204" pitchFamily="34" charset="0"/>
              </a:rPr>
              <a:t>наслід</a:t>
            </a:r>
            <a:r>
              <a:rPr kumimoji="0" lang="uk-UA" altLang="uk-UA" sz="3200" b="1" i="0" u="none" strike="noStrike" cap="none" normalizeH="0" baseline="0" dirty="0">
                <a:ln>
                  <a:noFill/>
                </a:ln>
                <a:solidFill>
                  <a:srgbClr val="101D5C"/>
                </a:solidFill>
                <a:effectLst/>
                <a:latin typeface="Arial Narrow" panose="020B0606020202030204" pitchFamily="34" charset="0"/>
              </a:rPr>
              <a:t>ків розробки, прийняття і реалізації управлінських фінансових рішень;</a:t>
            </a:r>
          </a:p>
          <a:p>
            <a:pPr lvl="0" defTabSz="914400" eaLnBrk="0" fontAlgn="base" hangingPunct="0">
              <a:spcBef>
                <a:spcPct val="0"/>
              </a:spcBef>
              <a:spcAft>
                <a:spcPts val="1200"/>
              </a:spcAft>
            </a:pPr>
            <a:r>
              <a:rPr lang="uk-UA" altLang="uk-UA" sz="3200" b="1" dirty="0">
                <a:solidFill>
                  <a:srgbClr val="101D5C"/>
                </a:solidFill>
                <a:latin typeface="Arial Narrow" panose="020B0606020202030204" pitchFamily="34" charset="0"/>
              </a:rPr>
              <a:t>•   </a:t>
            </a:r>
            <a:r>
              <a:rPr kumimoji="0" lang="uk-UA" altLang="uk-UA" sz="3200" b="1" i="0" u="none" strike="noStrike" cap="none" normalizeH="0" baseline="0" dirty="0">
                <a:ln>
                  <a:noFill/>
                </a:ln>
                <a:solidFill>
                  <a:srgbClr val="101D5C"/>
                </a:solidFill>
                <a:effectLst/>
                <a:latin typeface="Arial Narrow" panose="020B0606020202030204" pitchFamily="34" charset="0"/>
              </a:rPr>
              <a:t>розроблення необхідної документальної бази та плану проведення відповідних контрольних заходів;</a:t>
            </a:r>
          </a:p>
          <a:p>
            <a:pPr lvl="0" defTabSz="914400" eaLnBrk="0" fontAlgn="base" hangingPunct="0">
              <a:spcBef>
                <a:spcPct val="0"/>
              </a:spcBef>
              <a:spcAft>
                <a:spcPts val="1200"/>
              </a:spcAft>
            </a:pPr>
            <a:r>
              <a:rPr kumimoji="0" lang="uk-UA" altLang="uk-UA" sz="3200" b="1" i="0" u="none" strike="noStrike" cap="none" normalizeH="0" baseline="0" dirty="0">
                <a:ln>
                  <a:noFill/>
                </a:ln>
                <a:solidFill>
                  <a:srgbClr val="101D5C"/>
                </a:solidFill>
                <a:effectLst/>
                <a:latin typeface="Arial Narrow" panose="020B0606020202030204" pitchFamily="34" charset="0"/>
              </a:rPr>
              <a:t> </a:t>
            </a:r>
            <a:r>
              <a:rPr lang="uk-UA" altLang="uk-UA" sz="3200" b="1" dirty="0">
                <a:solidFill>
                  <a:srgbClr val="101D5C"/>
                </a:solidFill>
                <a:latin typeface="Arial Narrow" panose="020B0606020202030204" pitchFamily="34" charset="0"/>
              </a:rPr>
              <a:t>•  </a:t>
            </a:r>
            <a:r>
              <a:rPr kumimoji="0" lang="uk-UA" altLang="uk-UA" sz="3200" b="1" i="0" u="none" strike="noStrike" cap="none" normalizeH="0" baseline="0" dirty="0">
                <a:ln>
                  <a:noFill/>
                </a:ln>
                <a:solidFill>
                  <a:srgbClr val="101D5C"/>
                </a:solidFill>
                <a:effectLst/>
                <a:latin typeface="Arial Narrow" panose="020B0606020202030204" pitchFamily="34" charset="0"/>
              </a:rPr>
              <a:t>реалізація відповідного алгоритму </a:t>
            </a:r>
            <a:r>
              <a:rPr lang="uk-UA" altLang="uk-UA" sz="3200" b="1" dirty="0">
                <a:solidFill>
                  <a:srgbClr val="101D5C"/>
                </a:solidFill>
                <a:latin typeface="Arial Narrow" panose="020B0606020202030204" pitchFamily="34" charset="0"/>
              </a:rPr>
              <a:t>– за планом силами підготовлених співробітників та при використанні відповідної документальної бази </a:t>
            </a:r>
            <a:r>
              <a:rPr kumimoji="0" lang="uk-UA" altLang="uk-UA" sz="3200" b="1" i="0" u="none" strike="noStrike" cap="none" normalizeH="0" baseline="0" dirty="0">
                <a:ln>
                  <a:noFill/>
                </a:ln>
                <a:solidFill>
                  <a:srgbClr val="101D5C"/>
                </a:solidFill>
                <a:effectLst/>
                <a:latin typeface="Arial Narrow" panose="020B0606020202030204" pitchFamily="34" charset="0"/>
              </a:rPr>
              <a:t>. </a:t>
            </a:r>
          </a:p>
        </p:txBody>
      </p:sp>
      <p:sp>
        <p:nvSpPr>
          <p:cNvPr id="4" name="TextBox 3">
            <a:extLst>
              <a:ext uri="{FF2B5EF4-FFF2-40B4-BE49-F238E27FC236}">
                <a16:creationId xmlns:a16="http://schemas.microsoft.com/office/drawing/2014/main" id="{F28A56AC-E14E-4970-B434-9FFDD2BF583D}"/>
              </a:ext>
            </a:extLst>
          </p:cNvPr>
          <p:cNvSpPr txBox="1"/>
          <p:nvPr/>
        </p:nvSpPr>
        <p:spPr>
          <a:xfrm>
            <a:off x="11407388" y="89457"/>
            <a:ext cx="599554" cy="369332"/>
          </a:xfrm>
          <a:prstGeom prst="rect">
            <a:avLst/>
          </a:prstGeom>
          <a:noFill/>
        </p:spPr>
        <p:txBody>
          <a:bodyPr wrap="square" rtlCol="0">
            <a:spAutoFit/>
          </a:bodyPr>
          <a:lstStyle/>
          <a:p>
            <a:r>
              <a:rPr lang="uk-UA" dirty="0"/>
              <a:t>196</a:t>
            </a:r>
          </a:p>
        </p:txBody>
      </p:sp>
    </p:spTree>
    <p:extLst>
      <p:ext uri="{BB962C8B-B14F-4D97-AF65-F5344CB8AC3E}">
        <p14:creationId xmlns:p14="http://schemas.microsoft.com/office/powerpoint/2010/main" val="72310376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ідзаголовок 2">
            <a:extLst>
              <a:ext uri="{FF2B5EF4-FFF2-40B4-BE49-F238E27FC236}">
                <a16:creationId xmlns:a16="http://schemas.microsoft.com/office/drawing/2014/main" id="{8CDCAEC5-352F-4F37-8DCB-410F67AC564D}"/>
              </a:ext>
            </a:extLst>
          </p:cNvPr>
          <p:cNvSpPr txBox="1">
            <a:spLocks/>
          </p:cNvSpPr>
          <p:nvPr/>
        </p:nvSpPr>
        <p:spPr>
          <a:xfrm>
            <a:off x="505047" y="271800"/>
            <a:ext cx="11686953" cy="5544209"/>
          </a:xfrm>
          <a:prstGeom prst="rect">
            <a:avLst/>
          </a:prstGeom>
          <a:noFill/>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spcBef>
                <a:spcPts val="1200"/>
              </a:spcBef>
            </a:pPr>
            <a:endParaRPr lang="uk-UA" sz="1200" b="1" dirty="0">
              <a:solidFill>
                <a:srgbClr val="6600CC"/>
              </a:solidFill>
            </a:endParaRPr>
          </a:p>
          <a:p>
            <a:pPr marL="0" indent="0" algn="ctr">
              <a:spcBef>
                <a:spcPts val="0"/>
              </a:spcBef>
              <a:spcAft>
                <a:spcPts val="1200"/>
              </a:spcAft>
              <a:buNone/>
            </a:pPr>
            <a:r>
              <a:rPr lang="uk-UA" sz="3600" b="1" dirty="0">
                <a:solidFill>
                  <a:srgbClr val="6600CC"/>
                </a:solidFill>
              </a:rPr>
              <a:t>ІНСТРУМЕНТИ ФІНАНСОВОГО КОНТРОЛЮ:</a:t>
            </a:r>
          </a:p>
          <a:p>
            <a:pPr>
              <a:lnSpc>
                <a:spcPct val="89000"/>
              </a:lnSpc>
              <a:spcBef>
                <a:spcPts val="0"/>
              </a:spcBef>
            </a:pPr>
            <a:r>
              <a:rPr lang="uk-UA" sz="4000" b="1" dirty="0">
                <a:solidFill>
                  <a:srgbClr val="6600CC"/>
                </a:solidFill>
                <a:latin typeface="Arial Narrow" panose="020B0606020202030204" pitchFamily="34" charset="0"/>
              </a:rPr>
              <a:t>   фінансовий аналіз:</a:t>
            </a:r>
          </a:p>
          <a:p>
            <a:pPr marL="0" indent="0">
              <a:lnSpc>
                <a:spcPct val="89000"/>
              </a:lnSpc>
              <a:spcBef>
                <a:spcPts val="0"/>
              </a:spcBef>
              <a:buNone/>
            </a:pPr>
            <a:r>
              <a:rPr lang="uk-UA" sz="4000" b="1" dirty="0">
                <a:solidFill>
                  <a:srgbClr val="336600"/>
                </a:solidFill>
              </a:rPr>
              <a:t>    </a:t>
            </a:r>
            <a:r>
              <a:rPr lang="uk-UA" sz="3200" b="1" dirty="0">
                <a:solidFill>
                  <a:srgbClr val="336600"/>
                </a:solidFill>
                <a:latin typeface="Arial Narrow" panose="020B0606020202030204" pitchFamily="34" charset="0"/>
              </a:rPr>
              <a:t>- аналіз </a:t>
            </a:r>
            <a:r>
              <a:rPr lang="uk-UA" sz="3200" b="1" i="1" dirty="0">
                <a:solidFill>
                  <a:srgbClr val="993300"/>
                </a:solidFill>
                <a:latin typeface="Arial Narrow" panose="020B0606020202030204" pitchFamily="34" charset="0"/>
              </a:rPr>
              <a:t>фінансової звітності</a:t>
            </a:r>
            <a:r>
              <a:rPr lang="uk-UA" sz="3200" b="1" dirty="0">
                <a:solidFill>
                  <a:srgbClr val="336600"/>
                </a:solidFill>
                <a:latin typeface="Arial Narrow" panose="020B0606020202030204" pitchFamily="34" charset="0"/>
              </a:rPr>
              <a:t>,</a:t>
            </a:r>
          </a:p>
          <a:p>
            <a:pPr marL="0" indent="0">
              <a:lnSpc>
                <a:spcPct val="89000"/>
              </a:lnSpc>
              <a:spcBef>
                <a:spcPts val="0"/>
              </a:spcBef>
              <a:buNone/>
            </a:pPr>
            <a:r>
              <a:rPr lang="uk-UA" sz="3200" b="1" dirty="0">
                <a:solidFill>
                  <a:srgbClr val="336600"/>
                </a:solidFill>
                <a:latin typeface="Arial Narrow" panose="020B0606020202030204" pitchFamily="34" charset="0"/>
              </a:rPr>
              <a:t>     - аналіз </a:t>
            </a:r>
            <a:r>
              <a:rPr lang="uk-UA" sz="3200" b="1" i="1" dirty="0">
                <a:solidFill>
                  <a:srgbClr val="993300"/>
                </a:solidFill>
                <a:latin typeface="Arial Narrow" panose="020B0606020202030204" pitchFamily="34" charset="0"/>
              </a:rPr>
              <a:t>фінансових коефіцієнтів</a:t>
            </a:r>
            <a:r>
              <a:rPr lang="uk-UA" sz="3200" b="1" dirty="0">
                <a:solidFill>
                  <a:srgbClr val="336600"/>
                </a:solidFill>
                <a:latin typeface="Arial Narrow" panose="020B0606020202030204" pitchFamily="34" charset="0"/>
              </a:rPr>
              <a:t>,</a:t>
            </a:r>
          </a:p>
          <a:p>
            <a:pPr marL="0" indent="0">
              <a:lnSpc>
                <a:spcPct val="89000"/>
              </a:lnSpc>
              <a:spcBef>
                <a:spcPts val="0"/>
              </a:spcBef>
              <a:buNone/>
            </a:pPr>
            <a:r>
              <a:rPr lang="uk-UA" sz="3200" b="1" dirty="0">
                <a:solidFill>
                  <a:srgbClr val="336600"/>
                </a:solidFill>
                <a:latin typeface="Arial Narrow" panose="020B0606020202030204" pitchFamily="34" charset="0"/>
              </a:rPr>
              <a:t>     - аналіз </a:t>
            </a:r>
            <a:r>
              <a:rPr lang="uk-UA" sz="3200" b="1" i="1" dirty="0">
                <a:solidFill>
                  <a:srgbClr val="993300"/>
                </a:solidFill>
                <a:latin typeface="Arial Narrow" panose="020B0606020202030204" pitchFamily="34" charset="0"/>
              </a:rPr>
              <a:t>беззбитковості</a:t>
            </a:r>
            <a:r>
              <a:rPr lang="uk-UA" sz="3200" b="1" dirty="0">
                <a:solidFill>
                  <a:srgbClr val="336600"/>
                </a:solidFill>
                <a:latin typeface="Arial Narrow" panose="020B0606020202030204" pitchFamily="34" charset="0"/>
              </a:rPr>
              <a:t>.</a:t>
            </a:r>
            <a:endParaRPr lang="uk-UA" sz="3200" b="1" dirty="0">
              <a:solidFill>
                <a:srgbClr val="6600CC"/>
              </a:solidFill>
              <a:latin typeface="Arial Narrow" panose="020B0606020202030204" pitchFamily="34" charset="0"/>
            </a:endParaRPr>
          </a:p>
          <a:p>
            <a:pPr marL="0" indent="0">
              <a:lnSpc>
                <a:spcPct val="92000"/>
              </a:lnSpc>
              <a:spcBef>
                <a:spcPts val="600"/>
              </a:spcBef>
              <a:buNone/>
            </a:pPr>
            <a:r>
              <a:rPr lang="uk-UA" sz="3600" b="1" dirty="0">
                <a:solidFill>
                  <a:srgbClr val="7CAC2E"/>
                </a:solidFill>
                <a:latin typeface="Times New Roman" panose="02020603050405020304" pitchFamily="18" charset="0"/>
                <a:cs typeface="Times New Roman" panose="02020603050405020304" pitchFamily="18" charset="0"/>
              </a:rPr>
              <a:t>•</a:t>
            </a:r>
            <a:r>
              <a:rPr lang="uk-UA" sz="4000" b="1" dirty="0">
                <a:solidFill>
                  <a:srgbClr val="6600CC"/>
                </a:solidFill>
                <a:latin typeface="Times New Roman" panose="02020603050405020304" pitchFamily="18" charset="0"/>
                <a:cs typeface="Times New Roman" panose="02020603050405020304" pitchFamily="18" charset="0"/>
              </a:rPr>
              <a:t>   </a:t>
            </a:r>
            <a:r>
              <a:rPr lang="uk-UA" sz="4000" b="1" dirty="0">
                <a:solidFill>
                  <a:srgbClr val="6600CC"/>
                </a:solidFill>
                <a:latin typeface="Arial Narrow" panose="020B0606020202030204" pitchFamily="34" charset="0"/>
              </a:rPr>
              <a:t>бюджетування </a:t>
            </a:r>
            <a:r>
              <a:rPr lang="uk-UA" sz="3200" b="1" dirty="0">
                <a:solidFill>
                  <a:srgbClr val="990033"/>
                </a:solidFill>
                <a:latin typeface="Arial Narrow" panose="020B0606020202030204" pitchFamily="34" charset="0"/>
              </a:rPr>
              <a:t>(</a:t>
            </a:r>
            <a:r>
              <a:rPr lang="uk-UA" sz="3200" b="1" i="1" dirty="0">
                <a:solidFill>
                  <a:srgbClr val="990033"/>
                </a:solidFill>
                <a:latin typeface="Arial Narrow" panose="020B0606020202030204" pitchFamily="34" charset="0"/>
              </a:rPr>
              <a:t>бюджети підприємства - </a:t>
            </a:r>
            <a:r>
              <a:rPr lang="uk-UA" sz="3200" b="1" i="1" dirty="0">
                <a:solidFill>
                  <a:srgbClr val="006600"/>
                </a:solidFill>
                <a:latin typeface="Arial Narrow" panose="020B0606020202030204" pitchFamily="34" charset="0"/>
              </a:rPr>
              <a:t>планові та фактичні </a:t>
            </a:r>
            <a:r>
              <a:rPr lang="uk-UA" sz="3200" b="1" i="1" dirty="0">
                <a:solidFill>
                  <a:srgbClr val="993300"/>
                </a:solidFill>
                <a:latin typeface="Arial Narrow" panose="020B0606020202030204" pitchFamily="34" charset="0"/>
              </a:rPr>
              <a:t>показники </a:t>
            </a:r>
            <a:r>
              <a:rPr lang="uk-UA" sz="3200" b="1" i="1" dirty="0">
                <a:solidFill>
                  <a:srgbClr val="006600"/>
                </a:solidFill>
                <a:latin typeface="Arial Narrow" panose="020B0606020202030204" pitchFamily="34" charset="0"/>
              </a:rPr>
              <a:t>структурних елементів підприємства</a:t>
            </a:r>
            <a:r>
              <a:rPr lang="uk-UA" sz="3200" b="1" i="1" dirty="0">
                <a:solidFill>
                  <a:srgbClr val="990033"/>
                </a:solidFill>
                <a:latin typeface="Arial Narrow" panose="020B0606020202030204" pitchFamily="34" charset="0"/>
              </a:rPr>
              <a:t>).</a:t>
            </a:r>
            <a:endParaRPr lang="uk-UA" sz="3200" b="1" i="1" dirty="0">
              <a:solidFill>
                <a:srgbClr val="006600"/>
              </a:solidFill>
              <a:latin typeface="Arial Narrow" panose="020B0606020202030204" pitchFamily="34" charset="0"/>
            </a:endParaRPr>
          </a:p>
          <a:p>
            <a:pPr marL="0" indent="0">
              <a:lnSpc>
                <a:spcPct val="92000"/>
              </a:lnSpc>
              <a:spcBef>
                <a:spcPts val="600"/>
              </a:spcBef>
              <a:buNone/>
            </a:pPr>
            <a:r>
              <a:rPr lang="uk-UA" sz="2400" b="1" dirty="0">
                <a:solidFill>
                  <a:srgbClr val="7CAC2E"/>
                </a:solidFill>
                <a:latin typeface="Times New Roman" panose="02020603050405020304" pitchFamily="18" charset="0"/>
                <a:cs typeface="Times New Roman" panose="02020603050405020304" pitchFamily="18" charset="0"/>
              </a:rPr>
              <a:t>●</a:t>
            </a:r>
            <a:r>
              <a:rPr lang="uk-UA" sz="4000" b="1" dirty="0">
                <a:solidFill>
                  <a:srgbClr val="7CAC2E"/>
                </a:solidFill>
                <a:latin typeface="Times New Roman" panose="02020603050405020304" pitchFamily="18" charset="0"/>
                <a:cs typeface="Times New Roman" panose="02020603050405020304" pitchFamily="18" charset="0"/>
              </a:rPr>
              <a:t>   </a:t>
            </a:r>
            <a:r>
              <a:rPr lang="uk-UA" sz="4000" b="1" i="1" dirty="0">
                <a:solidFill>
                  <a:srgbClr val="6600CC"/>
                </a:solidFill>
                <a:latin typeface="Arial Narrow" panose="020B0606020202030204" pitchFamily="34" charset="0"/>
              </a:rPr>
              <a:t>а</a:t>
            </a:r>
            <a:r>
              <a:rPr lang="uk-UA" sz="4000" b="1" dirty="0">
                <a:solidFill>
                  <a:srgbClr val="6600CC"/>
                </a:solidFill>
                <a:latin typeface="Arial Narrow" panose="020B0606020202030204" pitchFamily="34" charset="0"/>
              </a:rPr>
              <a:t>удит </a:t>
            </a:r>
            <a:r>
              <a:rPr lang="uk-UA" sz="3200" b="1" i="1" dirty="0">
                <a:solidFill>
                  <a:schemeClr val="accent1">
                    <a:lumMod val="75000"/>
                  </a:schemeClr>
                </a:solidFill>
                <a:latin typeface="Arial Narrow" panose="020B0606020202030204" pitchFamily="34" charset="0"/>
              </a:rPr>
              <a:t>(</a:t>
            </a:r>
            <a:r>
              <a:rPr lang="uk-UA" sz="3200" b="1" i="1" dirty="0">
                <a:solidFill>
                  <a:srgbClr val="006600"/>
                </a:solidFill>
                <a:latin typeface="Arial Narrow" panose="020B0606020202030204" pitchFamily="34" charset="0"/>
              </a:rPr>
              <a:t>незалежне формальне засвідчення фінансових звітів та операційних видів діяльності підприємства).</a:t>
            </a:r>
          </a:p>
        </p:txBody>
      </p:sp>
      <p:sp>
        <p:nvSpPr>
          <p:cNvPr id="4" name="TextBox 3">
            <a:extLst>
              <a:ext uri="{FF2B5EF4-FFF2-40B4-BE49-F238E27FC236}">
                <a16:creationId xmlns:a16="http://schemas.microsoft.com/office/drawing/2014/main" id="{F4DE5C5B-76C7-415C-8D70-53534064AD55}"/>
              </a:ext>
            </a:extLst>
          </p:cNvPr>
          <p:cNvSpPr txBox="1"/>
          <p:nvPr/>
        </p:nvSpPr>
        <p:spPr>
          <a:xfrm>
            <a:off x="11407388" y="89457"/>
            <a:ext cx="599554" cy="369332"/>
          </a:xfrm>
          <a:prstGeom prst="rect">
            <a:avLst/>
          </a:prstGeom>
          <a:noFill/>
        </p:spPr>
        <p:txBody>
          <a:bodyPr wrap="square" rtlCol="0">
            <a:spAutoFit/>
          </a:bodyPr>
          <a:lstStyle/>
          <a:p>
            <a:r>
              <a:rPr lang="uk-UA" dirty="0"/>
              <a:t>197</a:t>
            </a:r>
          </a:p>
        </p:txBody>
      </p:sp>
    </p:spTree>
    <p:extLst>
      <p:ext uri="{BB962C8B-B14F-4D97-AF65-F5344CB8AC3E}">
        <p14:creationId xmlns:p14="http://schemas.microsoft.com/office/powerpoint/2010/main" val="389531486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увати 3">
            <a:extLst>
              <a:ext uri="{FF2B5EF4-FFF2-40B4-BE49-F238E27FC236}">
                <a16:creationId xmlns:a16="http://schemas.microsoft.com/office/drawing/2014/main" id="{35447276-E7F3-49CA-9F2E-1FB716669E23}"/>
              </a:ext>
            </a:extLst>
          </p:cNvPr>
          <p:cNvGrpSpPr/>
          <p:nvPr/>
        </p:nvGrpSpPr>
        <p:grpSpPr>
          <a:xfrm>
            <a:off x="424543" y="338698"/>
            <a:ext cx="11247664" cy="4950836"/>
            <a:chOff x="424543" y="338698"/>
            <a:chExt cx="11247664" cy="4950836"/>
          </a:xfrm>
        </p:grpSpPr>
        <p:sp>
          <p:nvSpPr>
            <p:cNvPr id="2" name="Прямокутник 1">
              <a:extLst>
                <a:ext uri="{FF2B5EF4-FFF2-40B4-BE49-F238E27FC236}">
                  <a16:creationId xmlns:a16="http://schemas.microsoft.com/office/drawing/2014/main" id="{A009137E-E584-4046-ADAB-3BF79C02C52A}"/>
                </a:ext>
              </a:extLst>
            </p:cNvPr>
            <p:cNvSpPr/>
            <p:nvPr/>
          </p:nvSpPr>
          <p:spPr>
            <a:xfrm>
              <a:off x="680483" y="338698"/>
              <a:ext cx="10441173" cy="1311128"/>
            </a:xfrm>
            <a:prstGeom prst="rect">
              <a:avLst/>
            </a:prstGeom>
            <a:solidFill>
              <a:schemeClr val="bg1">
                <a:lumMod val="95000"/>
              </a:schemeClr>
            </a:solidFill>
          </p:spPr>
          <p:txBody>
            <a:bodyPr wrap="square">
              <a:spAutoFit/>
            </a:bodyPr>
            <a:lstStyle/>
            <a:p>
              <a:pPr algn="ctr">
                <a:lnSpc>
                  <a:spcPct val="90000"/>
                </a:lnSpc>
              </a:pPr>
              <a:r>
                <a:rPr lang="uk-UA" sz="4400" b="1" dirty="0">
                  <a:solidFill>
                    <a:srgbClr val="006600"/>
                  </a:solidFill>
                  <a:latin typeface="Arial Narrow" panose="020B0606020202030204" pitchFamily="34" charset="0"/>
                </a:rPr>
                <a:t>4 Форми і методи фінансового контролю діяльності підприємства</a:t>
              </a:r>
            </a:p>
          </p:txBody>
        </p:sp>
        <p:sp>
          <p:nvSpPr>
            <p:cNvPr id="3" name="Прямокутник 2">
              <a:extLst>
                <a:ext uri="{FF2B5EF4-FFF2-40B4-BE49-F238E27FC236}">
                  <a16:creationId xmlns:a16="http://schemas.microsoft.com/office/drawing/2014/main" id="{958A9C0E-D771-43B8-8697-4F8F21CE1C93}"/>
                </a:ext>
              </a:extLst>
            </p:cNvPr>
            <p:cNvSpPr/>
            <p:nvPr/>
          </p:nvSpPr>
          <p:spPr>
            <a:xfrm>
              <a:off x="424543" y="1974780"/>
              <a:ext cx="11247664" cy="3314754"/>
            </a:xfrm>
            <a:prstGeom prst="rect">
              <a:avLst/>
            </a:prstGeom>
          </p:spPr>
          <p:txBody>
            <a:bodyPr wrap="square">
              <a:spAutoFit/>
            </a:bodyPr>
            <a:lstStyle/>
            <a:p>
              <a:pPr algn="ctr">
                <a:lnSpc>
                  <a:spcPct val="90000"/>
                </a:lnSpc>
              </a:pPr>
              <a:r>
                <a:rPr lang="uk-UA" sz="3600" b="1" dirty="0">
                  <a:solidFill>
                    <a:srgbClr val="7030A0"/>
                  </a:solidFill>
                  <a:latin typeface="Arial Narrow" panose="020B0606020202030204" pitchFamily="34" charset="0"/>
                </a:rPr>
                <a:t>Організаційна форма внутрішнього контролю залежить від розміру підприємства, його організаційно-правової форми, якості ї системи управління, традицій та ін.</a:t>
              </a:r>
            </a:p>
            <a:p>
              <a:pPr algn="ctr">
                <a:lnSpc>
                  <a:spcPct val="90000"/>
                </a:lnSpc>
                <a:spcBef>
                  <a:spcPts val="1200"/>
                </a:spcBef>
              </a:pPr>
              <a:r>
                <a:rPr lang="uk-UA" sz="3600" b="1" dirty="0">
                  <a:solidFill>
                    <a:srgbClr val="7030A0"/>
                  </a:solidFill>
                  <a:latin typeface="Arial Narrow" panose="020B0606020202030204" pitchFamily="34" charset="0"/>
                </a:rPr>
                <a:t>Найбільш розповсюдженими в практиці господарювання є три форми організації внутрішнього контролю:</a:t>
              </a:r>
            </a:p>
            <a:p>
              <a:pPr algn="ctr">
                <a:lnSpc>
                  <a:spcPct val="90000"/>
                </a:lnSpc>
                <a:spcBef>
                  <a:spcPts val="600"/>
                </a:spcBef>
              </a:pPr>
              <a:r>
                <a:rPr lang="uk-UA" sz="3600" b="1" dirty="0">
                  <a:solidFill>
                    <a:srgbClr val="C00000"/>
                  </a:solidFill>
                  <a:latin typeface="Arial Narrow" panose="020B0606020202030204" pitchFamily="34" charset="0"/>
                </a:rPr>
                <a:t>централізована, децентралізована та змішана.</a:t>
              </a:r>
            </a:p>
          </p:txBody>
        </p:sp>
      </p:grpSp>
      <p:sp>
        <p:nvSpPr>
          <p:cNvPr id="5" name="TextBox 4">
            <a:extLst>
              <a:ext uri="{FF2B5EF4-FFF2-40B4-BE49-F238E27FC236}">
                <a16:creationId xmlns:a16="http://schemas.microsoft.com/office/drawing/2014/main" id="{FB58EAAA-5B64-41AC-A39C-FC32AAB0BFC0}"/>
              </a:ext>
            </a:extLst>
          </p:cNvPr>
          <p:cNvSpPr txBox="1"/>
          <p:nvPr/>
        </p:nvSpPr>
        <p:spPr>
          <a:xfrm>
            <a:off x="11407388" y="89457"/>
            <a:ext cx="599554" cy="369332"/>
          </a:xfrm>
          <a:prstGeom prst="rect">
            <a:avLst/>
          </a:prstGeom>
          <a:noFill/>
        </p:spPr>
        <p:txBody>
          <a:bodyPr wrap="square" rtlCol="0">
            <a:spAutoFit/>
          </a:bodyPr>
          <a:lstStyle/>
          <a:p>
            <a:r>
              <a:rPr lang="uk-UA" dirty="0"/>
              <a:t>198</a:t>
            </a:r>
          </a:p>
        </p:txBody>
      </p:sp>
    </p:spTree>
    <p:extLst>
      <p:ext uri="{BB962C8B-B14F-4D97-AF65-F5344CB8AC3E}">
        <p14:creationId xmlns:p14="http://schemas.microsoft.com/office/powerpoint/2010/main" val="97367385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ідзаголовок 2">
            <a:extLst>
              <a:ext uri="{FF2B5EF4-FFF2-40B4-BE49-F238E27FC236}">
                <a16:creationId xmlns:a16="http://schemas.microsoft.com/office/drawing/2014/main" id="{EE11F2BA-D7E5-4E32-ADDC-D6EE46C8E593}"/>
              </a:ext>
            </a:extLst>
          </p:cNvPr>
          <p:cNvSpPr txBox="1">
            <a:spLocks/>
          </p:cNvSpPr>
          <p:nvPr/>
        </p:nvSpPr>
        <p:spPr>
          <a:xfrm>
            <a:off x="783389" y="577683"/>
            <a:ext cx="10827084" cy="805948"/>
          </a:xfrm>
          <a:prstGeom prst="rect">
            <a:avLst/>
          </a:prstGeom>
        </p:spPr>
        <p:txBody>
          <a:bodyPr>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a:buNone/>
            </a:pPr>
            <a:r>
              <a:rPr lang="uk-UA" sz="4000" b="1" dirty="0">
                <a:solidFill>
                  <a:srgbClr val="C00000"/>
                </a:solidFill>
                <a:latin typeface="Arial Narrow" panose="020B0606020202030204" pitchFamily="34" charset="0"/>
              </a:rPr>
              <a:t>Централізована форма фінансового контролю</a:t>
            </a:r>
          </a:p>
        </p:txBody>
      </p:sp>
      <p:sp>
        <p:nvSpPr>
          <p:cNvPr id="3" name="Прямокутник 2">
            <a:extLst>
              <a:ext uri="{FF2B5EF4-FFF2-40B4-BE49-F238E27FC236}">
                <a16:creationId xmlns:a16="http://schemas.microsoft.com/office/drawing/2014/main" id="{EE634E43-7DE6-44C5-8D09-2DB000C820ED}"/>
              </a:ext>
            </a:extLst>
          </p:cNvPr>
          <p:cNvSpPr/>
          <p:nvPr/>
        </p:nvSpPr>
        <p:spPr>
          <a:xfrm>
            <a:off x="783390" y="1638479"/>
            <a:ext cx="10827084" cy="4093428"/>
          </a:xfrm>
          <a:prstGeom prst="rect">
            <a:avLst/>
          </a:prstGeom>
        </p:spPr>
        <p:txBody>
          <a:bodyPr wrap="square">
            <a:spAutoFit/>
          </a:bodyPr>
          <a:lstStyle/>
          <a:p>
            <a:pPr>
              <a:spcAft>
                <a:spcPts val="1200"/>
              </a:spcAft>
            </a:pPr>
            <a:r>
              <a:rPr lang="uk-UA" sz="3000" b="1" dirty="0">
                <a:solidFill>
                  <a:srgbClr val="101D5C"/>
                </a:solidFill>
                <a:latin typeface="Arial Narrow" panose="020B0606020202030204" pitchFamily="34" charset="0"/>
              </a:rPr>
              <a:t>Уся або значна частина контрольної роботи зосереджена в одному спеціалізованому центрі або підрозділі підприємства.</a:t>
            </a:r>
            <a:br>
              <a:rPr lang="uk-UA" sz="3000" b="1" dirty="0">
                <a:solidFill>
                  <a:srgbClr val="101D5C"/>
                </a:solidFill>
                <a:latin typeface="Arial Narrow" panose="020B0606020202030204" pitchFamily="34" charset="0"/>
              </a:rPr>
            </a:br>
            <a:r>
              <a:rPr lang="uk-UA" sz="3000" b="1" dirty="0">
                <a:solidFill>
                  <a:srgbClr val="101D5C"/>
                </a:solidFill>
                <a:latin typeface="Arial Narrow" panose="020B0606020202030204" pitchFamily="34" charset="0"/>
              </a:rPr>
              <a:t>Недолік: віддалення служби контролю від його об’єктів та несвоєчасність виявлення та ліквідації недоліків їх діяльності.</a:t>
            </a:r>
          </a:p>
          <a:p>
            <a:pPr>
              <a:spcAft>
                <a:spcPts val="1200"/>
              </a:spcAft>
            </a:pPr>
            <a:r>
              <a:rPr lang="uk-UA" sz="3000" b="1" dirty="0">
                <a:solidFill>
                  <a:srgbClr val="101D5C"/>
                </a:solidFill>
                <a:latin typeface="Arial Narrow" panose="020B0606020202030204" pitchFamily="34" charset="0"/>
              </a:rPr>
              <a:t>При централізованій формі організації контролю існує безперервно діюча і досить стійка підпорядкованість кожної контрольної ланки центральному органу – відділу ВК.</a:t>
            </a:r>
          </a:p>
          <a:p>
            <a:pPr>
              <a:spcAft>
                <a:spcPts val="1200"/>
              </a:spcAft>
            </a:pPr>
            <a:r>
              <a:rPr lang="uk-UA" sz="3000" b="1" dirty="0">
                <a:solidFill>
                  <a:srgbClr val="101D5C"/>
                </a:solidFill>
                <a:latin typeface="Arial Narrow" panose="020B0606020202030204" pitchFamily="34" charset="0"/>
              </a:rPr>
              <a:t>Він підпорядковується Наглядовій раді та Ревізійній комісії.</a:t>
            </a:r>
          </a:p>
        </p:txBody>
      </p:sp>
      <p:sp>
        <p:nvSpPr>
          <p:cNvPr id="4" name="TextBox 3">
            <a:extLst>
              <a:ext uri="{FF2B5EF4-FFF2-40B4-BE49-F238E27FC236}">
                <a16:creationId xmlns:a16="http://schemas.microsoft.com/office/drawing/2014/main" id="{65265DCD-79CB-4BD9-BAD9-7C3B6C5C1A0A}"/>
              </a:ext>
            </a:extLst>
          </p:cNvPr>
          <p:cNvSpPr txBox="1"/>
          <p:nvPr/>
        </p:nvSpPr>
        <p:spPr>
          <a:xfrm>
            <a:off x="11407388" y="89457"/>
            <a:ext cx="599554" cy="369332"/>
          </a:xfrm>
          <a:prstGeom prst="rect">
            <a:avLst/>
          </a:prstGeom>
          <a:noFill/>
        </p:spPr>
        <p:txBody>
          <a:bodyPr wrap="square" rtlCol="0">
            <a:spAutoFit/>
          </a:bodyPr>
          <a:lstStyle/>
          <a:p>
            <a:r>
              <a:rPr lang="uk-UA" dirty="0"/>
              <a:t>199</a:t>
            </a:r>
          </a:p>
        </p:txBody>
      </p:sp>
    </p:spTree>
    <p:extLst>
      <p:ext uri="{BB962C8B-B14F-4D97-AF65-F5344CB8AC3E}">
        <p14:creationId xmlns:p14="http://schemas.microsoft.com/office/powerpoint/2010/main" val="36769856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кутник 3">
            <a:extLst>
              <a:ext uri="{FF2B5EF4-FFF2-40B4-BE49-F238E27FC236}">
                <a16:creationId xmlns:a16="http://schemas.microsoft.com/office/drawing/2014/main" id="{ED543A4F-6480-494F-B16A-EC7D3BFE53A1}"/>
              </a:ext>
            </a:extLst>
          </p:cNvPr>
          <p:cNvSpPr/>
          <p:nvPr/>
        </p:nvSpPr>
        <p:spPr>
          <a:xfrm>
            <a:off x="647178" y="566678"/>
            <a:ext cx="11164866" cy="5386090"/>
          </a:xfrm>
          <a:prstGeom prst="rect">
            <a:avLst/>
          </a:prstGeom>
        </p:spPr>
        <p:txBody>
          <a:bodyPr wrap="square">
            <a:spAutoFit/>
          </a:bodyPr>
          <a:lstStyle/>
          <a:p>
            <a:r>
              <a:rPr lang="uk-UA" sz="1600" dirty="0"/>
              <a:t>                УДК 658.15:336.131</a:t>
            </a:r>
            <a:r>
              <a:rPr lang="en-US" sz="1600" dirty="0"/>
              <a:t>]</a:t>
            </a:r>
            <a:r>
              <a:rPr lang="uk-UA" sz="1600" dirty="0"/>
              <a:t>(042)</a:t>
            </a:r>
          </a:p>
          <a:p>
            <a:endParaRPr lang="uk-UA" sz="800" dirty="0"/>
          </a:p>
          <a:p>
            <a:r>
              <a:rPr lang="uk-UA" sz="1600" dirty="0"/>
              <a:t>                </a:t>
            </a:r>
            <a:r>
              <a:rPr lang="uk-UA" sz="1600" dirty="0" err="1"/>
              <a:t>Схемоконспект</a:t>
            </a:r>
            <a:r>
              <a:rPr lang="uk-UA" sz="1600" dirty="0"/>
              <a:t> лекцій з навчальної дисципліни «Фінансовий контролінг та управління фінансовими</a:t>
            </a:r>
          </a:p>
          <a:p>
            <a:pPr algn="just"/>
            <a:r>
              <a:rPr lang="uk-UA" sz="1600" dirty="0"/>
              <a:t>                ризиками» для студентів всіх форм навчання галузі знань 07 Управління та адміністрування (Ч. 1)</a:t>
            </a:r>
          </a:p>
          <a:p>
            <a:pPr algn="just"/>
            <a:r>
              <a:rPr lang="uk-UA" sz="1600" dirty="0"/>
              <a:t>                 / уклад. В.М. Антоненко. – Луцьк : </a:t>
            </a:r>
            <a:r>
              <a:rPr lang="uk-UA" sz="1600" dirty="0" err="1"/>
              <a:t>ДонНТУ</a:t>
            </a:r>
            <a:r>
              <a:rPr lang="uk-UA" sz="1600" dirty="0"/>
              <a:t>, 2024. – 212 с.</a:t>
            </a:r>
          </a:p>
          <a:p>
            <a:pPr algn="just"/>
            <a:endParaRPr lang="uk-UA" sz="800" dirty="0"/>
          </a:p>
          <a:p>
            <a:pPr algn="just"/>
            <a:r>
              <a:rPr lang="uk-UA" sz="1600" dirty="0"/>
              <a:t>Сучасні умови існування держави, окремих суб’єктів господарської діяльності, незалежно від їх форми власності, виду діяльності тощо, – характеризуються різного роду, сили і спрямування загроз зовнішнього і внутрішнього характеру. Саме тому превентивне попередження цих загроз, у тому числі оцінювання та управління фінансовими ризиками є однією з найбільш вагомих і значущих завдань керівництва означених суб’єктів, а навчальна дисципліна «Фінансовий контролінг та управління фінансовими ризиками» є актуальною для підготовки сучасних фахівців у галузі фінансів.</a:t>
            </a:r>
          </a:p>
          <a:p>
            <a:pPr algn="just"/>
            <a:r>
              <a:rPr lang="uk-UA" sz="1600" dirty="0"/>
              <a:t>Пропонований студентам для опанування </a:t>
            </a:r>
            <a:r>
              <a:rPr lang="uk-UA" sz="1600" dirty="0" err="1"/>
              <a:t>схемоконспект</a:t>
            </a:r>
            <a:r>
              <a:rPr lang="uk-UA" sz="1600" dirty="0"/>
              <a:t> лекцій з цієї дисципліни має за мету забезпечити їм певну допомогу під час вивчення ними ключових положень базових тем курсу. Схематична форма конспекту акцентує увагу студентів на закріпленні основних фахових знань, формуванні відповідних умінь і в цілому отриманні ними кваліфікаційних </a:t>
            </a:r>
            <a:r>
              <a:rPr lang="uk-UA" sz="1600" dirty="0" err="1"/>
              <a:t>компетентностей</a:t>
            </a:r>
            <a:r>
              <a:rPr lang="uk-UA" sz="1600" dirty="0"/>
              <a:t>.</a:t>
            </a:r>
          </a:p>
          <a:p>
            <a:pPr algn="just"/>
            <a:endParaRPr lang="uk-UA" sz="800" dirty="0"/>
          </a:p>
          <a:p>
            <a:pPr algn="just"/>
            <a:r>
              <a:rPr lang="uk-UA" sz="1400" dirty="0"/>
              <a:t>Укладач: __________ В. М. Антоненко, доцент, к. е. н., доцент кафедри УФЕБ</a:t>
            </a:r>
          </a:p>
          <a:p>
            <a:pPr algn="just"/>
            <a:r>
              <a:rPr lang="uk-UA" sz="1400" dirty="0"/>
              <a:t>Рецензент: ________ М. В. Панкова, </a:t>
            </a:r>
            <a:r>
              <a:rPr lang="de-DE" sz="1400" dirty="0"/>
              <a:t>PhD,</a:t>
            </a:r>
            <a:r>
              <a:rPr lang="uk-UA" sz="1400" dirty="0"/>
              <a:t> доцент, доцент кафедри економіки підприємства</a:t>
            </a:r>
          </a:p>
          <a:p>
            <a:pPr algn="just"/>
            <a:r>
              <a:rPr lang="uk-UA" sz="1400" dirty="0"/>
              <a:t>Відповідальний за випуск: О. Ю. Попова, проф., д. е. н., зав. каф. УФЕБ</a:t>
            </a:r>
          </a:p>
          <a:p>
            <a:pPr algn="just"/>
            <a:r>
              <a:rPr lang="uk-UA" sz="1400" dirty="0"/>
              <a:t>Затверджено навчально-методичним відділом </a:t>
            </a:r>
            <a:r>
              <a:rPr lang="uk-UA" sz="1400" dirty="0" err="1"/>
              <a:t>ДонНТУ</a:t>
            </a:r>
            <a:r>
              <a:rPr lang="uk-UA" sz="1400" dirty="0"/>
              <a:t>, протокол № 11 від 02.07. 2024 р.</a:t>
            </a:r>
          </a:p>
          <a:p>
            <a:pPr algn="just"/>
            <a:r>
              <a:rPr lang="uk-UA" sz="1400" dirty="0"/>
              <a:t>Розглянуто на засіданні кафедри управління і фінансово-економічної безпеки, протокол №1 0  від 30. 05.2024 р.</a:t>
            </a:r>
          </a:p>
          <a:p>
            <a:pPr algn="r"/>
            <a:endParaRPr lang="uk-UA" sz="1200" dirty="0"/>
          </a:p>
          <a:p>
            <a:pPr algn="r"/>
            <a:r>
              <a:rPr lang="uk-UA" sz="1400" dirty="0"/>
              <a:t>© Донецький національний технічний університет, 2024</a:t>
            </a:r>
          </a:p>
        </p:txBody>
      </p:sp>
    </p:spTree>
    <p:extLst>
      <p:ext uri="{BB962C8B-B14F-4D97-AF65-F5344CB8AC3E}">
        <p14:creationId xmlns:p14="http://schemas.microsoft.com/office/powerpoint/2010/main" val="8443794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id="{6599BC42-2B53-4FCB-801F-4DE5CDC2ED79}"/>
              </a:ext>
            </a:extLst>
          </p:cNvPr>
          <p:cNvSpPr/>
          <p:nvPr/>
        </p:nvSpPr>
        <p:spPr>
          <a:xfrm>
            <a:off x="406400" y="336540"/>
            <a:ext cx="11379200" cy="5616474"/>
          </a:xfrm>
          <a:prstGeom prst="rect">
            <a:avLst/>
          </a:prstGeom>
        </p:spPr>
        <p:txBody>
          <a:bodyPr wrap="square">
            <a:spAutoFit/>
          </a:bodyPr>
          <a:lstStyle/>
          <a:p>
            <a:pPr algn="ctr">
              <a:lnSpc>
                <a:spcPct val="89000"/>
              </a:lnSpc>
              <a:spcAft>
                <a:spcPts val="600"/>
              </a:spcAft>
            </a:pPr>
            <a:r>
              <a:rPr lang="uk-UA" sz="3200" b="1" i="1" dirty="0">
                <a:latin typeface="Arial Narrow" panose="020B0606020202030204" pitchFamily="34" charset="0"/>
              </a:rPr>
              <a:t>Завдання</a:t>
            </a:r>
            <a:r>
              <a:rPr lang="uk-UA" sz="3200" b="1" dirty="0">
                <a:latin typeface="Arial Narrow" panose="020B0606020202030204" pitchFamily="34" charset="0"/>
              </a:rPr>
              <a:t> стратегічного фінансового контролінгу:</a:t>
            </a:r>
          </a:p>
          <a:p>
            <a:pPr marL="457200" indent="-457200">
              <a:lnSpc>
                <a:spcPct val="89000"/>
              </a:lnSpc>
              <a:spcAft>
                <a:spcPts val="600"/>
              </a:spcAft>
              <a:buFontTx/>
              <a:buChar char="-"/>
            </a:pPr>
            <a:r>
              <a:rPr lang="uk-UA" sz="2800" b="1" i="1" dirty="0">
                <a:latin typeface="Arial Narrow" panose="020B0606020202030204" pitchFamily="34" charset="0"/>
              </a:rPr>
              <a:t>забезпечення місії </a:t>
            </a:r>
            <a:r>
              <a:rPr lang="uk-UA" sz="2800" b="1" dirty="0">
                <a:latin typeface="Arial Narrow" panose="020B0606020202030204" pitchFamily="34" charset="0"/>
              </a:rPr>
              <a:t>підприємства та встановлення цілей діяльності;</a:t>
            </a:r>
          </a:p>
          <a:p>
            <a:pPr marL="457200" indent="-457200">
              <a:lnSpc>
                <a:spcPct val="89000"/>
              </a:lnSpc>
              <a:spcAft>
                <a:spcPts val="600"/>
              </a:spcAft>
              <a:buFontTx/>
              <a:buChar char="-"/>
            </a:pPr>
            <a:r>
              <a:rPr lang="uk-UA" sz="2800" b="1" i="1" dirty="0">
                <a:latin typeface="Arial Narrow" panose="020B0606020202030204" pitchFamily="34" charset="0"/>
              </a:rPr>
              <a:t>розробка стратегії </a:t>
            </a:r>
            <a:r>
              <a:rPr lang="uk-UA" sz="2800" b="1" dirty="0">
                <a:latin typeface="Arial Narrow" panose="020B0606020202030204" pitchFamily="34" charset="0"/>
              </a:rPr>
              <a:t>розвитку підприємства на основі припущень про поточний стан та майбутні зміни внутрішнього та зовнішнього середовища;</a:t>
            </a:r>
          </a:p>
          <a:p>
            <a:pPr marL="457200" indent="-457200">
              <a:lnSpc>
                <a:spcPct val="89000"/>
              </a:lnSpc>
              <a:spcAft>
                <a:spcPts val="600"/>
              </a:spcAft>
              <a:buFontTx/>
              <a:buChar char="-"/>
            </a:pPr>
            <a:r>
              <a:rPr lang="uk-UA" sz="2800" b="1" dirty="0">
                <a:latin typeface="Arial Narrow" panose="020B0606020202030204" pitchFamily="34" charset="0"/>
              </a:rPr>
              <a:t>планування та контроль всіх заходів, підприємства, спрямованих на </a:t>
            </a:r>
            <a:r>
              <a:rPr lang="uk-UA" sz="2800" b="1" i="1" dirty="0">
                <a:latin typeface="Arial Narrow" panose="020B0606020202030204" pitchFamily="34" charset="0"/>
              </a:rPr>
              <a:t>довгостроковий розвиток</a:t>
            </a:r>
            <a:r>
              <a:rPr lang="uk-UA" sz="2800" b="1" dirty="0">
                <a:latin typeface="Arial Narrow" panose="020B0606020202030204" pitchFamily="34" charset="0"/>
              </a:rPr>
              <a:t>;</a:t>
            </a:r>
          </a:p>
          <a:p>
            <a:pPr marL="457200" indent="-457200">
              <a:lnSpc>
                <a:spcPct val="89000"/>
              </a:lnSpc>
              <a:spcAft>
                <a:spcPts val="600"/>
              </a:spcAft>
              <a:buFontTx/>
              <a:buChar char="-"/>
            </a:pPr>
            <a:r>
              <a:rPr lang="uk-UA" sz="2800" b="1" dirty="0">
                <a:latin typeface="Arial Narrow" panose="020B0606020202030204" pitchFamily="34" charset="0"/>
              </a:rPr>
              <a:t>розробка системи показників для аналізу </a:t>
            </a:r>
            <a:r>
              <a:rPr lang="uk-UA" sz="2800" b="1" i="1" dirty="0">
                <a:latin typeface="Arial Narrow" panose="020B0606020202030204" pitchFamily="34" charset="0"/>
              </a:rPr>
              <a:t>виконання стратегії </a:t>
            </a:r>
            <a:r>
              <a:rPr lang="uk-UA" sz="2800" b="1" dirty="0">
                <a:latin typeface="Arial Narrow" panose="020B0606020202030204" pitchFamily="34" charset="0"/>
              </a:rPr>
              <a:t>розвитку підприємства;</a:t>
            </a:r>
          </a:p>
          <a:p>
            <a:pPr marL="457200" indent="-457200">
              <a:lnSpc>
                <a:spcPct val="89000"/>
              </a:lnSpc>
              <a:spcAft>
                <a:spcPts val="600"/>
              </a:spcAft>
              <a:buFontTx/>
              <a:buChar char="-"/>
            </a:pPr>
            <a:r>
              <a:rPr lang="uk-UA" sz="2800" b="1" dirty="0">
                <a:latin typeface="Arial Narrow" panose="020B0606020202030204" pitchFamily="34" charset="0"/>
              </a:rPr>
              <a:t>визначення </a:t>
            </a:r>
            <a:r>
              <a:rPr lang="uk-UA" sz="2800" b="1" i="1" dirty="0">
                <a:latin typeface="Arial Narrow" panose="020B0606020202030204" pitchFamily="34" charset="0"/>
              </a:rPr>
              <a:t>відхилень від стратегічних планів</a:t>
            </a:r>
            <a:r>
              <a:rPr lang="uk-UA" sz="2800" b="1" dirty="0">
                <a:latin typeface="Arial Narrow" panose="020B0606020202030204" pitchFamily="34" charset="0"/>
              </a:rPr>
              <a:t>, перегляд закладених в основу стратегії припущень;</a:t>
            </a:r>
          </a:p>
          <a:p>
            <a:pPr marL="457200" indent="-457200">
              <a:lnSpc>
                <a:spcPct val="89000"/>
              </a:lnSpc>
              <a:spcAft>
                <a:spcPts val="600"/>
              </a:spcAft>
              <a:buFontTx/>
              <a:buChar char="-"/>
            </a:pPr>
            <a:r>
              <a:rPr lang="uk-UA" sz="2800" b="1" dirty="0">
                <a:latin typeface="Arial Narrow" panose="020B0606020202030204" pitchFamily="34" charset="0"/>
              </a:rPr>
              <a:t>аналіз економічної </a:t>
            </a:r>
            <a:r>
              <a:rPr lang="uk-UA" sz="2800" b="1" i="1" dirty="0">
                <a:latin typeface="Arial Narrow" panose="020B0606020202030204" pitchFamily="34" charset="0"/>
              </a:rPr>
              <a:t>ефективності інвестиційних проєктів</a:t>
            </a:r>
            <a:r>
              <a:rPr lang="uk-UA" sz="2800" b="1" dirty="0">
                <a:latin typeface="Arial Narrow" panose="020B0606020202030204" pitchFamily="34" charset="0"/>
              </a:rPr>
              <a:t>;</a:t>
            </a:r>
          </a:p>
          <a:p>
            <a:pPr marL="457200" indent="-457200">
              <a:lnSpc>
                <a:spcPct val="89000"/>
              </a:lnSpc>
              <a:spcAft>
                <a:spcPts val="600"/>
              </a:spcAft>
              <a:buFontTx/>
              <a:buChar char="-"/>
            </a:pPr>
            <a:r>
              <a:rPr lang="uk-UA" sz="2800" b="1" dirty="0">
                <a:latin typeface="Arial Narrow" panose="020B0606020202030204" pitchFamily="34" charset="0"/>
              </a:rPr>
              <a:t>розвиток нових </a:t>
            </a:r>
            <a:r>
              <a:rPr lang="uk-UA" sz="2800" b="1" i="1" dirty="0">
                <a:latin typeface="Arial Narrow" panose="020B0606020202030204" pitchFamily="34" charset="0"/>
              </a:rPr>
              <a:t>потенціалів успіху</a:t>
            </a:r>
            <a:r>
              <a:rPr lang="uk-UA" sz="2800" b="1" dirty="0">
                <a:latin typeface="Arial Narrow" panose="020B0606020202030204" pitchFamily="34" charset="0"/>
              </a:rPr>
              <a:t>. </a:t>
            </a:r>
          </a:p>
        </p:txBody>
      </p:sp>
      <p:sp>
        <p:nvSpPr>
          <p:cNvPr id="3" name="TextBox 2">
            <a:extLst>
              <a:ext uri="{FF2B5EF4-FFF2-40B4-BE49-F238E27FC236}">
                <a16:creationId xmlns:a16="http://schemas.microsoft.com/office/drawing/2014/main" id="{F1F914CB-05B6-4F90-ADD3-64B7CD956A00}"/>
              </a:ext>
            </a:extLst>
          </p:cNvPr>
          <p:cNvSpPr txBox="1"/>
          <p:nvPr/>
        </p:nvSpPr>
        <p:spPr>
          <a:xfrm>
            <a:off x="11539325" y="151874"/>
            <a:ext cx="492550" cy="369332"/>
          </a:xfrm>
          <a:prstGeom prst="rect">
            <a:avLst/>
          </a:prstGeom>
          <a:noFill/>
        </p:spPr>
        <p:txBody>
          <a:bodyPr wrap="square" rtlCol="0">
            <a:spAutoFit/>
          </a:bodyPr>
          <a:lstStyle/>
          <a:p>
            <a:r>
              <a:rPr lang="uk-UA" dirty="0"/>
              <a:t>20</a:t>
            </a:r>
          </a:p>
        </p:txBody>
      </p:sp>
    </p:spTree>
    <p:extLst>
      <p:ext uri="{BB962C8B-B14F-4D97-AF65-F5344CB8AC3E}">
        <p14:creationId xmlns:p14="http://schemas.microsoft.com/office/powerpoint/2010/main" val="1620880805"/>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увати 3">
            <a:extLst>
              <a:ext uri="{FF2B5EF4-FFF2-40B4-BE49-F238E27FC236}">
                <a16:creationId xmlns:a16="http://schemas.microsoft.com/office/drawing/2014/main" id="{2328F9AD-9CDA-45F6-9810-04BBF5597471}"/>
              </a:ext>
            </a:extLst>
          </p:cNvPr>
          <p:cNvGrpSpPr/>
          <p:nvPr/>
        </p:nvGrpSpPr>
        <p:grpSpPr>
          <a:xfrm>
            <a:off x="783388" y="450093"/>
            <a:ext cx="10997485" cy="5229493"/>
            <a:chOff x="783388" y="450093"/>
            <a:chExt cx="10997485" cy="5229493"/>
          </a:xfrm>
        </p:grpSpPr>
        <p:sp>
          <p:nvSpPr>
            <p:cNvPr id="2" name="Підзаголовок 2">
              <a:extLst>
                <a:ext uri="{FF2B5EF4-FFF2-40B4-BE49-F238E27FC236}">
                  <a16:creationId xmlns:a16="http://schemas.microsoft.com/office/drawing/2014/main" id="{A59E3F8F-F762-471A-9D31-F7BC72DD61B1}"/>
                </a:ext>
              </a:extLst>
            </p:cNvPr>
            <p:cNvSpPr txBox="1">
              <a:spLocks/>
            </p:cNvSpPr>
            <p:nvPr/>
          </p:nvSpPr>
          <p:spPr>
            <a:xfrm>
              <a:off x="783388" y="450093"/>
              <a:ext cx="10827084" cy="805948"/>
            </a:xfrm>
            <a:prstGeom prst="rect">
              <a:avLst/>
            </a:prstGeom>
          </p:spPr>
          <p:txBody>
            <a:bodyPr>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uk-UA" sz="4000" b="1" dirty="0">
                  <a:solidFill>
                    <a:srgbClr val="C00000"/>
                  </a:solidFill>
                  <a:latin typeface="Arial Narrow" panose="020B0606020202030204" pitchFamily="34" charset="0"/>
                </a:rPr>
                <a:t>Децентралізована форма фінансового контролю</a:t>
              </a:r>
            </a:p>
          </p:txBody>
        </p:sp>
        <p:sp>
          <p:nvSpPr>
            <p:cNvPr id="3" name="Прямокутник 2">
              <a:extLst>
                <a:ext uri="{FF2B5EF4-FFF2-40B4-BE49-F238E27FC236}">
                  <a16:creationId xmlns:a16="http://schemas.microsoft.com/office/drawing/2014/main" id="{E488703A-38F5-41DB-8B1A-9B07FD068521}"/>
                </a:ext>
              </a:extLst>
            </p:cNvPr>
            <p:cNvSpPr/>
            <p:nvPr/>
          </p:nvSpPr>
          <p:spPr>
            <a:xfrm>
              <a:off x="783388" y="1616935"/>
              <a:ext cx="10997485" cy="4062651"/>
            </a:xfrm>
            <a:prstGeom prst="rect">
              <a:avLst/>
            </a:prstGeom>
          </p:spPr>
          <p:txBody>
            <a:bodyPr wrap="square">
              <a:spAutoFit/>
            </a:bodyPr>
            <a:lstStyle/>
            <a:p>
              <a:pPr>
                <a:spcAft>
                  <a:spcPts val="1200"/>
                </a:spcAft>
              </a:pPr>
              <a:r>
                <a:rPr lang="uk-UA" sz="3400" b="1" dirty="0">
                  <a:solidFill>
                    <a:srgbClr val="000099"/>
                  </a:solidFill>
                  <a:latin typeface="Arial Narrow" panose="020B0606020202030204" pitchFamily="34" charset="0"/>
                </a:rPr>
                <a:t>Передбачає розосередження контрольних робіт у структурних підрозділах підприємства.</a:t>
              </a:r>
            </a:p>
            <a:p>
              <a:pPr>
                <a:spcAft>
                  <a:spcPts val="1200"/>
                </a:spcAft>
              </a:pPr>
              <a:r>
                <a:rPr lang="uk-UA" sz="3400" b="1" dirty="0">
                  <a:solidFill>
                    <a:srgbClr val="000099"/>
                  </a:solidFill>
                  <a:latin typeface="Arial Narrow" panose="020B0606020202030204" pitchFamily="34" charset="0"/>
                </a:rPr>
                <a:t>Перевага: оперативність і виявлення відхилень від нормального ходу процесів і своєчасність (оперативність) усунення порушень.</a:t>
              </a:r>
            </a:p>
            <a:p>
              <a:pPr>
                <a:spcAft>
                  <a:spcPts val="1200"/>
                </a:spcAft>
              </a:pPr>
              <a:r>
                <a:rPr lang="uk-UA" sz="3400" b="1" dirty="0">
                  <a:solidFill>
                    <a:srgbClr val="000099"/>
                  </a:solidFill>
                  <a:latin typeface="Arial Narrow" panose="020B0606020202030204" pitchFamily="34" charset="0"/>
                </a:rPr>
                <a:t>Недолік – менша якість порівняно з централізованою формою.</a:t>
              </a:r>
            </a:p>
          </p:txBody>
        </p:sp>
      </p:grpSp>
      <p:sp>
        <p:nvSpPr>
          <p:cNvPr id="5" name="TextBox 4">
            <a:extLst>
              <a:ext uri="{FF2B5EF4-FFF2-40B4-BE49-F238E27FC236}">
                <a16:creationId xmlns:a16="http://schemas.microsoft.com/office/drawing/2014/main" id="{5A098373-E8D4-4137-9D8B-604A2988CFEA}"/>
              </a:ext>
            </a:extLst>
          </p:cNvPr>
          <p:cNvSpPr txBox="1"/>
          <p:nvPr/>
        </p:nvSpPr>
        <p:spPr>
          <a:xfrm>
            <a:off x="11407388" y="89457"/>
            <a:ext cx="599554" cy="369332"/>
          </a:xfrm>
          <a:prstGeom prst="rect">
            <a:avLst/>
          </a:prstGeom>
          <a:noFill/>
        </p:spPr>
        <p:txBody>
          <a:bodyPr wrap="square" rtlCol="0">
            <a:spAutoFit/>
          </a:bodyPr>
          <a:lstStyle/>
          <a:p>
            <a:r>
              <a:rPr lang="uk-UA" dirty="0"/>
              <a:t>200</a:t>
            </a:r>
          </a:p>
        </p:txBody>
      </p:sp>
    </p:spTree>
    <p:extLst>
      <p:ext uri="{BB962C8B-B14F-4D97-AF65-F5344CB8AC3E}">
        <p14:creationId xmlns:p14="http://schemas.microsoft.com/office/powerpoint/2010/main" val="693552963"/>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увати 3">
            <a:extLst>
              <a:ext uri="{FF2B5EF4-FFF2-40B4-BE49-F238E27FC236}">
                <a16:creationId xmlns:a16="http://schemas.microsoft.com/office/drawing/2014/main" id="{EE738A1D-D82A-469F-895A-BC57B390C6F8}"/>
              </a:ext>
            </a:extLst>
          </p:cNvPr>
          <p:cNvGrpSpPr/>
          <p:nvPr/>
        </p:nvGrpSpPr>
        <p:grpSpPr>
          <a:xfrm>
            <a:off x="783389" y="577683"/>
            <a:ext cx="10933411" cy="4827427"/>
            <a:chOff x="783389" y="577683"/>
            <a:chExt cx="10933411" cy="4827427"/>
          </a:xfrm>
        </p:grpSpPr>
        <p:sp>
          <p:nvSpPr>
            <p:cNvPr id="2" name="Підзаголовок 2">
              <a:extLst>
                <a:ext uri="{FF2B5EF4-FFF2-40B4-BE49-F238E27FC236}">
                  <a16:creationId xmlns:a16="http://schemas.microsoft.com/office/drawing/2014/main" id="{E24E9BC6-FEE0-4030-A8F3-4065ACA4FCD5}"/>
                </a:ext>
              </a:extLst>
            </p:cNvPr>
            <p:cNvSpPr txBox="1">
              <a:spLocks/>
            </p:cNvSpPr>
            <p:nvPr/>
          </p:nvSpPr>
          <p:spPr>
            <a:xfrm>
              <a:off x="783389" y="577683"/>
              <a:ext cx="10827084" cy="805948"/>
            </a:xfrm>
            <a:prstGeom prst="rect">
              <a:avLst/>
            </a:prstGeom>
          </p:spPr>
          <p:txBody>
            <a:bodyPr>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a:buNone/>
              </a:pPr>
              <a:r>
                <a:rPr lang="uk-UA" sz="4000" b="1" dirty="0">
                  <a:solidFill>
                    <a:srgbClr val="C00000"/>
                  </a:solidFill>
                  <a:latin typeface="Arial Narrow" panose="020B0606020202030204" pitchFamily="34" charset="0"/>
                </a:rPr>
                <a:t>Змішана форма фінансового контролю</a:t>
              </a:r>
            </a:p>
          </p:txBody>
        </p:sp>
        <p:sp>
          <p:nvSpPr>
            <p:cNvPr id="3" name="Прямокутник 2">
              <a:extLst>
                <a:ext uri="{FF2B5EF4-FFF2-40B4-BE49-F238E27FC236}">
                  <a16:creationId xmlns:a16="http://schemas.microsoft.com/office/drawing/2014/main" id="{E24E4219-52FF-413C-A405-863EF48FD7F3}"/>
                </a:ext>
              </a:extLst>
            </p:cNvPr>
            <p:cNvSpPr/>
            <p:nvPr/>
          </p:nvSpPr>
          <p:spPr>
            <a:xfrm>
              <a:off x="889716" y="1834902"/>
              <a:ext cx="10827084" cy="3570208"/>
            </a:xfrm>
            <a:prstGeom prst="rect">
              <a:avLst/>
            </a:prstGeom>
          </p:spPr>
          <p:txBody>
            <a:bodyPr wrap="square">
              <a:spAutoFit/>
            </a:bodyPr>
            <a:lstStyle/>
            <a:p>
              <a:pPr>
                <a:spcAft>
                  <a:spcPts val="1200"/>
                </a:spcAft>
              </a:pPr>
              <a:r>
                <a:rPr lang="uk-UA" sz="3600" b="1" dirty="0">
                  <a:solidFill>
                    <a:srgbClr val="000099"/>
                  </a:solidFill>
                  <a:latin typeface="Arial Narrow" panose="020B0606020202030204" pitchFamily="34" charset="0"/>
                </a:rPr>
                <a:t>Поєднує в різних співвідношеннях централізовану і децентралізовану форми.</a:t>
              </a:r>
            </a:p>
            <a:p>
              <a:pPr>
                <a:spcAft>
                  <a:spcPts val="1200"/>
                </a:spcAft>
              </a:pPr>
              <a:r>
                <a:rPr lang="uk-UA" sz="3600" b="1" dirty="0">
                  <a:solidFill>
                    <a:srgbClr val="000099"/>
                  </a:solidFill>
                  <a:latin typeface="Arial Narrow" panose="020B0606020202030204" pitchFamily="34" charset="0"/>
                </a:rPr>
                <a:t>Змішана форма завдяки поєднанню нівелює недоліки попередніх двох, тому на крупних і середніх за розмірами підприємствах широко використовується і зараз.</a:t>
              </a:r>
              <a:endParaRPr lang="uk-UA" sz="3600" b="1" dirty="0">
                <a:solidFill>
                  <a:srgbClr val="000099"/>
                </a:solidFill>
              </a:endParaRPr>
            </a:p>
          </p:txBody>
        </p:sp>
      </p:grpSp>
      <p:sp>
        <p:nvSpPr>
          <p:cNvPr id="5" name="TextBox 4">
            <a:extLst>
              <a:ext uri="{FF2B5EF4-FFF2-40B4-BE49-F238E27FC236}">
                <a16:creationId xmlns:a16="http://schemas.microsoft.com/office/drawing/2014/main" id="{10518FB7-D61B-4CC0-BB74-1C5D39F19BCA}"/>
              </a:ext>
            </a:extLst>
          </p:cNvPr>
          <p:cNvSpPr txBox="1"/>
          <p:nvPr/>
        </p:nvSpPr>
        <p:spPr>
          <a:xfrm>
            <a:off x="11407388" y="89457"/>
            <a:ext cx="599554" cy="369332"/>
          </a:xfrm>
          <a:prstGeom prst="rect">
            <a:avLst/>
          </a:prstGeom>
          <a:noFill/>
        </p:spPr>
        <p:txBody>
          <a:bodyPr wrap="square" rtlCol="0">
            <a:spAutoFit/>
          </a:bodyPr>
          <a:lstStyle/>
          <a:p>
            <a:r>
              <a:rPr lang="uk-UA" dirty="0"/>
              <a:t>201</a:t>
            </a:r>
          </a:p>
        </p:txBody>
      </p:sp>
    </p:spTree>
    <p:extLst>
      <p:ext uri="{BB962C8B-B14F-4D97-AF65-F5344CB8AC3E}">
        <p14:creationId xmlns:p14="http://schemas.microsoft.com/office/powerpoint/2010/main" val="307824368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тексту 3">
            <a:extLst>
              <a:ext uri="{FF2B5EF4-FFF2-40B4-BE49-F238E27FC236}">
                <a16:creationId xmlns:a16="http://schemas.microsoft.com/office/drawing/2014/main" id="{77A1C519-C36E-4390-BC64-6CD29E5DA0DC}"/>
              </a:ext>
            </a:extLst>
          </p:cNvPr>
          <p:cNvSpPr txBox="1">
            <a:spLocks/>
          </p:cNvSpPr>
          <p:nvPr/>
        </p:nvSpPr>
        <p:spPr>
          <a:xfrm>
            <a:off x="239486" y="701391"/>
            <a:ext cx="4623564" cy="4817667"/>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a:lnSpc>
                <a:spcPct val="90000"/>
              </a:lnSpc>
              <a:buNone/>
            </a:pPr>
            <a:r>
              <a:rPr lang="uk-UA" sz="4000" b="1" dirty="0">
                <a:solidFill>
                  <a:srgbClr val="6600CC"/>
                </a:solidFill>
                <a:latin typeface="Arial Narrow" panose="020B0606020202030204" pitchFamily="34" charset="0"/>
              </a:rPr>
              <a:t>Метод внутрішнього контролю – сукупність прийомів та способів, за</a:t>
            </a:r>
            <a:br>
              <a:rPr lang="uk-UA" sz="4000" b="1" dirty="0">
                <a:solidFill>
                  <a:srgbClr val="6600CC"/>
                </a:solidFill>
                <a:latin typeface="Arial Narrow" panose="020B0606020202030204" pitchFamily="34" charset="0"/>
              </a:rPr>
            </a:br>
            <a:r>
              <a:rPr lang="uk-UA" sz="4000" b="1" dirty="0">
                <a:solidFill>
                  <a:srgbClr val="6600CC"/>
                </a:solidFill>
                <a:latin typeface="Arial Narrow" panose="020B0606020202030204" pitchFamily="34" charset="0"/>
              </a:rPr>
              <a:t>допомогою яких вивчається діяльність підприємства</a:t>
            </a:r>
            <a:r>
              <a:rPr lang="uk-UA" sz="4400" b="1" dirty="0">
                <a:solidFill>
                  <a:srgbClr val="6600CC"/>
                </a:solidFill>
              </a:rPr>
              <a:t>.</a:t>
            </a:r>
            <a:br>
              <a:rPr lang="uk-UA" sz="4800" b="1" dirty="0">
                <a:solidFill>
                  <a:srgbClr val="6600CC"/>
                </a:solidFill>
              </a:rPr>
            </a:br>
            <a:endParaRPr lang="uk-UA" sz="4800" b="1" dirty="0">
              <a:solidFill>
                <a:srgbClr val="6600CC"/>
              </a:solidFill>
            </a:endParaRPr>
          </a:p>
        </p:txBody>
      </p:sp>
      <p:sp>
        <p:nvSpPr>
          <p:cNvPr id="3" name="Прямокутник 2">
            <a:extLst>
              <a:ext uri="{FF2B5EF4-FFF2-40B4-BE49-F238E27FC236}">
                <a16:creationId xmlns:a16="http://schemas.microsoft.com/office/drawing/2014/main" id="{D0E4243A-1C5A-4899-BBC7-0D9AE9A985F4}"/>
              </a:ext>
            </a:extLst>
          </p:cNvPr>
          <p:cNvSpPr/>
          <p:nvPr/>
        </p:nvSpPr>
        <p:spPr>
          <a:xfrm>
            <a:off x="5627914" y="0"/>
            <a:ext cx="6564086" cy="6097054"/>
          </a:xfrm>
          <a:prstGeom prst="rect">
            <a:avLst/>
          </a:prstGeom>
          <a:solidFill>
            <a:schemeClr val="accent1">
              <a:lumMod val="20000"/>
              <a:lumOff val="80000"/>
            </a:schemeClr>
          </a:solidFill>
        </p:spPr>
        <p:txBody>
          <a:bodyPr wrap="square">
            <a:spAutoFit/>
          </a:bodyPr>
          <a:lstStyle/>
          <a:p>
            <a:pPr algn="ctr">
              <a:lnSpc>
                <a:spcPct val="90000"/>
              </a:lnSpc>
            </a:pPr>
            <a:endParaRPr lang="uk-UA" sz="1200" b="1" dirty="0">
              <a:solidFill>
                <a:srgbClr val="C00000"/>
              </a:solidFill>
              <a:latin typeface="Arial Narrow" panose="020B0606020202030204" pitchFamily="34" charset="0"/>
            </a:endParaRPr>
          </a:p>
          <a:p>
            <a:pPr algn="ctr">
              <a:lnSpc>
                <a:spcPct val="90000"/>
              </a:lnSpc>
              <a:spcAft>
                <a:spcPts val="600"/>
              </a:spcAft>
            </a:pPr>
            <a:r>
              <a:rPr lang="uk-UA" sz="3200" b="1" dirty="0">
                <a:solidFill>
                  <a:srgbClr val="C00000"/>
                </a:solidFill>
                <a:latin typeface="Arial Narrow" panose="020B0606020202030204" pitchFamily="34" charset="0"/>
              </a:rPr>
              <a:t>Власні методичні прийоми внутрішнього контролю </a:t>
            </a:r>
            <a:r>
              <a:rPr lang="uk-UA" sz="3200" b="1" dirty="0">
                <a:solidFill>
                  <a:srgbClr val="6600CC"/>
                </a:solidFill>
                <a:latin typeface="Arial Narrow" panose="020B0606020202030204" pitchFamily="34" charset="0"/>
              </a:rPr>
              <a:t>– специфічні прийоми, вироблені практикою на основі досягнень економічної науки.</a:t>
            </a:r>
          </a:p>
          <a:p>
            <a:pPr algn="ctr">
              <a:lnSpc>
                <a:spcPct val="90000"/>
              </a:lnSpc>
            </a:pPr>
            <a:r>
              <a:rPr lang="uk-UA" sz="3200" b="1" dirty="0">
                <a:solidFill>
                  <a:srgbClr val="C00000"/>
                </a:solidFill>
                <a:latin typeface="Arial Narrow" panose="020B0606020202030204" pitchFamily="34" charset="0"/>
              </a:rPr>
              <a:t>Процедура</a:t>
            </a:r>
            <a:r>
              <a:rPr lang="uk-UA" sz="3200" b="1" dirty="0">
                <a:solidFill>
                  <a:srgbClr val="6600CC"/>
                </a:solidFill>
                <a:latin typeface="Arial Narrow" panose="020B0606020202030204" pitchFamily="34" charset="0"/>
              </a:rPr>
              <a:t> – виконання певних дій засобами праці над предметами праці з метою пізнання, перетворення або удосконалення їх для досягнення оптимуму.</a:t>
            </a:r>
          </a:p>
          <a:p>
            <a:pPr algn="ctr">
              <a:lnSpc>
                <a:spcPct val="90000"/>
              </a:lnSpc>
            </a:pPr>
            <a:r>
              <a:rPr lang="uk-UA" sz="3200" b="1" dirty="0">
                <a:solidFill>
                  <a:srgbClr val="6600CC"/>
                </a:solidFill>
                <a:latin typeface="Arial Narrow" panose="020B0606020202030204" pitchFamily="34" charset="0"/>
              </a:rPr>
              <a:t>Контрольні функції в господарському механізмі здійснюються за допомогою </a:t>
            </a:r>
            <a:r>
              <a:rPr lang="uk-UA" sz="3200" b="1" dirty="0">
                <a:solidFill>
                  <a:srgbClr val="C00000"/>
                </a:solidFill>
                <a:latin typeface="Arial Narrow" panose="020B0606020202030204" pitchFamily="34" charset="0"/>
              </a:rPr>
              <a:t>контрольно-ревізійних процедур</a:t>
            </a:r>
            <a:r>
              <a:rPr lang="uk-UA" sz="3200" b="1" dirty="0">
                <a:solidFill>
                  <a:srgbClr val="6600CC"/>
                </a:solidFill>
                <a:latin typeface="Arial Narrow" panose="020B0606020202030204" pitchFamily="34" charset="0"/>
              </a:rPr>
              <a:t>.</a:t>
            </a:r>
          </a:p>
        </p:txBody>
      </p:sp>
      <p:sp>
        <p:nvSpPr>
          <p:cNvPr id="4" name="TextBox 3">
            <a:extLst>
              <a:ext uri="{FF2B5EF4-FFF2-40B4-BE49-F238E27FC236}">
                <a16:creationId xmlns:a16="http://schemas.microsoft.com/office/drawing/2014/main" id="{5F7A3395-17AB-4159-BF4D-F1DF023C65CD}"/>
              </a:ext>
            </a:extLst>
          </p:cNvPr>
          <p:cNvSpPr txBox="1"/>
          <p:nvPr/>
        </p:nvSpPr>
        <p:spPr>
          <a:xfrm>
            <a:off x="11592446" y="0"/>
            <a:ext cx="599554" cy="369332"/>
          </a:xfrm>
          <a:prstGeom prst="rect">
            <a:avLst/>
          </a:prstGeom>
          <a:noFill/>
        </p:spPr>
        <p:txBody>
          <a:bodyPr wrap="square" rtlCol="0">
            <a:spAutoFit/>
          </a:bodyPr>
          <a:lstStyle/>
          <a:p>
            <a:r>
              <a:rPr lang="uk-UA" dirty="0"/>
              <a:t>202</a:t>
            </a:r>
          </a:p>
        </p:txBody>
      </p:sp>
    </p:spTree>
    <p:extLst>
      <p:ext uri="{BB962C8B-B14F-4D97-AF65-F5344CB8AC3E}">
        <p14:creationId xmlns:p14="http://schemas.microsoft.com/office/powerpoint/2010/main" val="416420870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увати 3">
            <a:extLst>
              <a:ext uri="{FF2B5EF4-FFF2-40B4-BE49-F238E27FC236}">
                <a16:creationId xmlns:a16="http://schemas.microsoft.com/office/drawing/2014/main" id="{98997F92-589A-4B1C-8F9A-F833B92E3B2D}"/>
              </a:ext>
            </a:extLst>
          </p:cNvPr>
          <p:cNvGrpSpPr/>
          <p:nvPr/>
        </p:nvGrpSpPr>
        <p:grpSpPr>
          <a:xfrm>
            <a:off x="372979" y="177584"/>
            <a:ext cx="11819021" cy="5780158"/>
            <a:chOff x="372979" y="177584"/>
            <a:chExt cx="11819021" cy="5780158"/>
          </a:xfrm>
        </p:grpSpPr>
        <p:sp>
          <p:nvSpPr>
            <p:cNvPr id="2" name="Підзаголовок 2">
              <a:extLst>
                <a:ext uri="{FF2B5EF4-FFF2-40B4-BE49-F238E27FC236}">
                  <a16:creationId xmlns:a16="http://schemas.microsoft.com/office/drawing/2014/main" id="{D9007DA4-DA95-41CE-A5A0-0D86062BE3CB}"/>
                </a:ext>
              </a:extLst>
            </p:cNvPr>
            <p:cNvSpPr txBox="1">
              <a:spLocks/>
            </p:cNvSpPr>
            <p:nvPr/>
          </p:nvSpPr>
          <p:spPr>
            <a:xfrm>
              <a:off x="2695194" y="177584"/>
              <a:ext cx="6801612" cy="833067"/>
            </a:xfrm>
            <a:prstGeom prst="rect">
              <a:avLst/>
            </a:prstGeom>
          </p:spPr>
          <p:txBody>
            <a:bodyPr>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uk-UA" sz="4400" b="1" dirty="0">
                  <a:solidFill>
                    <a:srgbClr val="6600CC"/>
                  </a:solidFill>
                  <a:latin typeface="Arial Narrow" panose="020B0606020202030204" pitchFamily="34" charset="0"/>
                </a:rPr>
                <a:t>Контролю підлягають:</a:t>
              </a:r>
            </a:p>
          </p:txBody>
        </p:sp>
        <p:sp>
          <p:nvSpPr>
            <p:cNvPr id="3" name="Прямокутник 2">
              <a:extLst>
                <a:ext uri="{FF2B5EF4-FFF2-40B4-BE49-F238E27FC236}">
                  <a16:creationId xmlns:a16="http://schemas.microsoft.com/office/drawing/2014/main" id="{91C84710-EF88-4ACC-8709-A8B4D54D5457}"/>
                </a:ext>
              </a:extLst>
            </p:cNvPr>
            <p:cNvSpPr/>
            <p:nvPr/>
          </p:nvSpPr>
          <p:spPr>
            <a:xfrm>
              <a:off x="372979" y="1094872"/>
              <a:ext cx="11819021" cy="4862870"/>
            </a:xfrm>
            <a:prstGeom prst="rect">
              <a:avLst/>
            </a:prstGeom>
          </p:spPr>
          <p:txBody>
            <a:bodyPr wrap="square">
              <a:spAutoFit/>
            </a:bodyPr>
            <a:lstStyle/>
            <a:p>
              <a:pPr>
                <a:spcAft>
                  <a:spcPts val="1200"/>
                </a:spcAft>
              </a:pPr>
              <a:r>
                <a:rPr lang="uk-UA" sz="2800" b="1" dirty="0">
                  <a:solidFill>
                    <a:srgbClr val="6600CC"/>
                  </a:solidFill>
                  <a:latin typeface="Arial Narrow" panose="020B0606020202030204" pitchFamily="34" charset="0"/>
                </a:rPr>
                <a:t>Доцільні законні операції </a:t>
              </a:r>
              <a:r>
                <a:rPr lang="uk-UA" sz="2800" b="1" dirty="0">
                  <a:solidFill>
                    <a:srgbClr val="000099"/>
                  </a:solidFill>
                  <a:latin typeface="Arial Narrow" panose="020B0606020202030204" pitchFamily="34" charset="0"/>
                </a:rPr>
                <a:t>– всі господарські операції, що здійснюються підприємством, передбачені його статутом, виробничими програмами і іншими нормативними актами.</a:t>
              </a:r>
            </a:p>
            <a:p>
              <a:pPr>
                <a:spcAft>
                  <a:spcPts val="1200"/>
                </a:spcAft>
              </a:pPr>
              <a:r>
                <a:rPr lang="uk-UA" sz="2800" b="1" dirty="0">
                  <a:solidFill>
                    <a:srgbClr val="6600CC"/>
                  </a:solidFill>
                  <a:latin typeface="Arial Narrow" panose="020B0606020202030204" pitchFamily="34" charset="0"/>
                </a:rPr>
                <a:t>Недоцільні законні операції </a:t>
              </a:r>
              <a:r>
                <a:rPr lang="uk-UA" sz="2800" b="1" dirty="0">
                  <a:solidFill>
                    <a:srgbClr val="000099"/>
                  </a:solidFill>
                  <a:latin typeface="Arial Narrow" panose="020B0606020202030204" pitchFamily="34" charset="0"/>
                </a:rPr>
                <a:t>– не переслідуються законом, але приносять втрати і збитки підприємству.</a:t>
              </a:r>
            </a:p>
            <a:p>
              <a:pPr>
                <a:spcAft>
                  <a:spcPts val="1200"/>
                </a:spcAft>
              </a:pPr>
              <a:r>
                <a:rPr lang="uk-UA" sz="2800" b="1" dirty="0">
                  <a:solidFill>
                    <a:srgbClr val="6600CC"/>
                  </a:solidFill>
                  <a:latin typeface="Arial Narrow" panose="020B0606020202030204" pitchFamily="34" charset="0"/>
                </a:rPr>
                <a:t>Доцільні незаконні операції </a:t>
              </a:r>
              <a:r>
                <a:rPr lang="uk-UA" sz="2800" b="1" dirty="0">
                  <a:solidFill>
                    <a:srgbClr val="000099"/>
                  </a:solidFill>
                  <a:latin typeface="Arial Narrow" panose="020B0606020202030204" pitchFamily="34" charset="0"/>
                </a:rPr>
                <a:t>– як правило, переслідуються законом, але пов</a:t>
              </a:r>
              <a:r>
                <a:rPr lang="en-US" sz="2800" b="1" dirty="0">
                  <a:solidFill>
                    <a:srgbClr val="000099"/>
                  </a:solidFill>
                  <a:latin typeface="Arial Narrow" panose="020B0606020202030204" pitchFamily="34" charset="0"/>
                </a:rPr>
                <a:t>’</a:t>
              </a:r>
              <a:r>
                <a:rPr lang="uk-UA" sz="2800" b="1" dirty="0">
                  <a:solidFill>
                    <a:srgbClr val="000099"/>
                  </a:solidFill>
                  <a:latin typeface="Arial Narrow" panose="020B0606020202030204" pitchFamily="34" charset="0"/>
                </a:rPr>
                <a:t>язані із адміністративною відповідальністю лише, якщо буде доказана сумнівна доцільність цієї операції.</a:t>
              </a:r>
            </a:p>
            <a:p>
              <a:r>
                <a:rPr lang="uk-UA" sz="2800" b="1" dirty="0">
                  <a:solidFill>
                    <a:srgbClr val="6600CC"/>
                  </a:solidFill>
                  <a:latin typeface="Arial Narrow" panose="020B0606020202030204" pitchFamily="34" charset="0"/>
                </a:rPr>
                <a:t>Недоцільні незаконні господарські операції </a:t>
              </a:r>
              <a:r>
                <a:rPr lang="uk-UA" sz="2800" b="1" dirty="0">
                  <a:solidFill>
                    <a:srgbClr val="000099"/>
                  </a:solidFill>
                  <a:latin typeface="Arial Narrow" panose="020B0606020202030204" pitchFamily="34" charset="0"/>
                </a:rPr>
                <a:t>– переслідуються законом у кримінальному порядку (підлягають посиленому контролю).</a:t>
              </a:r>
            </a:p>
          </p:txBody>
        </p:sp>
      </p:grpSp>
      <p:sp>
        <p:nvSpPr>
          <p:cNvPr id="5" name="TextBox 4">
            <a:extLst>
              <a:ext uri="{FF2B5EF4-FFF2-40B4-BE49-F238E27FC236}">
                <a16:creationId xmlns:a16="http://schemas.microsoft.com/office/drawing/2014/main" id="{8E673E30-EE5F-436E-9B9D-B5D573128110}"/>
              </a:ext>
            </a:extLst>
          </p:cNvPr>
          <p:cNvSpPr txBox="1"/>
          <p:nvPr/>
        </p:nvSpPr>
        <p:spPr>
          <a:xfrm>
            <a:off x="11407388" y="89457"/>
            <a:ext cx="599554" cy="369332"/>
          </a:xfrm>
          <a:prstGeom prst="rect">
            <a:avLst/>
          </a:prstGeom>
          <a:noFill/>
        </p:spPr>
        <p:txBody>
          <a:bodyPr wrap="square" rtlCol="0">
            <a:spAutoFit/>
          </a:bodyPr>
          <a:lstStyle/>
          <a:p>
            <a:r>
              <a:rPr lang="uk-UA" dirty="0"/>
              <a:t>203</a:t>
            </a:r>
          </a:p>
        </p:txBody>
      </p:sp>
    </p:spTree>
    <p:extLst>
      <p:ext uri="{BB962C8B-B14F-4D97-AF65-F5344CB8AC3E}">
        <p14:creationId xmlns:p14="http://schemas.microsoft.com/office/powerpoint/2010/main" val="139661517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увати 3">
            <a:extLst>
              <a:ext uri="{FF2B5EF4-FFF2-40B4-BE49-F238E27FC236}">
                <a16:creationId xmlns:a16="http://schemas.microsoft.com/office/drawing/2014/main" id="{D940DBCA-B94A-47FB-9EAB-212CE3E35354}"/>
              </a:ext>
            </a:extLst>
          </p:cNvPr>
          <p:cNvGrpSpPr/>
          <p:nvPr/>
        </p:nvGrpSpPr>
        <p:grpSpPr>
          <a:xfrm>
            <a:off x="437148" y="373544"/>
            <a:ext cx="11481950" cy="5386181"/>
            <a:chOff x="437148" y="373544"/>
            <a:chExt cx="11481950" cy="5386181"/>
          </a:xfrm>
        </p:grpSpPr>
        <p:sp>
          <p:nvSpPr>
            <p:cNvPr id="2" name="Прямокутник 1">
              <a:extLst>
                <a:ext uri="{FF2B5EF4-FFF2-40B4-BE49-F238E27FC236}">
                  <a16:creationId xmlns:a16="http://schemas.microsoft.com/office/drawing/2014/main" id="{501F5E66-C46B-4C4F-8240-8FE553E4DD67}"/>
                </a:ext>
              </a:extLst>
            </p:cNvPr>
            <p:cNvSpPr/>
            <p:nvPr/>
          </p:nvSpPr>
          <p:spPr>
            <a:xfrm>
              <a:off x="2683416" y="373544"/>
              <a:ext cx="6989414" cy="584775"/>
            </a:xfrm>
            <a:prstGeom prst="rect">
              <a:avLst/>
            </a:prstGeom>
          </p:spPr>
          <p:txBody>
            <a:bodyPr wrap="none">
              <a:spAutoFit/>
            </a:bodyPr>
            <a:lstStyle/>
            <a:p>
              <a:r>
                <a:rPr lang="uk-UA" sz="3200" b="1" dirty="0">
                  <a:solidFill>
                    <a:srgbClr val="006600"/>
                  </a:solidFill>
                  <a:latin typeface="Bahnschrift" panose="020B0502040204020203" pitchFamily="34" charset="0"/>
                </a:rPr>
                <a:t>МЕТОДИ ФІНАНСОВОГО КОНТРОЛЮ</a:t>
              </a:r>
              <a:endParaRPr lang="uk-UA" sz="3200" dirty="0"/>
            </a:p>
          </p:txBody>
        </p:sp>
        <p:sp>
          <p:nvSpPr>
            <p:cNvPr id="3" name="Прямокутник 2">
              <a:extLst>
                <a:ext uri="{FF2B5EF4-FFF2-40B4-BE49-F238E27FC236}">
                  <a16:creationId xmlns:a16="http://schemas.microsoft.com/office/drawing/2014/main" id="{17BC32DE-E0FD-45A4-9F16-0506E8E83D68}"/>
                </a:ext>
              </a:extLst>
            </p:cNvPr>
            <p:cNvSpPr/>
            <p:nvPr/>
          </p:nvSpPr>
          <p:spPr>
            <a:xfrm>
              <a:off x="437148" y="1250798"/>
              <a:ext cx="11481950" cy="4508927"/>
            </a:xfrm>
            <a:prstGeom prst="rect">
              <a:avLst/>
            </a:prstGeom>
          </p:spPr>
          <p:txBody>
            <a:bodyPr wrap="square">
              <a:spAutoFit/>
            </a:bodyPr>
            <a:lstStyle/>
            <a:p>
              <a:pPr>
                <a:spcBef>
                  <a:spcPts val="1200"/>
                </a:spcBef>
              </a:pPr>
              <a:r>
                <a:rPr lang="uk-UA" sz="2800" b="1" dirty="0">
                  <a:solidFill>
                    <a:srgbClr val="6600CC"/>
                  </a:solidFill>
                  <a:latin typeface="Arial Narrow" panose="020B0606020202030204" pitchFamily="34" charset="0"/>
                </a:rPr>
                <a:t>Формальна перевірка </a:t>
              </a:r>
              <a:r>
                <a:rPr lang="uk-UA" sz="2800" b="1" dirty="0">
                  <a:solidFill>
                    <a:srgbClr val="006699"/>
                  </a:solidFill>
                  <a:latin typeface="Arial Narrow" panose="020B0606020202030204" pitchFamily="34" charset="0"/>
                </a:rPr>
                <a:t>– спосіб контролю за наявністю і достовірністю тих реквізитів, які передбачені для даного типу документів (підписи, печатки, штампи).</a:t>
              </a:r>
            </a:p>
            <a:p>
              <a:pPr>
                <a:spcBef>
                  <a:spcPts val="1800"/>
                </a:spcBef>
                <a:spcAft>
                  <a:spcPts val="1200"/>
                </a:spcAft>
              </a:pPr>
              <a:r>
                <a:rPr lang="uk-UA" sz="2800" b="1" dirty="0">
                  <a:solidFill>
                    <a:srgbClr val="6600CC"/>
                  </a:solidFill>
                  <a:latin typeface="Arial Narrow" panose="020B0606020202030204" pitchFamily="34" charset="0"/>
                </a:rPr>
                <a:t>Арифметична перевірка </a:t>
              </a:r>
              <a:r>
                <a:rPr lang="uk-UA" sz="2800" b="1" dirty="0">
                  <a:solidFill>
                    <a:srgbClr val="006699"/>
                  </a:solidFill>
                  <a:latin typeface="Arial Narrow" panose="020B0606020202030204" pitchFamily="34" charset="0"/>
                </a:rPr>
                <a:t>– перевірка документів, що здійснюється з метою визначення правильності підрахунків та виявлення помилок і шахрайства.</a:t>
              </a:r>
            </a:p>
            <a:p>
              <a:pPr>
                <a:spcBef>
                  <a:spcPts val="1200"/>
                </a:spcBef>
                <a:spcAft>
                  <a:spcPts val="1200"/>
                </a:spcAft>
              </a:pPr>
              <a:r>
                <a:rPr lang="uk-UA" sz="2800" b="1" dirty="0">
                  <a:solidFill>
                    <a:srgbClr val="6600CC"/>
                  </a:solidFill>
                  <a:latin typeface="Arial Narrow" panose="020B0606020202030204" pitchFamily="34" charset="0"/>
                </a:rPr>
                <a:t>Зустрічна перевірка </a:t>
              </a:r>
              <a:r>
                <a:rPr lang="uk-UA" sz="2800" b="1" dirty="0">
                  <a:solidFill>
                    <a:srgbClr val="006699"/>
                  </a:solidFill>
                  <a:latin typeface="Arial Narrow" panose="020B0606020202030204" pitchFamily="34" charset="0"/>
                </a:rPr>
                <a:t>– виявлення фіктивних документів та фактично нездійснених операцій, неоприбуткованих матеріалів, привласнення грошей, коштів, списаних не за призначенням, виявлення ознак безтоварних і безгрошових операцій.</a:t>
              </a:r>
            </a:p>
          </p:txBody>
        </p:sp>
      </p:grpSp>
      <p:sp>
        <p:nvSpPr>
          <p:cNvPr id="5" name="TextBox 4">
            <a:extLst>
              <a:ext uri="{FF2B5EF4-FFF2-40B4-BE49-F238E27FC236}">
                <a16:creationId xmlns:a16="http://schemas.microsoft.com/office/drawing/2014/main" id="{D9DA43C9-F39A-442F-9884-B49A63B3854F}"/>
              </a:ext>
            </a:extLst>
          </p:cNvPr>
          <p:cNvSpPr txBox="1"/>
          <p:nvPr/>
        </p:nvSpPr>
        <p:spPr>
          <a:xfrm>
            <a:off x="11407388" y="89457"/>
            <a:ext cx="599554" cy="369332"/>
          </a:xfrm>
          <a:prstGeom prst="rect">
            <a:avLst/>
          </a:prstGeom>
          <a:noFill/>
        </p:spPr>
        <p:txBody>
          <a:bodyPr wrap="square" rtlCol="0">
            <a:spAutoFit/>
          </a:bodyPr>
          <a:lstStyle/>
          <a:p>
            <a:r>
              <a:rPr lang="uk-UA" dirty="0"/>
              <a:t>204</a:t>
            </a:r>
          </a:p>
        </p:txBody>
      </p:sp>
    </p:spTree>
    <p:extLst>
      <p:ext uri="{BB962C8B-B14F-4D97-AF65-F5344CB8AC3E}">
        <p14:creationId xmlns:p14="http://schemas.microsoft.com/office/powerpoint/2010/main" val="227496181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id="{501F5E66-C46B-4C4F-8240-8FE553E4DD67}"/>
              </a:ext>
            </a:extLst>
          </p:cNvPr>
          <p:cNvSpPr/>
          <p:nvPr/>
        </p:nvSpPr>
        <p:spPr>
          <a:xfrm>
            <a:off x="2683416" y="373544"/>
            <a:ext cx="6989414" cy="584775"/>
          </a:xfrm>
          <a:prstGeom prst="rect">
            <a:avLst/>
          </a:prstGeom>
        </p:spPr>
        <p:txBody>
          <a:bodyPr wrap="none">
            <a:spAutoFit/>
          </a:bodyPr>
          <a:lstStyle/>
          <a:p>
            <a:r>
              <a:rPr lang="uk-UA" sz="3200" b="1" dirty="0">
                <a:solidFill>
                  <a:srgbClr val="006600"/>
                </a:solidFill>
                <a:latin typeface="Bahnschrift" panose="020B0502040204020203" pitchFamily="34" charset="0"/>
              </a:rPr>
              <a:t>МЕТОДИ ФІНАНСОВОГО КОНТРОЛЮ</a:t>
            </a:r>
            <a:endParaRPr lang="uk-UA" sz="3200" dirty="0"/>
          </a:p>
        </p:txBody>
      </p:sp>
      <p:sp>
        <p:nvSpPr>
          <p:cNvPr id="5" name="Прямокутник 4">
            <a:extLst>
              <a:ext uri="{FF2B5EF4-FFF2-40B4-BE49-F238E27FC236}">
                <a16:creationId xmlns:a16="http://schemas.microsoft.com/office/drawing/2014/main" id="{276FBB0D-3C0E-49B1-BAE7-8C7F48016077}"/>
              </a:ext>
            </a:extLst>
          </p:cNvPr>
          <p:cNvSpPr/>
          <p:nvPr/>
        </p:nvSpPr>
        <p:spPr>
          <a:xfrm>
            <a:off x="842211" y="1505223"/>
            <a:ext cx="10821705" cy="3570208"/>
          </a:xfrm>
          <a:prstGeom prst="rect">
            <a:avLst/>
          </a:prstGeom>
        </p:spPr>
        <p:txBody>
          <a:bodyPr wrap="square">
            <a:spAutoFit/>
          </a:bodyPr>
          <a:lstStyle/>
          <a:p>
            <a:pPr>
              <a:spcAft>
                <a:spcPts val="1800"/>
              </a:spcAft>
            </a:pPr>
            <a:r>
              <a:rPr lang="uk-UA" sz="2800" b="1" dirty="0">
                <a:solidFill>
                  <a:srgbClr val="6600CC"/>
                </a:solidFill>
                <a:latin typeface="Arial Narrow" panose="020B0606020202030204" pitchFamily="34" charset="0"/>
              </a:rPr>
              <a:t>Контрольне порівняння </a:t>
            </a:r>
            <a:r>
              <a:rPr lang="uk-UA" sz="2800" b="1" dirty="0">
                <a:solidFill>
                  <a:srgbClr val="006699"/>
                </a:solidFill>
                <a:latin typeface="Arial Narrow" panose="020B0606020202030204" pitchFamily="34" charset="0"/>
              </a:rPr>
              <a:t>– перевірка кількісної інформації про рух однорідних цінностей за міжінвентаризаційний період на підприємстві.</a:t>
            </a:r>
          </a:p>
          <a:p>
            <a:pPr>
              <a:spcAft>
                <a:spcPts val="1800"/>
              </a:spcAft>
            </a:pPr>
            <a:r>
              <a:rPr lang="uk-UA" sz="2800" b="1" dirty="0">
                <a:solidFill>
                  <a:srgbClr val="6600CC"/>
                </a:solidFill>
                <a:latin typeface="Arial Narrow" panose="020B0606020202030204" pitchFamily="34" charset="0"/>
              </a:rPr>
              <a:t>Обстеження</a:t>
            </a:r>
            <a:r>
              <a:rPr lang="uk-UA" sz="2800" b="1" dirty="0">
                <a:solidFill>
                  <a:srgbClr val="006699"/>
                </a:solidFill>
                <a:latin typeface="Arial Narrow" panose="020B0606020202030204" pitchFamily="34" charset="0"/>
              </a:rPr>
              <a:t> – безпосередньому вивченні певних об’єктів підприємства.</a:t>
            </a:r>
          </a:p>
          <a:p>
            <a:pPr>
              <a:spcAft>
                <a:spcPts val="1800"/>
              </a:spcAft>
            </a:pPr>
            <a:r>
              <a:rPr lang="uk-UA" sz="2800" b="1" dirty="0">
                <a:solidFill>
                  <a:srgbClr val="6600CC"/>
                </a:solidFill>
                <a:latin typeface="Arial Narrow" panose="020B0606020202030204" pitchFamily="34" charset="0"/>
                <a:cs typeface="Arial" panose="020B0604020202020204" pitchFamily="34" charset="0"/>
              </a:rPr>
              <a:t>Фактичний контроль </a:t>
            </a:r>
            <a:r>
              <a:rPr lang="uk-UA" sz="2800" b="1" dirty="0">
                <a:solidFill>
                  <a:srgbClr val="006699"/>
                </a:solidFill>
                <a:latin typeface="Arial Narrow" panose="020B0606020202030204" pitchFamily="34" charset="0"/>
                <a:cs typeface="Arial" panose="020B0604020202020204" pitchFamily="34" charset="0"/>
              </a:rPr>
              <a:t>– проводиться для встановлення реального стану об’єктів, який об’єднує: спостереження; обстеження; інвентаризацію; лабораторний аналіз; контрольні перевірки, запуски та заміри; технологічний контроль; експертизу; експеримент.</a:t>
            </a:r>
            <a:endParaRPr lang="uk-UA" sz="2800" b="1" dirty="0">
              <a:solidFill>
                <a:srgbClr val="006699"/>
              </a:solidFill>
              <a:latin typeface="Arial Narrow" panose="020B0606020202030204" pitchFamily="34" charset="0"/>
            </a:endParaRPr>
          </a:p>
        </p:txBody>
      </p:sp>
      <p:sp>
        <p:nvSpPr>
          <p:cNvPr id="4" name="TextBox 3">
            <a:extLst>
              <a:ext uri="{FF2B5EF4-FFF2-40B4-BE49-F238E27FC236}">
                <a16:creationId xmlns:a16="http://schemas.microsoft.com/office/drawing/2014/main" id="{69876C10-FB67-4BA7-89C1-B72C78380A3A}"/>
              </a:ext>
            </a:extLst>
          </p:cNvPr>
          <p:cNvSpPr txBox="1"/>
          <p:nvPr/>
        </p:nvSpPr>
        <p:spPr>
          <a:xfrm>
            <a:off x="11407388" y="89457"/>
            <a:ext cx="599554" cy="369332"/>
          </a:xfrm>
          <a:prstGeom prst="rect">
            <a:avLst/>
          </a:prstGeom>
          <a:noFill/>
        </p:spPr>
        <p:txBody>
          <a:bodyPr wrap="square" rtlCol="0">
            <a:spAutoFit/>
          </a:bodyPr>
          <a:lstStyle/>
          <a:p>
            <a:r>
              <a:rPr lang="uk-UA" dirty="0"/>
              <a:t>205</a:t>
            </a:r>
          </a:p>
        </p:txBody>
      </p:sp>
    </p:spTree>
    <p:extLst>
      <p:ext uri="{BB962C8B-B14F-4D97-AF65-F5344CB8AC3E}">
        <p14:creationId xmlns:p14="http://schemas.microsoft.com/office/powerpoint/2010/main" val="40884616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увати 2">
            <a:extLst>
              <a:ext uri="{FF2B5EF4-FFF2-40B4-BE49-F238E27FC236}">
                <a16:creationId xmlns:a16="http://schemas.microsoft.com/office/drawing/2014/main" id="{16BDD6FE-42D7-4E95-B82A-A0660A4AE6CE}"/>
              </a:ext>
            </a:extLst>
          </p:cNvPr>
          <p:cNvGrpSpPr/>
          <p:nvPr/>
        </p:nvGrpSpPr>
        <p:grpSpPr>
          <a:xfrm>
            <a:off x="433138" y="373544"/>
            <a:ext cx="11273309" cy="5371474"/>
            <a:chOff x="433138" y="373544"/>
            <a:chExt cx="11273309" cy="5371474"/>
          </a:xfrm>
        </p:grpSpPr>
        <p:sp>
          <p:nvSpPr>
            <p:cNvPr id="2" name="Прямокутник 1">
              <a:extLst>
                <a:ext uri="{FF2B5EF4-FFF2-40B4-BE49-F238E27FC236}">
                  <a16:creationId xmlns:a16="http://schemas.microsoft.com/office/drawing/2014/main" id="{501F5E66-C46B-4C4F-8240-8FE553E4DD67}"/>
                </a:ext>
              </a:extLst>
            </p:cNvPr>
            <p:cNvSpPr/>
            <p:nvPr/>
          </p:nvSpPr>
          <p:spPr>
            <a:xfrm>
              <a:off x="2683416" y="373544"/>
              <a:ext cx="6989414" cy="584775"/>
            </a:xfrm>
            <a:prstGeom prst="rect">
              <a:avLst/>
            </a:prstGeom>
          </p:spPr>
          <p:txBody>
            <a:bodyPr wrap="none">
              <a:spAutoFit/>
            </a:bodyPr>
            <a:lstStyle/>
            <a:p>
              <a:r>
                <a:rPr lang="uk-UA" sz="3200" b="1" dirty="0">
                  <a:solidFill>
                    <a:srgbClr val="006600"/>
                  </a:solidFill>
                  <a:latin typeface="Bahnschrift" panose="020B0502040204020203" pitchFamily="34" charset="0"/>
                </a:rPr>
                <a:t>МЕТОДИ ФІНАНСОВОГО КОНТРОЛЮ</a:t>
              </a:r>
              <a:endParaRPr lang="uk-UA" sz="3200" dirty="0"/>
            </a:p>
          </p:txBody>
        </p:sp>
        <p:sp>
          <p:nvSpPr>
            <p:cNvPr id="4" name="Прямокутник 3">
              <a:extLst>
                <a:ext uri="{FF2B5EF4-FFF2-40B4-BE49-F238E27FC236}">
                  <a16:creationId xmlns:a16="http://schemas.microsoft.com/office/drawing/2014/main" id="{E5A7B4A1-5010-4D67-8C46-930D6D64E0B1}"/>
                </a:ext>
              </a:extLst>
            </p:cNvPr>
            <p:cNvSpPr/>
            <p:nvPr/>
          </p:nvSpPr>
          <p:spPr>
            <a:xfrm>
              <a:off x="433138" y="1112981"/>
              <a:ext cx="11273309" cy="4632037"/>
            </a:xfrm>
            <a:prstGeom prst="rect">
              <a:avLst/>
            </a:prstGeom>
          </p:spPr>
          <p:txBody>
            <a:bodyPr wrap="square">
              <a:spAutoFit/>
            </a:bodyPr>
            <a:lstStyle/>
            <a:p>
              <a:pPr>
                <a:spcAft>
                  <a:spcPts val="1800"/>
                </a:spcAft>
              </a:pPr>
              <a:r>
                <a:rPr lang="uk-UA" sz="2800" b="1" dirty="0">
                  <a:solidFill>
                    <a:srgbClr val="6600CC"/>
                  </a:solidFill>
                  <a:latin typeface="Arial Narrow" panose="020B0606020202030204" pitchFamily="34" charset="0"/>
                  <a:cs typeface="Arial" panose="020B0604020202020204" pitchFamily="34" charset="0"/>
                </a:rPr>
                <a:t>Документальний контроль </a:t>
              </a:r>
              <a:r>
                <a:rPr lang="uk-UA" sz="2800" b="1" dirty="0">
                  <a:solidFill>
                    <a:srgbClr val="006699"/>
                  </a:solidFill>
                  <a:latin typeface="Arial Narrow" panose="020B0606020202030204" pitchFamily="34" charset="0"/>
                  <a:cs typeface="Arial" panose="020B0604020202020204" pitchFamily="34" charset="0"/>
                </a:rPr>
                <a:t>– спосіб контролю, який передбачає перевірку з метою встановлення сутності, законності та цілеспрямованості господарських операцій та управлінських рішень шляхом використання планових, облікових та інш. документів.</a:t>
              </a:r>
            </a:p>
            <a:p>
              <a:r>
                <a:rPr lang="uk-UA" sz="2800" b="1" dirty="0">
                  <a:solidFill>
                    <a:srgbClr val="6600CC"/>
                  </a:solidFill>
                  <a:latin typeface="Arial Narrow" panose="020B0606020202030204" pitchFamily="34" charset="0"/>
                  <a:cs typeface="Arial" panose="020B0604020202020204" pitchFamily="34" charset="0"/>
                </a:rPr>
                <a:t>Документальні прийоми </a:t>
              </a:r>
              <a:r>
                <a:rPr lang="uk-UA" sz="2800" b="1" dirty="0">
                  <a:solidFill>
                    <a:srgbClr val="006699"/>
                  </a:solidFill>
                  <a:latin typeface="Arial Narrow" panose="020B0606020202030204" pitchFamily="34" charset="0"/>
                  <a:cs typeface="Arial" panose="020B0604020202020204" pitchFamily="34" charset="0"/>
                </a:rPr>
                <a:t>контролю – складаються з прийомів </a:t>
              </a:r>
              <a:r>
                <a:rPr lang="uk-UA" sz="2800" b="1" dirty="0">
                  <a:solidFill>
                    <a:srgbClr val="6600CC"/>
                  </a:solidFill>
                  <a:latin typeface="Arial Narrow" panose="020B0606020202030204" pitchFamily="34" charset="0"/>
                  <a:cs typeface="Arial" panose="020B0604020202020204" pitchFamily="34" charset="0"/>
                </a:rPr>
                <a:t>контролю окремого документа </a:t>
              </a:r>
              <a:r>
                <a:rPr lang="uk-UA" sz="2800" b="1" dirty="0">
                  <a:solidFill>
                    <a:srgbClr val="006699"/>
                  </a:solidFill>
                  <a:latin typeface="Arial Narrow" panose="020B0606020202030204" pitchFamily="34" charset="0"/>
                  <a:cs typeface="Arial" panose="020B0604020202020204" pitchFamily="34" charset="0"/>
                </a:rPr>
                <a:t>(</a:t>
              </a:r>
              <a:r>
                <a:rPr lang="uk-UA" sz="2800" b="1" i="1" dirty="0">
                  <a:solidFill>
                    <a:srgbClr val="006699"/>
                  </a:solidFill>
                  <a:latin typeface="Arial Narrow" panose="020B0606020202030204" pitchFamily="34" charset="0"/>
                  <a:cs typeface="Arial" panose="020B0604020202020204" pitchFamily="34" charset="0"/>
                </a:rPr>
                <a:t>формальна</a:t>
              </a:r>
              <a:r>
                <a:rPr lang="uk-UA" sz="2800" b="1" dirty="0">
                  <a:solidFill>
                    <a:srgbClr val="006699"/>
                  </a:solidFill>
                  <a:latin typeface="Arial Narrow" panose="020B0606020202030204" pitchFamily="34" charset="0"/>
                  <a:cs typeface="Arial" panose="020B0604020202020204" pitchFamily="34" charset="0"/>
                </a:rPr>
                <a:t>, </a:t>
              </a:r>
              <a:r>
                <a:rPr lang="uk-UA" sz="2800" b="1" i="1" dirty="0">
                  <a:solidFill>
                    <a:srgbClr val="006699"/>
                  </a:solidFill>
                  <a:latin typeface="Arial Narrow" panose="020B0606020202030204" pitchFamily="34" charset="0"/>
                  <a:cs typeface="Arial" panose="020B0604020202020204" pitchFamily="34" charset="0"/>
                </a:rPr>
                <a:t>нормативно-правова</a:t>
              </a:r>
              <a:r>
                <a:rPr lang="uk-UA" sz="2800" b="1" dirty="0">
                  <a:solidFill>
                    <a:srgbClr val="006699"/>
                  </a:solidFill>
                  <a:latin typeface="Arial Narrow" panose="020B0606020202030204" pitchFamily="34" charset="0"/>
                  <a:cs typeface="Arial" panose="020B0604020202020204" pitchFamily="34" charset="0"/>
                </a:rPr>
                <a:t> та </a:t>
              </a:r>
              <a:r>
                <a:rPr lang="uk-UA" sz="2800" b="1" i="1" dirty="0">
                  <a:solidFill>
                    <a:srgbClr val="006699"/>
                  </a:solidFill>
                  <a:latin typeface="Arial Narrow" panose="020B0606020202030204" pitchFamily="34" charset="0"/>
                  <a:cs typeface="Arial" panose="020B0604020202020204" pitchFamily="34" charset="0"/>
                </a:rPr>
                <a:t>арифметична </a:t>
              </a:r>
              <a:r>
                <a:rPr lang="uk-UA" sz="2800" b="1" dirty="0">
                  <a:solidFill>
                    <a:srgbClr val="006699"/>
                  </a:solidFill>
                  <a:latin typeface="Arial Narrow" panose="020B0606020202030204" pitchFamily="34" charset="0"/>
                  <a:cs typeface="Arial" panose="020B0604020202020204" pitchFamily="34" charset="0"/>
                </a:rPr>
                <a:t>перевірка) та прийомів </a:t>
              </a:r>
              <a:r>
                <a:rPr lang="uk-UA" sz="2800" b="1" dirty="0">
                  <a:solidFill>
                    <a:srgbClr val="6600CC"/>
                  </a:solidFill>
                  <a:latin typeface="Arial Narrow" panose="020B0606020202030204" pitchFamily="34" charset="0"/>
                  <a:cs typeface="Arial" panose="020B0604020202020204" pitchFamily="34" charset="0"/>
                </a:rPr>
                <a:t>контролю господарських операцій </a:t>
              </a:r>
              <a:r>
                <a:rPr lang="uk-UA" sz="2800" b="1" dirty="0">
                  <a:solidFill>
                    <a:srgbClr val="006699"/>
                  </a:solidFill>
                  <a:latin typeface="Arial Narrow" panose="020B0606020202030204" pitchFamily="34" charset="0"/>
                  <a:cs typeface="Arial" panose="020B0604020202020204" pitchFamily="34" charset="0"/>
                </a:rPr>
                <a:t>(</a:t>
              </a:r>
              <a:r>
                <a:rPr lang="uk-UA" sz="2800" b="1" i="1" dirty="0">
                  <a:solidFill>
                    <a:srgbClr val="006699"/>
                  </a:solidFill>
                  <a:latin typeface="Arial Narrow" panose="020B0606020202030204" pitchFamily="34" charset="0"/>
                  <a:cs typeface="Arial" panose="020B0604020202020204" pitchFamily="34" charset="0"/>
                </a:rPr>
                <a:t>зустрічна </a:t>
              </a:r>
              <a:r>
                <a:rPr lang="uk-UA" sz="2800" b="1" dirty="0">
                  <a:solidFill>
                    <a:srgbClr val="006699"/>
                  </a:solidFill>
                  <a:latin typeface="Arial Narrow" panose="020B0606020202030204" pitchFamily="34" charset="0"/>
                  <a:cs typeface="Arial" panose="020B0604020202020204" pitchFamily="34" charset="0"/>
                </a:rPr>
                <a:t>перевірка документів, </a:t>
              </a:r>
              <a:r>
                <a:rPr lang="uk-UA" sz="2800" b="1" i="1" dirty="0">
                  <a:solidFill>
                    <a:srgbClr val="006699"/>
                  </a:solidFill>
                  <a:latin typeface="Arial Narrow" panose="020B0606020202030204" pitchFamily="34" charset="0"/>
                  <a:cs typeface="Arial" panose="020B0604020202020204" pitchFamily="34" charset="0"/>
                </a:rPr>
                <a:t>контрольні порівняння </a:t>
              </a:r>
              <a:r>
                <a:rPr lang="uk-UA" sz="2800" b="1" dirty="0">
                  <a:solidFill>
                    <a:srgbClr val="006699"/>
                  </a:solidFill>
                  <a:latin typeface="Arial Narrow" panose="020B0606020202030204" pitchFamily="34" charset="0"/>
                  <a:cs typeface="Arial" panose="020B0604020202020204" pitchFamily="34" charset="0"/>
                </a:rPr>
                <a:t>на збалансованість окремих показників, </a:t>
              </a:r>
              <a:r>
                <a:rPr lang="uk-UA" sz="2800" b="1" i="1" dirty="0">
                  <a:solidFill>
                    <a:srgbClr val="006699"/>
                  </a:solidFill>
                  <a:latin typeface="Arial Narrow" panose="020B0606020202030204" pitchFamily="34" charset="0"/>
                  <a:cs typeface="Arial" panose="020B0604020202020204" pitchFamily="34" charset="0"/>
                </a:rPr>
                <a:t>аналітична перевірка</a:t>
              </a:r>
              <a:r>
                <a:rPr lang="uk-UA" sz="2800" b="1" dirty="0">
                  <a:solidFill>
                    <a:srgbClr val="006699"/>
                  </a:solidFill>
                  <a:latin typeface="Arial Narrow" panose="020B0606020202030204" pitchFamily="34" charset="0"/>
                  <a:cs typeface="Arial" panose="020B0604020202020204" pitchFamily="34" charset="0"/>
                </a:rPr>
                <a:t> звітності та балансів, </a:t>
              </a:r>
              <a:r>
                <a:rPr lang="uk-UA" sz="2800" b="1" i="1" dirty="0">
                  <a:solidFill>
                    <a:srgbClr val="006699"/>
                  </a:solidFill>
                  <a:latin typeface="Arial Narrow" panose="020B0606020202030204" pitchFamily="34" charset="0"/>
                  <a:cs typeface="Arial" panose="020B0604020202020204" pitchFamily="34" charset="0"/>
                </a:rPr>
                <a:t>техніко-економічні розрахунки</a:t>
              </a:r>
              <a:r>
                <a:rPr lang="uk-UA" sz="2800" b="1" dirty="0">
                  <a:solidFill>
                    <a:srgbClr val="006699"/>
                  </a:solidFill>
                  <a:latin typeface="Arial Narrow" panose="020B0606020202030204" pitchFamily="34" charset="0"/>
                  <a:cs typeface="Arial" panose="020B0604020202020204" pitchFamily="34" charset="0"/>
                </a:rPr>
                <a:t>) та нормативно-правова перевірка.</a:t>
              </a:r>
            </a:p>
          </p:txBody>
        </p:sp>
      </p:grpSp>
      <p:sp>
        <p:nvSpPr>
          <p:cNvPr id="5" name="TextBox 4">
            <a:extLst>
              <a:ext uri="{FF2B5EF4-FFF2-40B4-BE49-F238E27FC236}">
                <a16:creationId xmlns:a16="http://schemas.microsoft.com/office/drawing/2014/main" id="{D5C0DD23-A90F-4671-A399-3D7308E41F3C}"/>
              </a:ext>
            </a:extLst>
          </p:cNvPr>
          <p:cNvSpPr txBox="1"/>
          <p:nvPr/>
        </p:nvSpPr>
        <p:spPr>
          <a:xfrm>
            <a:off x="11407388" y="89457"/>
            <a:ext cx="599554" cy="369332"/>
          </a:xfrm>
          <a:prstGeom prst="rect">
            <a:avLst/>
          </a:prstGeom>
          <a:noFill/>
        </p:spPr>
        <p:txBody>
          <a:bodyPr wrap="square" rtlCol="0">
            <a:spAutoFit/>
          </a:bodyPr>
          <a:lstStyle/>
          <a:p>
            <a:r>
              <a:rPr lang="uk-UA" dirty="0"/>
              <a:t>206</a:t>
            </a:r>
          </a:p>
        </p:txBody>
      </p:sp>
    </p:spTree>
    <p:extLst>
      <p:ext uri="{BB962C8B-B14F-4D97-AF65-F5344CB8AC3E}">
        <p14:creationId xmlns:p14="http://schemas.microsoft.com/office/powerpoint/2010/main" val="173602227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Групувати 5">
            <a:extLst>
              <a:ext uri="{FF2B5EF4-FFF2-40B4-BE49-F238E27FC236}">
                <a16:creationId xmlns:a16="http://schemas.microsoft.com/office/drawing/2014/main" id="{F69FED05-9095-41A6-B5CD-FC3330091CD0}"/>
              </a:ext>
            </a:extLst>
          </p:cNvPr>
          <p:cNvGrpSpPr/>
          <p:nvPr/>
        </p:nvGrpSpPr>
        <p:grpSpPr>
          <a:xfrm>
            <a:off x="799122" y="373544"/>
            <a:ext cx="10620246" cy="4721247"/>
            <a:chOff x="799122" y="373544"/>
            <a:chExt cx="10620246" cy="4721247"/>
          </a:xfrm>
        </p:grpSpPr>
        <p:sp>
          <p:nvSpPr>
            <p:cNvPr id="2" name="Прямокутник 1">
              <a:extLst>
                <a:ext uri="{FF2B5EF4-FFF2-40B4-BE49-F238E27FC236}">
                  <a16:creationId xmlns:a16="http://schemas.microsoft.com/office/drawing/2014/main" id="{501F5E66-C46B-4C4F-8240-8FE553E4DD67}"/>
                </a:ext>
              </a:extLst>
            </p:cNvPr>
            <p:cNvSpPr/>
            <p:nvPr/>
          </p:nvSpPr>
          <p:spPr>
            <a:xfrm>
              <a:off x="2683416" y="373544"/>
              <a:ext cx="6989414" cy="584775"/>
            </a:xfrm>
            <a:prstGeom prst="rect">
              <a:avLst/>
            </a:prstGeom>
          </p:spPr>
          <p:txBody>
            <a:bodyPr wrap="none">
              <a:spAutoFit/>
            </a:bodyPr>
            <a:lstStyle/>
            <a:p>
              <a:r>
                <a:rPr lang="uk-UA" sz="3200" b="1" dirty="0">
                  <a:solidFill>
                    <a:srgbClr val="006600"/>
                  </a:solidFill>
                  <a:latin typeface="Bahnschrift" panose="020B0502040204020203" pitchFamily="34" charset="0"/>
                </a:rPr>
                <a:t>МЕТОДИ ФІНАНСОВОГО КОНТРОЛЮ</a:t>
              </a:r>
              <a:endParaRPr lang="uk-UA" sz="3200" dirty="0"/>
            </a:p>
          </p:txBody>
        </p:sp>
        <p:sp>
          <p:nvSpPr>
            <p:cNvPr id="5" name="Прямокутник 4">
              <a:extLst>
                <a:ext uri="{FF2B5EF4-FFF2-40B4-BE49-F238E27FC236}">
                  <a16:creationId xmlns:a16="http://schemas.microsoft.com/office/drawing/2014/main" id="{BEDE3B9F-4A04-4C87-9AD5-FC1D1514A53E}"/>
                </a:ext>
              </a:extLst>
            </p:cNvPr>
            <p:cNvSpPr/>
            <p:nvPr/>
          </p:nvSpPr>
          <p:spPr>
            <a:xfrm>
              <a:off x="799122" y="1324528"/>
              <a:ext cx="10620246" cy="3770263"/>
            </a:xfrm>
            <a:prstGeom prst="rect">
              <a:avLst/>
            </a:prstGeom>
          </p:spPr>
          <p:txBody>
            <a:bodyPr wrap="square">
              <a:spAutoFit/>
            </a:bodyPr>
            <a:lstStyle/>
            <a:p>
              <a:pPr>
                <a:spcAft>
                  <a:spcPts val="1800"/>
                </a:spcAft>
              </a:pPr>
              <a:r>
                <a:rPr lang="uk-UA" sz="2800" b="1" dirty="0">
                  <a:solidFill>
                    <a:srgbClr val="6600CC"/>
                  </a:solidFill>
                  <a:latin typeface="Arial Narrow" panose="020B0606020202030204" pitchFamily="34" charset="0"/>
                  <a:cs typeface="Arial" panose="020B0604020202020204" pitchFamily="34" charset="0"/>
                </a:rPr>
                <a:t>Контрольно-ревізійні процедури </a:t>
              </a:r>
              <a:r>
                <a:rPr lang="uk-UA" sz="2800" b="1" dirty="0">
                  <a:solidFill>
                    <a:srgbClr val="006699"/>
                  </a:solidFill>
                  <a:latin typeface="Arial Narrow" panose="020B0606020202030204" pitchFamily="34" charset="0"/>
                  <a:cs typeface="Arial" panose="020B0604020202020204" pitchFamily="34" charset="0"/>
                </a:rPr>
                <a:t>– система методичних дій на суб’єкти і об’єкти процесу, які здійснюються органами управління при проведенні контрольних функцій.</a:t>
              </a:r>
            </a:p>
            <a:p>
              <a:r>
                <a:rPr lang="uk-UA" sz="2800" b="1" dirty="0">
                  <a:solidFill>
                    <a:srgbClr val="6600CC"/>
                  </a:solidFill>
                  <a:latin typeface="Arial Narrow" panose="020B0606020202030204" pitchFamily="34" charset="0"/>
                  <a:cs typeface="Arial" panose="020B0604020202020204" pitchFamily="34" charset="0"/>
                </a:rPr>
                <a:t>Контрольні процедури </a:t>
              </a:r>
              <a:r>
                <a:rPr lang="uk-UA" sz="2800" b="1" dirty="0">
                  <a:solidFill>
                    <a:srgbClr val="006699"/>
                  </a:solidFill>
                  <a:latin typeface="Arial Narrow" panose="020B0606020202030204" pitchFamily="34" charset="0"/>
                  <a:cs typeface="Arial" panose="020B0604020202020204" pitchFamily="34" charset="0"/>
                </a:rPr>
                <a:t>–  дії, які конкретизують застосування методичних прийомів контролю усіх процесів, що здійснюються у господарській діяльності та пов</a:t>
              </a:r>
              <a:r>
                <a:rPr lang="en-US" sz="2800" b="1" dirty="0">
                  <a:solidFill>
                    <a:srgbClr val="006699"/>
                  </a:solidFill>
                  <a:latin typeface="Arial Narrow" panose="020B0606020202030204" pitchFamily="34" charset="0"/>
                  <a:cs typeface="Arial" panose="020B0604020202020204" pitchFamily="34" charset="0"/>
                </a:rPr>
                <a:t>’</a:t>
              </a:r>
              <a:r>
                <a:rPr lang="uk-UA" sz="2800" b="1" dirty="0">
                  <a:solidFill>
                    <a:srgbClr val="006699"/>
                  </a:solidFill>
                  <a:latin typeface="Arial Narrow" panose="020B0606020202030204" pitchFamily="34" charset="0"/>
                  <a:cs typeface="Arial" panose="020B0604020202020204" pitchFamily="34" charset="0"/>
                </a:rPr>
                <a:t>язані із розробкою, реалізацією і коригуванням фінансових рішень, та які забезпечують виявлення конфліктних ситуацій (відхилень) з метою їх своєчасного усунення.</a:t>
              </a:r>
            </a:p>
          </p:txBody>
        </p:sp>
      </p:grpSp>
      <p:sp>
        <p:nvSpPr>
          <p:cNvPr id="7" name="TextBox 6">
            <a:extLst>
              <a:ext uri="{FF2B5EF4-FFF2-40B4-BE49-F238E27FC236}">
                <a16:creationId xmlns:a16="http://schemas.microsoft.com/office/drawing/2014/main" id="{7F941C11-C3BD-4051-B91A-51AD4C7652AB}"/>
              </a:ext>
            </a:extLst>
          </p:cNvPr>
          <p:cNvSpPr txBox="1"/>
          <p:nvPr/>
        </p:nvSpPr>
        <p:spPr>
          <a:xfrm>
            <a:off x="11407388" y="89457"/>
            <a:ext cx="599554" cy="369332"/>
          </a:xfrm>
          <a:prstGeom prst="rect">
            <a:avLst/>
          </a:prstGeom>
          <a:noFill/>
        </p:spPr>
        <p:txBody>
          <a:bodyPr wrap="square" rtlCol="0">
            <a:spAutoFit/>
          </a:bodyPr>
          <a:lstStyle/>
          <a:p>
            <a:r>
              <a:rPr lang="uk-UA" dirty="0"/>
              <a:t>207</a:t>
            </a:r>
          </a:p>
        </p:txBody>
      </p:sp>
    </p:spTree>
    <p:extLst>
      <p:ext uri="{BB962C8B-B14F-4D97-AF65-F5344CB8AC3E}">
        <p14:creationId xmlns:p14="http://schemas.microsoft.com/office/powerpoint/2010/main" val="166915967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увати 2">
            <a:extLst>
              <a:ext uri="{FF2B5EF4-FFF2-40B4-BE49-F238E27FC236}">
                <a16:creationId xmlns:a16="http://schemas.microsoft.com/office/drawing/2014/main" id="{5ED9503F-B609-4305-9DF1-A796C97978B6}"/>
              </a:ext>
            </a:extLst>
          </p:cNvPr>
          <p:cNvGrpSpPr/>
          <p:nvPr/>
        </p:nvGrpSpPr>
        <p:grpSpPr>
          <a:xfrm>
            <a:off x="548183" y="299116"/>
            <a:ext cx="11259879" cy="5576625"/>
            <a:chOff x="548183" y="299116"/>
            <a:chExt cx="11259879" cy="5576625"/>
          </a:xfrm>
        </p:grpSpPr>
        <p:sp>
          <p:nvSpPr>
            <p:cNvPr id="2" name="Прямокутник 1">
              <a:extLst>
                <a:ext uri="{FF2B5EF4-FFF2-40B4-BE49-F238E27FC236}">
                  <a16:creationId xmlns:a16="http://schemas.microsoft.com/office/drawing/2014/main" id="{501F5E66-C46B-4C4F-8240-8FE553E4DD67}"/>
                </a:ext>
              </a:extLst>
            </p:cNvPr>
            <p:cNvSpPr/>
            <p:nvPr/>
          </p:nvSpPr>
          <p:spPr>
            <a:xfrm>
              <a:off x="2417603" y="299116"/>
              <a:ext cx="6989414" cy="584775"/>
            </a:xfrm>
            <a:prstGeom prst="rect">
              <a:avLst/>
            </a:prstGeom>
          </p:spPr>
          <p:txBody>
            <a:bodyPr wrap="none">
              <a:spAutoFit/>
            </a:bodyPr>
            <a:lstStyle/>
            <a:p>
              <a:r>
                <a:rPr lang="uk-UA" sz="3200" b="1" dirty="0">
                  <a:solidFill>
                    <a:srgbClr val="006600"/>
                  </a:solidFill>
                  <a:latin typeface="Bahnschrift" panose="020B0502040204020203" pitchFamily="34" charset="0"/>
                </a:rPr>
                <a:t>МЕТОДИ ФІНАНСОВОГО КОНТРОЛЮ</a:t>
              </a:r>
              <a:endParaRPr lang="uk-UA" sz="3200" dirty="0"/>
            </a:p>
          </p:txBody>
        </p:sp>
        <p:sp>
          <p:nvSpPr>
            <p:cNvPr id="7" name="Прямокутник 6">
              <a:extLst>
                <a:ext uri="{FF2B5EF4-FFF2-40B4-BE49-F238E27FC236}">
                  <a16:creationId xmlns:a16="http://schemas.microsoft.com/office/drawing/2014/main" id="{C681D720-07B5-48B8-9092-BB4D0BE55FF7}"/>
                </a:ext>
              </a:extLst>
            </p:cNvPr>
            <p:cNvSpPr/>
            <p:nvPr/>
          </p:nvSpPr>
          <p:spPr>
            <a:xfrm>
              <a:off x="548183" y="1012871"/>
              <a:ext cx="11259879" cy="4862870"/>
            </a:xfrm>
            <a:prstGeom prst="rect">
              <a:avLst/>
            </a:prstGeom>
          </p:spPr>
          <p:txBody>
            <a:bodyPr wrap="square">
              <a:spAutoFit/>
            </a:bodyPr>
            <a:lstStyle/>
            <a:p>
              <a:pPr>
                <a:spcAft>
                  <a:spcPts val="1800"/>
                </a:spcAft>
              </a:pPr>
              <a:r>
                <a:rPr lang="uk-UA" sz="2800" b="1" dirty="0">
                  <a:solidFill>
                    <a:srgbClr val="6600CC"/>
                  </a:solidFill>
                  <a:latin typeface="Arial Narrow" panose="020B0606020202030204" pitchFamily="34" charset="0"/>
                  <a:cs typeface="Arial" panose="020B0604020202020204" pitchFamily="34" charset="0"/>
                </a:rPr>
                <a:t>Прийом порівняння </a:t>
              </a:r>
              <a:r>
                <a:rPr lang="uk-UA" sz="2800" b="1" dirty="0">
                  <a:solidFill>
                    <a:srgbClr val="006699"/>
                  </a:solidFill>
                  <a:latin typeface="Arial Narrow" panose="020B0606020202030204" pitchFamily="34" charset="0"/>
                  <a:cs typeface="Arial" panose="020B0604020202020204" pitchFamily="34" charset="0"/>
                </a:rPr>
                <a:t>– використовується для оцінки ступеня виконання   та вивчення динаміки показників та встановлення тенденцій їхнього розвитку.</a:t>
              </a:r>
            </a:p>
            <a:p>
              <a:pPr>
                <a:spcAft>
                  <a:spcPts val="1800"/>
                </a:spcAft>
              </a:pPr>
              <a:r>
                <a:rPr lang="uk-UA" sz="2800" b="1" dirty="0">
                  <a:solidFill>
                    <a:srgbClr val="6600CC"/>
                  </a:solidFill>
                  <a:latin typeface="Arial Narrow" panose="020B0606020202030204" pitchFamily="34" charset="0"/>
                  <a:cs typeface="Arial" panose="020B0604020202020204" pitchFamily="34" charset="0"/>
                </a:rPr>
                <a:t>Прийом перерахунків </a:t>
              </a:r>
              <a:r>
                <a:rPr lang="uk-UA" sz="2800" b="1" dirty="0">
                  <a:solidFill>
                    <a:srgbClr val="006699"/>
                  </a:solidFill>
                  <a:latin typeface="Arial Narrow" panose="020B0606020202030204" pitchFamily="34" charset="0"/>
                  <a:cs typeface="Arial" panose="020B0604020202020204" pitchFamily="34" charset="0"/>
                </a:rPr>
                <a:t>– перевірка правильності проведення фахівцями будь-яких розрахунків.</a:t>
              </a:r>
            </a:p>
            <a:p>
              <a:pPr>
                <a:spcAft>
                  <a:spcPts val="1800"/>
                </a:spcAft>
              </a:pPr>
              <a:r>
                <a:rPr lang="uk-UA" sz="2800" b="1" dirty="0">
                  <a:solidFill>
                    <a:srgbClr val="6600CC"/>
                  </a:solidFill>
                  <a:latin typeface="Arial Narrow" panose="020B0606020202030204" pitchFamily="34" charset="0"/>
                  <a:cs typeface="Arial" panose="020B0604020202020204" pitchFamily="34" charset="0"/>
                </a:rPr>
                <a:t>Спостереження </a:t>
              </a:r>
              <a:r>
                <a:rPr lang="uk-UA" sz="2800" b="1" dirty="0">
                  <a:solidFill>
                    <a:srgbClr val="006699"/>
                  </a:solidFill>
                  <a:latin typeface="Arial Narrow" panose="020B0606020202030204" pitchFamily="34" charset="0"/>
                  <a:cs typeface="Arial" panose="020B0604020202020204" pitchFamily="34" charset="0"/>
                </a:rPr>
                <a:t>– загальнонауковий метод дослідження, який при застосуванні у внутрішньогосподарському контролі потребує: пристосування методу до предмета і об’єкта, поглиблене знання контролером підконтрольних господарських явищ і процесів, поєднання методу з іншими способами досліджень.</a:t>
              </a:r>
            </a:p>
          </p:txBody>
        </p:sp>
      </p:grpSp>
      <p:sp>
        <p:nvSpPr>
          <p:cNvPr id="5" name="TextBox 4">
            <a:extLst>
              <a:ext uri="{FF2B5EF4-FFF2-40B4-BE49-F238E27FC236}">
                <a16:creationId xmlns:a16="http://schemas.microsoft.com/office/drawing/2014/main" id="{77AC1E11-AF34-48B5-B7AD-573619A2B85A}"/>
              </a:ext>
            </a:extLst>
          </p:cNvPr>
          <p:cNvSpPr txBox="1"/>
          <p:nvPr/>
        </p:nvSpPr>
        <p:spPr>
          <a:xfrm>
            <a:off x="11407388" y="89457"/>
            <a:ext cx="599554" cy="369332"/>
          </a:xfrm>
          <a:prstGeom prst="rect">
            <a:avLst/>
          </a:prstGeom>
          <a:noFill/>
        </p:spPr>
        <p:txBody>
          <a:bodyPr wrap="square" rtlCol="0">
            <a:spAutoFit/>
          </a:bodyPr>
          <a:lstStyle/>
          <a:p>
            <a:r>
              <a:rPr lang="uk-UA" dirty="0"/>
              <a:t>208</a:t>
            </a:r>
          </a:p>
        </p:txBody>
      </p:sp>
    </p:spTree>
    <p:extLst>
      <p:ext uri="{BB962C8B-B14F-4D97-AF65-F5344CB8AC3E}">
        <p14:creationId xmlns:p14="http://schemas.microsoft.com/office/powerpoint/2010/main" val="172228826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увати 3">
            <a:extLst>
              <a:ext uri="{FF2B5EF4-FFF2-40B4-BE49-F238E27FC236}">
                <a16:creationId xmlns:a16="http://schemas.microsoft.com/office/drawing/2014/main" id="{D8CC8A54-75D7-4481-A2D3-68C5A594665E}"/>
              </a:ext>
            </a:extLst>
          </p:cNvPr>
          <p:cNvGrpSpPr/>
          <p:nvPr/>
        </p:nvGrpSpPr>
        <p:grpSpPr>
          <a:xfrm>
            <a:off x="675446" y="479869"/>
            <a:ext cx="10945939" cy="4803485"/>
            <a:chOff x="675446" y="479869"/>
            <a:chExt cx="10945939" cy="4803485"/>
          </a:xfrm>
        </p:grpSpPr>
        <p:sp>
          <p:nvSpPr>
            <p:cNvPr id="2" name="Прямокутник 1">
              <a:extLst>
                <a:ext uri="{FF2B5EF4-FFF2-40B4-BE49-F238E27FC236}">
                  <a16:creationId xmlns:a16="http://schemas.microsoft.com/office/drawing/2014/main" id="{501F5E66-C46B-4C4F-8240-8FE553E4DD67}"/>
                </a:ext>
              </a:extLst>
            </p:cNvPr>
            <p:cNvSpPr/>
            <p:nvPr/>
          </p:nvSpPr>
          <p:spPr>
            <a:xfrm>
              <a:off x="2406971" y="479869"/>
              <a:ext cx="6989414" cy="584775"/>
            </a:xfrm>
            <a:prstGeom prst="rect">
              <a:avLst/>
            </a:prstGeom>
          </p:spPr>
          <p:txBody>
            <a:bodyPr wrap="none">
              <a:spAutoFit/>
            </a:bodyPr>
            <a:lstStyle/>
            <a:p>
              <a:r>
                <a:rPr lang="uk-UA" sz="3200" b="1" dirty="0">
                  <a:solidFill>
                    <a:srgbClr val="006600"/>
                  </a:solidFill>
                  <a:latin typeface="Bahnschrift" panose="020B0502040204020203" pitchFamily="34" charset="0"/>
                </a:rPr>
                <a:t>МЕТОДИ ФІНАНСОВОГО КОНТРОЛЮ</a:t>
              </a:r>
              <a:endParaRPr lang="uk-UA" sz="3200" dirty="0"/>
            </a:p>
          </p:txBody>
        </p:sp>
        <p:sp>
          <p:nvSpPr>
            <p:cNvPr id="5" name="Прямокутник 4">
              <a:extLst>
                <a:ext uri="{FF2B5EF4-FFF2-40B4-BE49-F238E27FC236}">
                  <a16:creationId xmlns:a16="http://schemas.microsoft.com/office/drawing/2014/main" id="{D1A26D61-037E-4EB5-A642-CF8D7C934867}"/>
                </a:ext>
              </a:extLst>
            </p:cNvPr>
            <p:cNvSpPr/>
            <p:nvPr/>
          </p:nvSpPr>
          <p:spPr>
            <a:xfrm>
              <a:off x="675446" y="1513091"/>
              <a:ext cx="10945939" cy="3770263"/>
            </a:xfrm>
            <a:prstGeom prst="rect">
              <a:avLst/>
            </a:prstGeom>
          </p:spPr>
          <p:txBody>
            <a:bodyPr wrap="square">
              <a:spAutoFit/>
            </a:bodyPr>
            <a:lstStyle/>
            <a:p>
              <a:pPr>
                <a:spcAft>
                  <a:spcPts val="1800"/>
                </a:spcAft>
              </a:pPr>
              <a:r>
                <a:rPr lang="uk-UA" sz="2800" b="1" dirty="0">
                  <a:solidFill>
                    <a:srgbClr val="6600CC"/>
                  </a:solidFill>
                  <a:latin typeface="Arial Narrow" panose="020B0606020202030204" pitchFamily="34" charset="0"/>
                  <a:cs typeface="Arial" panose="020B0604020202020204" pitchFamily="34" charset="0"/>
                </a:rPr>
                <a:t>Контрольні замірювання </a:t>
              </a:r>
              <a:r>
                <a:rPr lang="uk-UA" sz="2800" b="1" dirty="0">
                  <a:solidFill>
                    <a:srgbClr val="006699"/>
                  </a:solidFill>
                  <a:latin typeface="Arial Narrow" panose="020B0606020202030204" pitchFamily="34" charset="0"/>
                  <a:cs typeface="Arial" panose="020B0604020202020204" pitchFamily="34" charset="0"/>
                </a:rPr>
                <a:t>– використовуються в контролі за дотриманням норм витрат сировини, паливно-енергетичних ресурсів, основних і допоміжних матеріалів, напівфабрикатів та ін., коли їх перевитрати не супроводжуються зростанням обсягу виробництва продукції.</a:t>
              </a:r>
            </a:p>
            <a:p>
              <a:pPr>
                <a:spcAft>
                  <a:spcPts val="1800"/>
                </a:spcAft>
              </a:pPr>
              <a:r>
                <a:rPr lang="uk-UA" sz="2800" b="1" dirty="0">
                  <a:solidFill>
                    <a:srgbClr val="6600CC"/>
                  </a:solidFill>
                  <a:latin typeface="Arial Narrow" panose="020B0606020202030204" pitchFamily="34" charset="0"/>
                  <a:cs typeface="Arial" panose="020B0604020202020204" pitchFamily="34" charset="0"/>
                </a:rPr>
                <a:t>Вибірковий метод </a:t>
              </a:r>
              <a:r>
                <a:rPr lang="uk-UA" sz="2800" b="1" dirty="0">
                  <a:solidFill>
                    <a:srgbClr val="006699"/>
                  </a:solidFill>
                  <a:latin typeface="Arial Narrow" panose="020B0606020202030204" pitchFamily="34" charset="0"/>
                  <a:cs typeface="Arial" panose="020B0604020202020204" pitchFamily="34" charset="0"/>
                </a:rPr>
                <a:t>– вимагає попереднього встановлення обсягу вибірки для забезпечення допустимого рівня об’єктивності оцінки. Його недолік порівняно з суцільною перевіркою – менша точність.</a:t>
              </a:r>
              <a:endParaRPr lang="uk-UA" sz="3200" b="1" dirty="0">
                <a:solidFill>
                  <a:srgbClr val="006699"/>
                </a:solidFill>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A8853497-3B00-46E6-B2F6-6073AB5660B0}"/>
              </a:ext>
            </a:extLst>
          </p:cNvPr>
          <p:cNvSpPr txBox="1"/>
          <p:nvPr/>
        </p:nvSpPr>
        <p:spPr>
          <a:xfrm>
            <a:off x="11407388" y="89457"/>
            <a:ext cx="599554" cy="369332"/>
          </a:xfrm>
          <a:prstGeom prst="rect">
            <a:avLst/>
          </a:prstGeom>
          <a:noFill/>
        </p:spPr>
        <p:txBody>
          <a:bodyPr wrap="square" rtlCol="0">
            <a:spAutoFit/>
          </a:bodyPr>
          <a:lstStyle/>
          <a:p>
            <a:r>
              <a:rPr lang="uk-UA" dirty="0"/>
              <a:t>209</a:t>
            </a:r>
          </a:p>
        </p:txBody>
      </p:sp>
    </p:spTree>
    <p:extLst>
      <p:ext uri="{BB962C8B-B14F-4D97-AF65-F5344CB8AC3E}">
        <p14:creationId xmlns:p14="http://schemas.microsoft.com/office/powerpoint/2010/main" val="31585280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CBF40674-C080-4338-95FF-9A72B57F0613}"/>
              </a:ext>
            </a:extLst>
          </p:cNvPr>
          <p:cNvPicPr>
            <a:picLocks noChangeAspect="1"/>
          </p:cNvPicPr>
          <p:nvPr/>
        </p:nvPicPr>
        <p:blipFill>
          <a:blip r:embed="rId2"/>
          <a:stretch>
            <a:fillRect/>
          </a:stretch>
        </p:blipFill>
        <p:spPr>
          <a:xfrm>
            <a:off x="8391071" y="3278823"/>
            <a:ext cx="3800929" cy="2768600"/>
          </a:xfrm>
          <a:prstGeom prst="rect">
            <a:avLst/>
          </a:prstGeom>
        </p:spPr>
      </p:pic>
      <p:sp>
        <p:nvSpPr>
          <p:cNvPr id="2" name="Прямокутник 1">
            <a:extLst>
              <a:ext uri="{FF2B5EF4-FFF2-40B4-BE49-F238E27FC236}">
                <a16:creationId xmlns:a16="http://schemas.microsoft.com/office/drawing/2014/main" id="{184C8C8C-9DD2-4C44-B47D-20F2A05F5E0E}"/>
              </a:ext>
            </a:extLst>
          </p:cNvPr>
          <p:cNvSpPr/>
          <p:nvPr/>
        </p:nvSpPr>
        <p:spPr>
          <a:xfrm>
            <a:off x="1035050" y="687338"/>
            <a:ext cx="10121900" cy="4859664"/>
          </a:xfrm>
          <a:prstGeom prst="rect">
            <a:avLst/>
          </a:prstGeom>
        </p:spPr>
        <p:txBody>
          <a:bodyPr wrap="square">
            <a:spAutoFit/>
          </a:bodyPr>
          <a:lstStyle/>
          <a:p>
            <a:pPr algn="ctr">
              <a:lnSpc>
                <a:spcPct val="89000"/>
              </a:lnSpc>
              <a:spcAft>
                <a:spcPts val="600"/>
              </a:spcAft>
            </a:pPr>
            <a:r>
              <a:rPr lang="uk-UA" sz="3200" b="1" dirty="0">
                <a:solidFill>
                  <a:srgbClr val="C00000"/>
                </a:solidFill>
                <a:latin typeface="Arial Narrow" panose="020B0606020202030204" pitchFamily="34" charset="0"/>
              </a:rPr>
              <a:t>Оперативний контролінг </a:t>
            </a:r>
            <a:r>
              <a:rPr lang="uk-UA" sz="3200" b="1" dirty="0">
                <a:latin typeface="Arial Narrow" panose="020B0606020202030204" pitchFamily="34" charset="0"/>
              </a:rPr>
              <a:t>орієнтований на досягнення короткострокових цілей.</a:t>
            </a:r>
            <a:r>
              <a:rPr lang="uk-UA" sz="3200" b="1" i="1" dirty="0">
                <a:latin typeface="Arial Narrow" panose="020B0606020202030204" pitchFamily="34" charset="0"/>
              </a:rPr>
              <a:t> Головна мета </a:t>
            </a:r>
            <a:r>
              <a:rPr lang="uk-UA" sz="3200" b="1" dirty="0">
                <a:latin typeface="Arial Narrow" panose="020B0606020202030204" pitchFamily="34" charset="0"/>
              </a:rPr>
              <a:t>– створення системи управління, яка ефективно допомагає досягати поточних цілей підприємства, а також оптимізувати співвідношення "витрати – прибуток".</a:t>
            </a:r>
          </a:p>
          <a:p>
            <a:pPr algn="ctr">
              <a:lnSpc>
                <a:spcPct val="89000"/>
              </a:lnSpc>
              <a:spcAft>
                <a:spcPts val="600"/>
              </a:spcAft>
            </a:pPr>
            <a:r>
              <a:rPr lang="uk-UA" sz="3200" b="1" i="1" dirty="0">
                <a:latin typeface="Arial Narrow" panose="020B0606020202030204" pitchFamily="34" charset="0"/>
              </a:rPr>
              <a:t>Основні напрямки </a:t>
            </a:r>
            <a:r>
              <a:rPr lang="uk-UA" sz="3200" b="1" dirty="0">
                <a:latin typeface="Arial Narrow" panose="020B0606020202030204" pitchFamily="34" charset="0"/>
              </a:rPr>
              <a:t>оперативного контролінгу:</a:t>
            </a:r>
          </a:p>
          <a:p>
            <a:pPr>
              <a:lnSpc>
                <a:spcPct val="89000"/>
              </a:lnSpc>
              <a:spcAft>
                <a:spcPts val="600"/>
              </a:spcAft>
            </a:pPr>
            <a:r>
              <a:rPr lang="uk-UA" sz="3200" b="1" dirty="0">
                <a:latin typeface="Arial Narrow" panose="020B0606020202030204" pitchFamily="34" charset="0"/>
              </a:rPr>
              <a:t>         </a:t>
            </a:r>
            <a:r>
              <a:rPr lang="uk-UA" sz="3200" dirty="0">
                <a:latin typeface="Arial Narrow" panose="020B0606020202030204" pitchFamily="34" charset="0"/>
              </a:rPr>
              <a:t>-    </a:t>
            </a:r>
            <a:r>
              <a:rPr lang="uk-UA" sz="3200" b="1" dirty="0">
                <a:latin typeface="Arial Narrow" panose="020B0606020202030204" pitchFamily="34" charset="0"/>
              </a:rPr>
              <a:t>прибуток,</a:t>
            </a:r>
          </a:p>
          <a:p>
            <a:pPr>
              <a:lnSpc>
                <a:spcPct val="89000"/>
              </a:lnSpc>
              <a:spcAft>
                <a:spcPts val="600"/>
              </a:spcAft>
            </a:pPr>
            <a:r>
              <a:rPr lang="uk-UA" sz="3200" dirty="0">
                <a:latin typeface="Arial Narrow" panose="020B0606020202030204" pitchFamily="34" charset="0"/>
              </a:rPr>
              <a:t>         -    </a:t>
            </a:r>
            <a:r>
              <a:rPr lang="uk-UA" sz="3200" b="1" dirty="0">
                <a:latin typeface="Arial Narrow" panose="020B0606020202030204" pitchFamily="34" charset="0"/>
              </a:rPr>
              <a:t>рентабельність,</a:t>
            </a:r>
          </a:p>
          <a:p>
            <a:pPr>
              <a:lnSpc>
                <a:spcPct val="89000"/>
              </a:lnSpc>
              <a:spcAft>
                <a:spcPts val="600"/>
              </a:spcAft>
            </a:pPr>
            <a:r>
              <a:rPr lang="uk-UA" sz="3200" dirty="0">
                <a:latin typeface="Arial Narrow" panose="020B0606020202030204" pitchFamily="34" charset="0"/>
              </a:rPr>
              <a:t>         -    </a:t>
            </a:r>
            <a:r>
              <a:rPr lang="uk-UA" sz="3200" b="1" dirty="0">
                <a:latin typeface="Arial Narrow" panose="020B0606020202030204" pitchFamily="34" charset="0"/>
              </a:rPr>
              <a:t>ліквідність,</a:t>
            </a:r>
          </a:p>
          <a:p>
            <a:pPr>
              <a:lnSpc>
                <a:spcPct val="89000"/>
              </a:lnSpc>
              <a:spcAft>
                <a:spcPts val="600"/>
              </a:spcAft>
            </a:pPr>
            <a:r>
              <a:rPr lang="uk-UA" sz="3200" dirty="0">
                <a:latin typeface="Arial Narrow" panose="020B0606020202030204" pitchFamily="34" charset="0"/>
              </a:rPr>
              <a:t>         -</a:t>
            </a:r>
            <a:r>
              <a:rPr lang="uk-UA" sz="3200" b="1" dirty="0">
                <a:latin typeface="Arial Narrow" panose="020B0606020202030204" pitchFamily="34" charset="0"/>
              </a:rPr>
              <a:t>    продуктивність тощо.    </a:t>
            </a:r>
          </a:p>
        </p:txBody>
      </p:sp>
      <p:sp>
        <p:nvSpPr>
          <p:cNvPr id="4" name="TextBox 3">
            <a:extLst>
              <a:ext uri="{FF2B5EF4-FFF2-40B4-BE49-F238E27FC236}">
                <a16:creationId xmlns:a16="http://schemas.microsoft.com/office/drawing/2014/main" id="{95B3A3BB-B2BB-4AF7-8FAD-B338B79CEFDA}"/>
              </a:ext>
            </a:extLst>
          </p:cNvPr>
          <p:cNvSpPr txBox="1"/>
          <p:nvPr/>
        </p:nvSpPr>
        <p:spPr>
          <a:xfrm>
            <a:off x="11313268" y="318006"/>
            <a:ext cx="492550" cy="369332"/>
          </a:xfrm>
          <a:prstGeom prst="rect">
            <a:avLst/>
          </a:prstGeom>
          <a:noFill/>
        </p:spPr>
        <p:txBody>
          <a:bodyPr wrap="square" rtlCol="0">
            <a:spAutoFit/>
          </a:bodyPr>
          <a:lstStyle/>
          <a:p>
            <a:r>
              <a:rPr lang="uk-UA" dirty="0"/>
              <a:t>21</a:t>
            </a:r>
          </a:p>
        </p:txBody>
      </p:sp>
    </p:spTree>
    <p:extLst>
      <p:ext uri="{BB962C8B-B14F-4D97-AF65-F5344CB8AC3E}">
        <p14:creationId xmlns:p14="http://schemas.microsoft.com/office/powerpoint/2010/main" val="73550817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увати 2">
            <a:extLst>
              <a:ext uri="{FF2B5EF4-FFF2-40B4-BE49-F238E27FC236}">
                <a16:creationId xmlns:a16="http://schemas.microsoft.com/office/drawing/2014/main" id="{5F897D60-62D6-4FC8-A2F2-17B169898214}"/>
              </a:ext>
            </a:extLst>
          </p:cNvPr>
          <p:cNvGrpSpPr/>
          <p:nvPr/>
        </p:nvGrpSpPr>
        <p:grpSpPr>
          <a:xfrm>
            <a:off x="828407" y="649990"/>
            <a:ext cx="10367677" cy="4448698"/>
            <a:chOff x="828407" y="649990"/>
            <a:chExt cx="10367677" cy="4448698"/>
          </a:xfrm>
        </p:grpSpPr>
        <p:sp>
          <p:nvSpPr>
            <p:cNvPr id="2" name="Прямокутник 1">
              <a:extLst>
                <a:ext uri="{FF2B5EF4-FFF2-40B4-BE49-F238E27FC236}">
                  <a16:creationId xmlns:a16="http://schemas.microsoft.com/office/drawing/2014/main" id="{501F5E66-C46B-4C4F-8240-8FE553E4DD67}"/>
                </a:ext>
              </a:extLst>
            </p:cNvPr>
            <p:cNvSpPr/>
            <p:nvPr/>
          </p:nvSpPr>
          <p:spPr>
            <a:xfrm>
              <a:off x="2375073" y="649990"/>
              <a:ext cx="6989414" cy="584775"/>
            </a:xfrm>
            <a:prstGeom prst="rect">
              <a:avLst/>
            </a:prstGeom>
          </p:spPr>
          <p:txBody>
            <a:bodyPr wrap="none">
              <a:spAutoFit/>
            </a:bodyPr>
            <a:lstStyle/>
            <a:p>
              <a:r>
                <a:rPr lang="uk-UA" sz="3200" b="1" dirty="0">
                  <a:solidFill>
                    <a:srgbClr val="006600"/>
                  </a:solidFill>
                  <a:latin typeface="Bahnschrift" panose="020B0502040204020203" pitchFamily="34" charset="0"/>
                </a:rPr>
                <a:t>МЕТОДИ ФІНАНСОВОГО КОНТРОЛЮ</a:t>
              </a:r>
              <a:endParaRPr lang="uk-UA" sz="3200" dirty="0"/>
            </a:p>
          </p:txBody>
        </p:sp>
        <p:sp>
          <p:nvSpPr>
            <p:cNvPr id="6" name="Прямокутник 5">
              <a:extLst>
                <a:ext uri="{FF2B5EF4-FFF2-40B4-BE49-F238E27FC236}">
                  <a16:creationId xmlns:a16="http://schemas.microsoft.com/office/drawing/2014/main" id="{C7A4F027-BA75-48A6-9C2A-722B19338678}"/>
                </a:ext>
              </a:extLst>
            </p:cNvPr>
            <p:cNvSpPr/>
            <p:nvPr/>
          </p:nvSpPr>
          <p:spPr>
            <a:xfrm>
              <a:off x="828407" y="1759312"/>
              <a:ext cx="10367677" cy="3339376"/>
            </a:xfrm>
            <a:prstGeom prst="rect">
              <a:avLst/>
            </a:prstGeom>
          </p:spPr>
          <p:txBody>
            <a:bodyPr wrap="square">
              <a:spAutoFit/>
            </a:bodyPr>
            <a:lstStyle/>
            <a:p>
              <a:pPr>
                <a:spcAft>
                  <a:spcPts val="1800"/>
                </a:spcAft>
              </a:pPr>
              <a:r>
                <a:rPr lang="uk-UA" sz="2800" b="1" dirty="0">
                  <a:solidFill>
                    <a:srgbClr val="6600CC"/>
                  </a:solidFill>
                  <a:latin typeface="Arial Narrow" panose="020B0606020202030204" pitchFamily="34" charset="0"/>
                  <a:cs typeface="Arial" panose="020B0604020202020204" pitchFamily="34" charset="0"/>
                </a:rPr>
                <a:t>Метод опитування </a:t>
              </a:r>
              <a:r>
                <a:rPr lang="uk-UA" sz="2800" b="1" dirty="0">
                  <a:solidFill>
                    <a:srgbClr val="006699"/>
                  </a:solidFill>
                  <a:latin typeface="Arial Narrow" panose="020B0606020202030204" pitchFamily="34" charset="0"/>
                  <a:cs typeface="Arial" panose="020B0604020202020204" pitchFamily="34" charset="0"/>
                </a:rPr>
                <a:t>– містить систему цілеспрямованих запитань із запропонованими відповідями на них (у анкетах закритого типу), або з відповідями «так» та «ні» (в аудиторських анкетах), або не містять заданих відповідей, а потребують обґрунтованих відповідей з використанням інших методів дослідження.</a:t>
              </a:r>
            </a:p>
            <a:p>
              <a:r>
                <a:rPr lang="uk-UA" sz="2800" b="1" dirty="0">
                  <a:solidFill>
                    <a:srgbClr val="6600CC"/>
                  </a:solidFill>
                  <a:latin typeface="Arial Narrow" panose="020B0606020202030204" pitchFamily="34" charset="0"/>
                  <a:cs typeface="Arial" panose="020B0604020202020204" pitchFamily="34" charset="0"/>
                </a:rPr>
                <a:t>Метод аналітичних таблиць </a:t>
              </a:r>
              <a:r>
                <a:rPr lang="uk-UA" sz="2800" b="1" dirty="0">
                  <a:solidFill>
                    <a:srgbClr val="006699"/>
                  </a:solidFill>
                  <a:latin typeface="Arial Narrow" panose="020B0606020202030204" pitchFamily="34" charset="0"/>
                  <a:cs typeface="Arial" panose="020B0604020202020204" pitchFamily="34" charset="0"/>
                </a:rPr>
                <a:t>– використовується для узагальнення результатів перевірки і аналітичних оцінок.</a:t>
              </a:r>
              <a:endParaRPr lang="uk-UA" sz="2800" dirty="0">
                <a:latin typeface="Arial Narrow" panose="020B0606020202030204" pitchFamily="34" charset="0"/>
              </a:endParaRPr>
            </a:p>
          </p:txBody>
        </p:sp>
      </p:grpSp>
      <p:sp>
        <p:nvSpPr>
          <p:cNvPr id="5" name="TextBox 4">
            <a:extLst>
              <a:ext uri="{FF2B5EF4-FFF2-40B4-BE49-F238E27FC236}">
                <a16:creationId xmlns:a16="http://schemas.microsoft.com/office/drawing/2014/main" id="{770B72AB-0D7E-4C0A-8DB3-AF7620C060A6}"/>
              </a:ext>
            </a:extLst>
          </p:cNvPr>
          <p:cNvSpPr txBox="1"/>
          <p:nvPr/>
        </p:nvSpPr>
        <p:spPr>
          <a:xfrm>
            <a:off x="11407388" y="89457"/>
            <a:ext cx="599554" cy="369332"/>
          </a:xfrm>
          <a:prstGeom prst="rect">
            <a:avLst/>
          </a:prstGeom>
          <a:noFill/>
        </p:spPr>
        <p:txBody>
          <a:bodyPr wrap="square" rtlCol="0">
            <a:spAutoFit/>
          </a:bodyPr>
          <a:lstStyle/>
          <a:p>
            <a:r>
              <a:rPr lang="uk-UA" dirty="0"/>
              <a:t>210</a:t>
            </a:r>
          </a:p>
        </p:txBody>
      </p:sp>
    </p:spTree>
    <p:extLst>
      <p:ext uri="{BB962C8B-B14F-4D97-AF65-F5344CB8AC3E}">
        <p14:creationId xmlns:p14="http://schemas.microsoft.com/office/powerpoint/2010/main" val="236244982"/>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id="{32A8DF5A-9BD6-4815-A321-B789221F76D9}"/>
              </a:ext>
            </a:extLst>
          </p:cNvPr>
          <p:cNvSpPr/>
          <p:nvPr/>
        </p:nvSpPr>
        <p:spPr>
          <a:xfrm>
            <a:off x="1164922" y="983156"/>
            <a:ext cx="10108504" cy="4504310"/>
          </a:xfrm>
          <a:prstGeom prst="rect">
            <a:avLst/>
          </a:prstGeom>
        </p:spPr>
        <p:txBody>
          <a:bodyPr wrap="square">
            <a:spAutoFit/>
          </a:bodyPr>
          <a:lstStyle/>
          <a:p>
            <a:pPr marR="88900" lvl="0" algn="ctr">
              <a:lnSpc>
                <a:spcPct val="115000"/>
              </a:lnSpc>
              <a:spcAft>
                <a:spcPts val="1200"/>
              </a:spcAft>
              <a:tabLst>
                <a:tab pos="180340" algn="l"/>
              </a:tabLst>
            </a:pPr>
            <a:r>
              <a:rPr lang="uk-UA" b="1" dirty="0">
                <a:latin typeface="Times New Roman" panose="02020603050405020304" pitchFamily="18" charset="0"/>
                <a:ea typeface="Times New Roman" panose="02020603050405020304" pitchFamily="18" charset="0"/>
              </a:rPr>
              <a:t>СПИСОК РЕКОМЕНДОВАНОЇ ЛІТЕРАТУРИ</a:t>
            </a:r>
          </a:p>
          <a:p>
            <a:pPr marL="342900" marR="88900" lvl="0" indent="-342900" algn="just">
              <a:spcAft>
                <a:spcPts val="0"/>
              </a:spcAft>
              <a:buFont typeface="+mj-lt"/>
              <a:buAutoNum type="arabicPeriod"/>
              <a:tabLst>
                <a:tab pos="180340" algn="l"/>
              </a:tabLst>
            </a:pPr>
            <a:r>
              <a:rPr lang="uk-UA" sz="1600" dirty="0" err="1">
                <a:latin typeface="Times New Roman" panose="02020603050405020304" pitchFamily="18" charset="0"/>
                <a:ea typeface="Times New Roman" panose="02020603050405020304" pitchFamily="18" charset="0"/>
              </a:rPr>
              <a:t>Грабчук</a:t>
            </a:r>
            <a:r>
              <a:rPr lang="uk-UA" sz="1600" dirty="0">
                <a:latin typeface="Times New Roman" panose="02020603050405020304" pitchFamily="18" charset="0"/>
                <a:ea typeface="Times New Roman" panose="02020603050405020304" pitchFamily="18" charset="0"/>
              </a:rPr>
              <a:t> О.М. Опорний конспект лекцій з дисципліни «Управління фінансовими ризиками» / О.М. </a:t>
            </a:r>
            <a:r>
              <a:rPr lang="uk-UA" sz="1600" dirty="0" err="1">
                <a:latin typeface="Times New Roman" panose="02020603050405020304" pitchFamily="18" charset="0"/>
                <a:ea typeface="Times New Roman" panose="02020603050405020304" pitchFamily="18" charset="0"/>
              </a:rPr>
              <a:t>Грабчук</a:t>
            </a:r>
            <a:r>
              <a:rPr lang="uk-UA" sz="1600" dirty="0">
                <a:latin typeface="Times New Roman" panose="02020603050405020304" pitchFamily="18" charset="0"/>
                <a:ea typeface="Times New Roman" panose="02020603050405020304" pitchFamily="18" charset="0"/>
              </a:rPr>
              <a:t>. - Режим доступу : </a:t>
            </a:r>
            <a:r>
              <a:rPr lang="en-US" sz="1600" dirty="0">
                <a:latin typeface="Times New Roman" panose="02020603050405020304" pitchFamily="18" charset="0"/>
                <a:ea typeface="Times New Roman" panose="02020603050405020304" pitchFamily="18" charset="0"/>
                <a:hlinkClick r:id="rId2"/>
              </a:rPr>
              <a:t>http://repository.dnu.dp.ua:1100/?page=inner_material&amp;id=9021</a:t>
            </a:r>
            <a:r>
              <a:rPr lang="uk-UA" sz="1600" dirty="0">
                <a:latin typeface="Times New Roman" panose="02020603050405020304" pitchFamily="18" charset="0"/>
                <a:ea typeface="Times New Roman" panose="02020603050405020304" pitchFamily="18" charset="0"/>
              </a:rPr>
              <a:t>.  – Назва з екрана.</a:t>
            </a:r>
            <a:endParaRPr lang="uk-UA" sz="1600" b="1" dirty="0">
              <a:latin typeface="Times New Roman" panose="02020603050405020304" pitchFamily="18" charset="0"/>
              <a:ea typeface="Times New Roman" panose="02020603050405020304" pitchFamily="18" charset="0"/>
            </a:endParaRPr>
          </a:p>
          <a:p>
            <a:pPr marL="342900" marR="88900" lvl="0" indent="-342900" algn="just">
              <a:spcAft>
                <a:spcPts val="0"/>
              </a:spcAft>
              <a:buFont typeface="+mj-lt"/>
              <a:buAutoNum type="arabicPeriod"/>
              <a:tabLst>
                <a:tab pos="180340" algn="l"/>
              </a:tabLst>
            </a:pPr>
            <a:r>
              <a:rPr lang="uk-UA" sz="1600" dirty="0">
                <a:latin typeface="Times New Roman" panose="02020603050405020304" pitchFamily="18" charset="0"/>
                <a:ea typeface="Times New Roman" panose="02020603050405020304" pitchFamily="18" charset="0"/>
              </a:rPr>
              <a:t>Конспект лекцій з навчальної дисципліни «Фінансовий контролінг» для здобувачів вищої освіти першого (бакалаврського) рівня за освітньо-професійною програмою «Фінанси, банківська справа та страхування» спеціальності 072 «Фінанси, банківська справа та страхування» денної і заочної форм навчання [Електронний ресурс] / уклад. О.В. </a:t>
            </a:r>
            <a:r>
              <a:rPr lang="uk-UA" sz="1600" dirty="0" err="1">
                <a:latin typeface="Times New Roman" panose="02020603050405020304" pitchFamily="18" charset="0"/>
                <a:ea typeface="Times New Roman" panose="02020603050405020304" pitchFamily="18" charset="0"/>
              </a:rPr>
              <a:t>Заячківська</a:t>
            </a:r>
            <a:r>
              <a:rPr lang="uk-UA" sz="1600" dirty="0">
                <a:latin typeface="Times New Roman" panose="02020603050405020304" pitchFamily="18" charset="0"/>
                <a:ea typeface="Times New Roman" panose="02020603050405020304" pitchFamily="18" charset="0"/>
              </a:rPr>
              <a:t>. – Рівне : НУВГП, 2022. – 53 с. – Режим доступу : </a:t>
            </a:r>
            <a:r>
              <a:rPr lang="en-US" sz="1600" dirty="0">
                <a:latin typeface="Times New Roman" panose="02020603050405020304" pitchFamily="18" charset="0"/>
                <a:ea typeface="Times New Roman" panose="02020603050405020304" pitchFamily="18" charset="0"/>
                <a:hlinkClick r:id="rId3"/>
              </a:rPr>
              <a:t>https://ep3.nuwm.edu.ua/23602/1/06-03-300%D0%9C.pdf</a:t>
            </a:r>
            <a:r>
              <a:rPr lang="uk-UA" sz="1600" dirty="0">
                <a:latin typeface="Times New Roman" panose="02020603050405020304" pitchFamily="18" charset="0"/>
                <a:ea typeface="Times New Roman" panose="02020603050405020304" pitchFamily="18" charset="0"/>
              </a:rPr>
              <a:t>. – Назва з екрана.</a:t>
            </a:r>
          </a:p>
          <a:p>
            <a:pPr marL="342900" marR="88900" lvl="0" indent="-342900" algn="just">
              <a:spcAft>
                <a:spcPts val="0"/>
              </a:spcAft>
              <a:buFont typeface="+mj-lt"/>
              <a:buAutoNum type="arabicPeriod"/>
              <a:tabLst>
                <a:tab pos="180340" algn="l"/>
              </a:tabLst>
            </a:pPr>
            <a:r>
              <a:rPr lang="uk-UA" sz="1600" i="0" dirty="0">
                <a:solidFill>
                  <a:srgbClr val="333333"/>
                </a:solidFill>
                <a:effectLst/>
                <a:latin typeface="Times New Roman" panose="02020603050405020304" pitchFamily="18" charset="0"/>
                <a:cs typeface="Times New Roman" panose="02020603050405020304" pitchFamily="18" charset="0"/>
              </a:rPr>
              <a:t>Конспект лекцій із дисципліни «Фінансовий контролінг» для студентів другого (магістр) рівня вищої освіти зі спеціальності 072 «Фінанси, банківська справа та страхування» ОПП «Фінанси, банківська справа та страхування» та ОПП «Управління фінансово-економічною безпекою»/ уклад. Л.О. </a:t>
            </a:r>
            <a:r>
              <a:rPr lang="uk-UA" sz="1600" i="0" dirty="0" err="1">
                <a:solidFill>
                  <a:srgbClr val="333333"/>
                </a:solidFill>
                <a:effectLst/>
                <a:latin typeface="Times New Roman" panose="02020603050405020304" pitchFamily="18" charset="0"/>
                <a:cs typeface="Times New Roman" panose="02020603050405020304" pitchFamily="18" charset="0"/>
              </a:rPr>
              <a:t>Птащенко</a:t>
            </a:r>
            <a:r>
              <a:rPr lang="uk-UA" sz="1600" i="0" dirty="0">
                <a:solidFill>
                  <a:srgbClr val="333333"/>
                </a:solidFill>
                <a:effectLst/>
                <a:latin typeface="Times New Roman" panose="02020603050405020304" pitchFamily="18" charset="0"/>
                <a:cs typeface="Times New Roman" panose="02020603050405020304" pitchFamily="18" charset="0"/>
              </a:rPr>
              <a:t>. – Полтава : </a:t>
            </a:r>
            <a:r>
              <a:rPr lang="uk-UA" sz="1600" i="0" dirty="0" err="1">
                <a:solidFill>
                  <a:srgbClr val="333333"/>
                </a:solidFill>
                <a:effectLst/>
                <a:latin typeface="Times New Roman" panose="02020603050405020304" pitchFamily="18" charset="0"/>
                <a:cs typeface="Times New Roman" panose="02020603050405020304" pitchFamily="18" charset="0"/>
              </a:rPr>
              <a:t>Нац</a:t>
            </a:r>
            <a:r>
              <a:rPr lang="uk-UA" sz="1600" i="0" dirty="0">
                <a:solidFill>
                  <a:srgbClr val="333333"/>
                </a:solidFill>
                <a:effectLst/>
                <a:latin typeface="Times New Roman" panose="02020603050405020304" pitchFamily="18" charset="0"/>
                <a:cs typeface="Times New Roman" panose="02020603050405020304" pitchFamily="18" charset="0"/>
              </a:rPr>
              <a:t>. ун-т ім. Юрія Кондратюка, 2023. – 80 с.</a:t>
            </a:r>
            <a:r>
              <a:rPr lang="en-US" sz="1600" i="0" dirty="0">
                <a:solidFill>
                  <a:srgbClr val="333333"/>
                </a:solidFill>
                <a:effectLst/>
                <a:latin typeface="Times New Roman" panose="02020603050405020304" pitchFamily="18" charset="0"/>
                <a:cs typeface="Times New Roman" panose="02020603050405020304" pitchFamily="18" charset="0"/>
              </a:rPr>
              <a:t> – </a:t>
            </a:r>
            <a:r>
              <a:rPr lang="uk-UA" sz="1600" i="0" dirty="0">
                <a:solidFill>
                  <a:srgbClr val="333333"/>
                </a:solidFill>
                <a:effectLst/>
                <a:latin typeface="Times New Roman" panose="02020603050405020304" pitchFamily="18" charset="0"/>
                <a:cs typeface="Times New Roman" panose="02020603050405020304" pitchFamily="18" charset="0"/>
              </a:rPr>
              <a:t>Режим доступу : </a:t>
            </a:r>
            <a:r>
              <a:rPr lang="en-US" sz="1600" i="0" dirty="0">
                <a:solidFill>
                  <a:srgbClr val="333333"/>
                </a:solidFill>
                <a:effectLst/>
                <a:latin typeface="Times New Roman" panose="02020603050405020304" pitchFamily="18" charset="0"/>
                <a:cs typeface="Times New Roman" panose="02020603050405020304" pitchFamily="18" charset="0"/>
                <a:hlinkClick r:id="rId4"/>
              </a:rPr>
              <a:t>https://reposit.nupp.edu.ua/handle/PoltNTU/13112</a:t>
            </a:r>
            <a:r>
              <a:rPr lang="uk-UA" sz="1600" i="0" dirty="0">
                <a:solidFill>
                  <a:srgbClr val="333333"/>
                </a:solidFill>
                <a:effectLst/>
                <a:latin typeface="Times New Roman" panose="02020603050405020304" pitchFamily="18" charset="0"/>
                <a:cs typeface="Times New Roman" panose="02020603050405020304" pitchFamily="18" charset="0"/>
              </a:rPr>
              <a:t>. – Назва з екрана.</a:t>
            </a:r>
          </a:p>
          <a:p>
            <a:pPr marL="342900" marR="88900" lvl="0" indent="-342900" algn="just">
              <a:spcAft>
                <a:spcPts val="0"/>
              </a:spcAft>
              <a:buFont typeface="+mj-lt"/>
              <a:buAutoNum type="arabicPeriod"/>
              <a:tabLst>
                <a:tab pos="180340" algn="l"/>
              </a:tabLst>
            </a:pPr>
            <a:r>
              <a:rPr lang="uk-UA" sz="1600" dirty="0" err="1">
                <a:latin typeface="Times New Roman" panose="02020603050405020304" pitchFamily="18" charset="0"/>
                <a:ea typeface="Times New Roman" panose="02020603050405020304" pitchFamily="18" charset="0"/>
              </a:rPr>
              <a:t>Лактіонова</a:t>
            </a:r>
            <a:r>
              <a:rPr lang="uk-UA" sz="1600" dirty="0">
                <a:latin typeface="Times New Roman" panose="02020603050405020304" pitchFamily="18" charset="0"/>
                <a:ea typeface="Times New Roman" panose="02020603050405020304" pitchFamily="18" charset="0"/>
              </a:rPr>
              <a:t> О.А. Управління фінансовими ризиками: </a:t>
            </a:r>
            <a:r>
              <a:rPr lang="uk-UA" sz="1600" dirty="0" err="1">
                <a:latin typeface="Times New Roman" panose="02020603050405020304" pitchFamily="18" charset="0"/>
                <a:ea typeface="Times New Roman" panose="02020603050405020304" pitchFamily="18" charset="0"/>
              </a:rPr>
              <a:t>навч</a:t>
            </a:r>
            <a:r>
              <a:rPr lang="uk-UA" sz="1600" dirty="0">
                <a:latin typeface="Times New Roman" panose="02020603050405020304" pitchFamily="18" charset="0"/>
                <a:ea typeface="Times New Roman" panose="02020603050405020304" pitchFamily="18" charset="0"/>
              </a:rPr>
              <a:t>. </a:t>
            </a:r>
            <a:r>
              <a:rPr lang="uk-UA" sz="1600" dirty="0" err="1">
                <a:latin typeface="Times New Roman" panose="02020603050405020304" pitchFamily="18" charset="0"/>
                <a:ea typeface="Times New Roman" panose="02020603050405020304" pitchFamily="18" charset="0"/>
              </a:rPr>
              <a:t>посіб</a:t>
            </a:r>
            <a:r>
              <a:rPr lang="uk-UA" sz="1600" dirty="0">
                <a:latin typeface="Times New Roman" panose="02020603050405020304" pitchFamily="18" charset="0"/>
                <a:ea typeface="Times New Roman" panose="02020603050405020304" pitchFamily="18" charset="0"/>
              </a:rPr>
              <a:t>. / О.А. </a:t>
            </a:r>
            <a:r>
              <a:rPr lang="uk-UA" sz="1600" dirty="0" err="1">
                <a:latin typeface="Times New Roman" panose="02020603050405020304" pitchFamily="18" charset="0"/>
                <a:ea typeface="Times New Roman" panose="02020603050405020304" pitchFamily="18" charset="0"/>
              </a:rPr>
              <a:t>Лактіонова</a:t>
            </a:r>
            <a:r>
              <a:rPr lang="uk-UA" sz="1600" dirty="0">
                <a:latin typeface="Times New Roman" panose="02020603050405020304" pitchFamily="18" charset="0"/>
                <a:ea typeface="Times New Roman" panose="02020603050405020304" pitchFamily="18" charset="0"/>
              </a:rPr>
              <a:t>. – Вінниця : </a:t>
            </a:r>
            <a:r>
              <a:rPr lang="uk-UA" sz="1600" dirty="0" err="1">
                <a:latin typeface="Times New Roman" panose="02020603050405020304" pitchFamily="18" charset="0"/>
                <a:ea typeface="Times New Roman" panose="02020603050405020304" pitchFamily="18" charset="0"/>
              </a:rPr>
              <a:t>ДонНУ</a:t>
            </a:r>
            <a:r>
              <a:rPr lang="uk-UA" sz="1600" dirty="0">
                <a:latin typeface="Times New Roman" panose="02020603050405020304" pitchFamily="18" charset="0"/>
                <a:ea typeface="Times New Roman" panose="02020603050405020304" pitchFamily="18" charset="0"/>
              </a:rPr>
              <a:t> імені Василя Стуса, 2020. - 256 с.</a:t>
            </a:r>
            <a:endParaRPr lang="uk-UA" sz="1600" b="1" dirty="0">
              <a:latin typeface="Times New Roman" panose="02020603050405020304" pitchFamily="18" charset="0"/>
              <a:ea typeface="Times New Roman" panose="02020603050405020304" pitchFamily="18" charset="0"/>
            </a:endParaRPr>
          </a:p>
          <a:p>
            <a:pPr marL="342900" marR="88900" lvl="0" indent="-342900" algn="just">
              <a:spcAft>
                <a:spcPts val="0"/>
              </a:spcAft>
              <a:buFont typeface="+mj-lt"/>
              <a:buAutoNum type="arabicPeriod"/>
              <a:tabLst>
                <a:tab pos="180340" algn="l"/>
              </a:tabLst>
            </a:pPr>
            <a:r>
              <a:rPr lang="uk-UA" sz="1600" dirty="0" err="1">
                <a:latin typeface="Times New Roman" panose="02020603050405020304" pitchFamily="18" charset="0"/>
                <a:ea typeface="Times New Roman" panose="02020603050405020304" pitchFamily="18" charset="0"/>
              </a:rPr>
              <a:t>Сабліна</a:t>
            </a:r>
            <a:r>
              <a:rPr lang="uk-UA" sz="1600" dirty="0">
                <a:latin typeface="Times New Roman" panose="02020603050405020304" pitchFamily="18" charset="0"/>
                <a:ea typeface="Times New Roman" panose="02020603050405020304" pitchFamily="18" charset="0"/>
              </a:rPr>
              <a:t> Н.В. Фінансовий контролінг [Електронний ресурс] : </a:t>
            </a:r>
            <a:r>
              <a:rPr lang="uk-UA" sz="1600" dirty="0" err="1">
                <a:latin typeface="Times New Roman" panose="02020603050405020304" pitchFamily="18" charset="0"/>
                <a:ea typeface="Times New Roman" panose="02020603050405020304" pitchFamily="18" charset="0"/>
              </a:rPr>
              <a:t>навч</a:t>
            </a:r>
            <a:r>
              <a:rPr lang="uk-UA" sz="1600" dirty="0">
                <a:latin typeface="Times New Roman" panose="02020603050405020304" pitchFamily="18" charset="0"/>
                <a:ea typeface="Times New Roman" panose="02020603050405020304" pitchFamily="18" charset="0"/>
              </a:rPr>
              <a:t>. </a:t>
            </a:r>
            <a:r>
              <a:rPr lang="uk-UA" sz="1600" dirty="0" err="1">
                <a:latin typeface="Times New Roman" panose="02020603050405020304" pitchFamily="18" charset="0"/>
                <a:ea typeface="Times New Roman" panose="02020603050405020304" pitchFamily="18" charset="0"/>
              </a:rPr>
              <a:t>посіб</a:t>
            </a:r>
            <a:r>
              <a:rPr lang="uk-UA" sz="1600" dirty="0">
                <a:latin typeface="Times New Roman" panose="02020603050405020304" pitchFamily="18" charset="0"/>
                <a:ea typeface="Times New Roman" panose="02020603050405020304" pitchFamily="18" charset="0"/>
              </a:rPr>
              <a:t>. / Н.В. </a:t>
            </a:r>
            <a:r>
              <a:rPr lang="uk-UA" sz="1600" dirty="0" err="1">
                <a:latin typeface="Times New Roman" panose="02020603050405020304" pitchFamily="18" charset="0"/>
                <a:ea typeface="Times New Roman" panose="02020603050405020304" pitchFamily="18" charset="0"/>
              </a:rPr>
              <a:t>Сабліна</a:t>
            </a:r>
            <a:r>
              <a:rPr lang="uk-UA" sz="1600" dirty="0">
                <a:latin typeface="Times New Roman" panose="02020603050405020304" pitchFamily="18" charset="0"/>
                <a:ea typeface="Times New Roman" panose="02020603050405020304" pitchFamily="18" charset="0"/>
              </a:rPr>
              <a:t>, Т.Б. </a:t>
            </a:r>
            <a:r>
              <a:rPr lang="uk-UA" sz="1600" dirty="0" err="1">
                <a:latin typeface="Times New Roman" panose="02020603050405020304" pitchFamily="18" charset="0"/>
                <a:ea typeface="Times New Roman" panose="02020603050405020304" pitchFamily="18" charset="0"/>
              </a:rPr>
              <a:t>Кузенко</a:t>
            </a:r>
            <a:r>
              <a:rPr lang="uk-UA" sz="1600" dirty="0">
                <a:latin typeface="Times New Roman" panose="02020603050405020304" pitchFamily="18" charset="0"/>
                <a:ea typeface="Times New Roman" panose="02020603050405020304" pitchFamily="18" charset="0"/>
              </a:rPr>
              <a:t>. – Харків : ХНЕУ ім. С. </a:t>
            </a:r>
            <a:r>
              <a:rPr lang="uk-UA" sz="1600" dirty="0" err="1">
                <a:latin typeface="Times New Roman" panose="02020603050405020304" pitchFamily="18" charset="0"/>
                <a:ea typeface="Times New Roman" panose="02020603050405020304" pitchFamily="18" charset="0"/>
              </a:rPr>
              <a:t>Кузнеця</a:t>
            </a:r>
            <a:r>
              <a:rPr lang="uk-UA" sz="1600" dirty="0">
                <a:latin typeface="Times New Roman" panose="02020603050405020304" pitchFamily="18" charset="0"/>
                <a:ea typeface="Times New Roman" panose="02020603050405020304" pitchFamily="18" charset="0"/>
              </a:rPr>
              <a:t>, 2019. – 161 с. – Режим доступу : </a:t>
            </a:r>
            <a:r>
              <a:rPr lang="en-US" sz="1600" dirty="0">
                <a:latin typeface="Times New Roman" panose="02020603050405020304" pitchFamily="18" charset="0"/>
                <a:ea typeface="Times New Roman" panose="02020603050405020304" pitchFamily="18" charset="0"/>
                <a:hlinkClick r:id="rId5"/>
              </a:rPr>
              <a:t>http://surl.li/vbyrkg</a:t>
            </a:r>
            <a:r>
              <a:rPr lang="uk-UA" sz="1600" dirty="0">
                <a:latin typeface="Times New Roman" panose="02020603050405020304" pitchFamily="18" charset="0"/>
                <a:ea typeface="Times New Roman" panose="02020603050405020304" pitchFamily="18" charset="0"/>
              </a:rPr>
              <a:t>. – Назва з екрана.</a:t>
            </a:r>
            <a:endParaRPr lang="uk-UA" sz="1600" b="1" dirty="0">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id="{256AC137-1A1A-44E5-AF27-46FC77C1399B}"/>
              </a:ext>
            </a:extLst>
          </p:cNvPr>
          <p:cNvSpPr txBox="1"/>
          <p:nvPr/>
        </p:nvSpPr>
        <p:spPr>
          <a:xfrm>
            <a:off x="11407388" y="89457"/>
            <a:ext cx="599554" cy="369332"/>
          </a:xfrm>
          <a:prstGeom prst="rect">
            <a:avLst/>
          </a:prstGeom>
          <a:noFill/>
        </p:spPr>
        <p:txBody>
          <a:bodyPr wrap="square" rtlCol="0">
            <a:spAutoFit/>
          </a:bodyPr>
          <a:lstStyle/>
          <a:p>
            <a:r>
              <a:rPr lang="uk-UA" dirty="0"/>
              <a:t>211</a:t>
            </a:r>
          </a:p>
        </p:txBody>
      </p:sp>
    </p:spTree>
    <p:extLst>
      <p:ext uri="{BB962C8B-B14F-4D97-AF65-F5344CB8AC3E}">
        <p14:creationId xmlns:p14="http://schemas.microsoft.com/office/powerpoint/2010/main" val="1397621387"/>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id="{3F13AD23-F353-47B3-9D65-6CBADC3914E3}"/>
              </a:ext>
            </a:extLst>
          </p:cNvPr>
          <p:cNvSpPr/>
          <p:nvPr/>
        </p:nvSpPr>
        <p:spPr>
          <a:xfrm>
            <a:off x="1066800" y="726307"/>
            <a:ext cx="10058400" cy="4770537"/>
          </a:xfrm>
          <a:prstGeom prst="rect">
            <a:avLst/>
          </a:prstGeom>
        </p:spPr>
        <p:txBody>
          <a:bodyPr wrap="square">
            <a:spAutoFit/>
          </a:bodyPr>
          <a:lstStyle/>
          <a:p>
            <a:pPr algn="ctr"/>
            <a:r>
              <a:rPr lang="uk-UA" dirty="0"/>
              <a:t>НАВЧАЛЬНО-МЕТОДИЧНЕ ВИДАННЯ</a:t>
            </a:r>
          </a:p>
          <a:p>
            <a:pPr algn="ctr"/>
            <a:r>
              <a:rPr lang="uk-UA" dirty="0"/>
              <a:t>СХЕМОКОНСПЕКТ ЛЕКЦІЙ</a:t>
            </a:r>
          </a:p>
          <a:p>
            <a:pPr algn="ctr"/>
            <a:endParaRPr lang="uk-UA" dirty="0"/>
          </a:p>
          <a:p>
            <a:pPr algn="ctr"/>
            <a:r>
              <a:rPr lang="uk-UA" dirty="0"/>
              <a:t>з навчальної дисципліни</a:t>
            </a:r>
          </a:p>
          <a:p>
            <a:pPr algn="ctr"/>
            <a:r>
              <a:rPr lang="uk-UA" b="1" dirty="0"/>
              <a:t>«ФІНАНСОВИЙ КОНТРОЛІНГ ТАУПРАВЛІННЯ ФІНАНСОВИМИ РИЗИКАМИ»</a:t>
            </a:r>
          </a:p>
          <a:p>
            <a:pPr algn="ctr"/>
            <a:r>
              <a:rPr lang="uk-UA" dirty="0"/>
              <a:t>для студентів всіх форм навчання</a:t>
            </a:r>
          </a:p>
          <a:p>
            <a:pPr algn="ctr"/>
            <a:r>
              <a:rPr lang="uk-UA" dirty="0"/>
              <a:t>галузі знань 07 Управління та адміністрування</a:t>
            </a:r>
          </a:p>
          <a:p>
            <a:pPr algn="ctr"/>
            <a:endParaRPr lang="uk-UA" dirty="0"/>
          </a:p>
          <a:p>
            <a:pPr algn="ctr"/>
            <a:endParaRPr lang="uk-UA" dirty="0"/>
          </a:p>
          <a:p>
            <a:pPr algn="ctr"/>
            <a:r>
              <a:rPr lang="uk-UA" dirty="0"/>
              <a:t>Комп'ютерний набір і верстка:</a:t>
            </a:r>
          </a:p>
          <a:p>
            <a:pPr algn="ctr"/>
            <a:r>
              <a:rPr lang="uk-UA" dirty="0"/>
              <a:t>Валентина Миколаївна Антоненко</a:t>
            </a:r>
          </a:p>
          <a:p>
            <a:pPr algn="ctr"/>
            <a:r>
              <a:rPr lang="uk-UA" dirty="0"/>
              <a:t>Укладач:</a:t>
            </a:r>
          </a:p>
          <a:p>
            <a:pPr algn="ctr"/>
            <a:r>
              <a:rPr lang="uk-UA" dirty="0"/>
              <a:t>Валентина Миколаївна Антоненко</a:t>
            </a:r>
          </a:p>
          <a:p>
            <a:pPr algn="ctr"/>
            <a:endParaRPr lang="uk-UA" dirty="0"/>
          </a:p>
          <a:p>
            <a:pPr algn="ctr"/>
            <a:endParaRPr lang="uk-UA" dirty="0"/>
          </a:p>
          <a:p>
            <a:pPr algn="ctr"/>
            <a:endParaRPr lang="uk-UA" dirty="0"/>
          </a:p>
          <a:p>
            <a:pPr algn="ctr"/>
            <a:r>
              <a:rPr lang="ru-RU" sz="1600" dirty="0"/>
              <a:t>43003, </a:t>
            </a:r>
            <a:r>
              <a:rPr lang="ru-RU" sz="1600" dirty="0" err="1"/>
              <a:t>Україна</a:t>
            </a:r>
            <a:r>
              <a:rPr lang="ru-RU" sz="1600" dirty="0"/>
              <a:t>, </a:t>
            </a:r>
            <a:r>
              <a:rPr lang="ru-RU" sz="1600" dirty="0" err="1"/>
              <a:t>Волинська</a:t>
            </a:r>
            <a:r>
              <a:rPr lang="ru-RU" sz="1600" dirty="0"/>
              <a:t> область, м. </a:t>
            </a:r>
            <a:r>
              <a:rPr lang="ru-RU" sz="1600" dirty="0" err="1"/>
              <a:t>Луцьк</a:t>
            </a:r>
            <a:r>
              <a:rPr lang="ru-RU" sz="1600" dirty="0"/>
              <a:t>, </a:t>
            </a:r>
            <a:r>
              <a:rPr lang="ru-RU" sz="1600" dirty="0" err="1"/>
              <a:t>вул</a:t>
            </a:r>
            <a:r>
              <a:rPr lang="ru-RU" sz="1600" dirty="0"/>
              <a:t>. </a:t>
            </a:r>
            <a:r>
              <a:rPr lang="ru-RU" sz="1600" dirty="0" err="1"/>
              <a:t>Потебні</a:t>
            </a:r>
            <a:r>
              <a:rPr lang="ru-RU" sz="1600" dirty="0"/>
              <a:t>, 56 </a:t>
            </a:r>
            <a:endParaRPr lang="uk-UA" sz="1600" dirty="0"/>
          </a:p>
        </p:txBody>
      </p:sp>
    </p:spTree>
    <p:extLst>
      <p:ext uri="{BB962C8B-B14F-4D97-AF65-F5344CB8AC3E}">
        <p14:creationId xmlns:p14="http://schemas.microsoft.com/office/powerpoint/2010/main" val="7594582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id="{0AED8599-1CDC-42DF-91BF-EB40C594230F}"/>
              </a:ext>
            </a:extLst>
          </p:cNvPr>
          <p:cNvSpPr/>
          <p:nvPr/>
        </p:nvSpPr>
        <p:spPr>
          <a:xfrm>
            <a:off x="196850" y="202843"/>
            <a:ext cx="11995150" cy="5637697"/>
          </a:xfrm>
          <a:prstGeom prst="rect">
            <a:avLst/>
          </a:prstGeom>
        </p:spPr>
        <p:txBody>
          <a:bodyPr wrap="square">
            <a:spAutoFit/>
          </a:bodyPr>
          <a:lstStyle/>
          <a:p>
            <a:pPr algn="ctr">
              <a:spcAft>
                <a:spcPts val="600"/>
              </a:spcAft>
            </a:pPr>
            <a:r>
              <a:rPr lang="uk-UA" sz="3200" b="1" dirty="0">
                <a:latin typeface="Arial Narrow" panose="020B0606020202030204" pitchFamily="34" charset="0"/>
              </a:rPr>
              <a:t>Завдання оперативного фінансового контролінгу:</a:t>
            </a:r>
          </a:p>
          <a:p>
            <a:pPr marL="457200" indent="-457200">
              <a:lnSpc>
                <a:spcPct val="89000"/>
              </a:lnSpc>
              <a:spcAft>
                <a:spcPts val="600"/>
              </a:spcAft>
              <a:buFontTx/>
              <a:buChar char="-"/>
            </a:pPr>
            <a:r>
              <a:rPr lang="uk-UA" sz="2700" b="1" dirty="0">
                <a:latin typeface="Arial Narrow" panose="020B0606020202030204" pitchFamily="34" charset="0"/>
              </a:rPr>
              <a:t>забезпечення </a:t>
            </a:r>
            <a:r>
              <a:rPr lang="uk-UA" sz="2700" b="1" i="1" dirty="0">
                <a:latin typeface="Arial Narrow" panose="020B0606020202030204" pitchFamily="34" charset="0"/>
              </a:rPr>
              <a:t>тактичних цілей </a:t>
            </a:r>
            <a:r>
              <a:rPr lang="uk-UA" sz="2700" b="1" dirty="0">
                <a:latin typeface="Arial Narrow" panose="020B0606020202030204" pitchFamily="34" charset="0"/>
              </a:rPr>
              <a:t>підприємства, у т. ч. заданого рівня рентабельності та ліквідності підприємства;</a:t>
            </a:r>
          </a:p>
          <a:p>
            <a:pPr marL="457200" indent="-457200">
              <a:lnSpc>
                <a:spcPct val="89000"/>
              </a:lnSpc>
              <a:spcAft>
                <a:spcPts val="600"/>
              </a:spcAft>
              <a:buFontTx/>
              <a:buChar char="-"/>
            </a:pPr>
            <a:r>
              <a:rPr lang="uk-UA" sz="2700" b="1" dirty="0">
                <a:latin typeface="Arial Narrow" panose="020B0606020202030204" pitchFamily="34" charset="0"/>
              </a:rPr>
              <a:t>забезпечення підконтрольних </a:t>
            </a:r>
            <a:r>
              <a:rPr lang="uk-UA" sz="2700" b="1" i="1" dirty="0">
                <a:latin typeface="Arial Narrow" panose="020B0606020202030204" pitchFamily="34" charset="0"/>
              </a:rPr>
              <a:t>показників для поточного управління</a:t>
            </a:r>
            <a:r>
              <a:rPr lang="uk-UA" sz="2700" b="1" dirty="0">
                <a:latin typeface="Arial Narrow" panose="020B0606020202030204" pitchFamily="34" charset="0"/>
              </a:rPr>
              <a:t>;</a:t>
            </a:r>
          </a:p>
          <a:p>
            <a:pPr marL="457200" indent="-457200">
              <a:lnSpc>
                <a:spcPct val="89000"/>
              </a:lnSpc>
              <a:spcAft>
                <a:spcPts val="600"/>
              </a:spcAft>
              <a:buFontTx/>
              <a:buChar char="-"/>
            </a:pPr>
            <a:r>
              <a:rPr lang="uk-UA" sz="2700" b="1" i="1" dirty="0">
                <a:latin typeface="Arial Narrow" panose="020B0606020202030204" pitchFamily="34" charset="0"/>
              </a:rPr>
              <a:t>планування та бюджетування </a:t>
            </a:r>
            <a:r>
              <a:rPr lang="uk-UA" sz="2700" b="1" dirty="0">
                <a:latin typeface="Arial Narrow" panose="020B0606020202030204" pitchFamily="34" charset="0"/>
              </a:rPr>
              <a:t>поточної діяльності підприємства, шляхів та строків досягнення його тактичних цілей;</a:t>
            </a:r>
          </a:p>
          <a:p>
            <a:pPr marL="457200" indent="-457200">
              <a:lnSpc>
                <a:spcPct val="89000"/>
              </a:lnSpc>
              <a:spcAft>
                <a:spcPts val="600"/>
              </a:spcAft>
              <a:buFontTx/>
              <a:buChar char="-"/>
            </a:pPr>
            <a:r>
              <a:rPr lang="uk-UA" sz="2700" b="1" i="1" dirty="0">
                <a:latin typeface="Arial Narrow" panose="020B0606020202030204" pitchFamily="34" charset="0"/>
              </a:rPr>
              <a:t>управління "вузькими місцями" </a:t>
            </a:r>
            <a:r>
              <a:rPr lang="uk-UA" sz="2700" b="1" dirty="0">
                <a:latin typeface="Arial Narrow" panose="020B0606020202030204" pitchFamily="34" charset="0"/>
              </a:rPr>
              <a:t>у виробничій та збутовій сферах, забезпечення найбільш ефективного використання ресурсів підприємства;</a:t>
            </a:r>
          </a:p>
          <a:p>
            <a:pPr marL="457200" indent="-457200">
              <a:lnSpc>
                <a:spcPct val="89000"/>
              </a:lnSpc>
              <a:spcAft>
                <a:spcPts val="600"/>
              </a:spcAft>
              <a:buFontTx/>
              <a:buChar char="-"/>
            </a:pPr>
            <a:r>
              <a:rPr lang="uk-UA" sz="2700" b="1" dirty="0">
                <a:latin typeface="Arial Narrow" panose="020B0606020202030204" pitchFamily="34" charset="0"/>
              </a:rPr>
              <a:t>аналіз</a:t>
            </a:r>
            <a:r>
              <a:rPr lang="uk-UA" sz="2700" b="1" i="1" dirty="0">
                <a:latin typeface="Arial Narrow" panose="020B0606020202030204" pitchFamily="34" charset="0"/>
              </a:rPr>
              <a:t> виконання плану </a:t>
            </a:r>
            <a:r>
              <a:rPr lang="uk-UA" sz="2700" b="1" dirty="0">
                <a:latin typeface="Arial Narrow" panose="020B0606020202030204" pitchFamily="34" charset="0"/>
              </a:rPr>
              <a:t>за вагомішими показниками результативності функціонування підприємства;</a:t>
            </a:r>
          </a:p>
          <a:p>
            <a:pPr marL="457200" indent="-457200">
              <a:lnSpc>
                <a:spcPct val="89000"/>
              </a:lnSpc>
              <a:spcAft>
                <a:spcPts val="600"/>
              </a:spcAft>
              <a:buFontTx/>
              <a:buChar char="-"/>
            </a:pPr>
            <a:r>
              <a:rPr lang="uk-UA" sz="2700" b="1" dirty="0">
                <a:latin typeface="Arial Narrow" panose="020B0606020202030204" pitchFamily="34" charset="0"/>
              </a:rPr>
              <a:t>моніторинг поточного </a:t>
            </a:r>
            <a:r>
              <a:rPr lang="uk-UA" sz="2700" b="1" i="1" dirty="0">
                <a:latin typeface="Arial Narrow" panose="020B0606020202030204" pitchFamily="34" charset="0"/>
              </a:rPr>
              <a:t>фінансового стану </a:t>
            </a:r>
            <a:r>
              <a:rPr lang="uk-UA" sz="2700" b="1" dirty="0">
                <a:latin typeface="Arial Narrow" panose="020B0606020202030204" pitchFamily="34" charset="0"/>
              </a:rPr>
              <a:t>та управління грошовими потоками;</a:t>
            </a:r>
          </a:p>
          <a:p>
            <a:pPr marL="457200" indent="-457200">
              <a:lnSpc>
                <a:spcPct val="89000"/>
              </a:lnSpc>
              <a:spcAft>
                <a:spcPts val="600"/>
              </a:spcAft>
              <a:buFontTx/>
              <a:buChar char="-"/>
            </a:pPr>
            <a:r>
              <a:rPr lang="uk-UA" sz="2700" b="1" dirty="0">
                <a:latin typeface="Arial Narrow" panose="020B0606020202030204" pitchFamily="34" charset="0"/>
              </a:rPr>
              <a:t>аналіз поточних </a:t>
            </a:r>
            <a:r>
              <a:rPr lang="uk-UA" sz="2700" b="1" i="1" dirty="0">
                <a:latin typeface="Arial Narrow" panose="020B0606020202030204" pitchFamily="34" charset="0"/>
              </a:rPr>
              <a:t>змін попиту</a:t>
            </a:r>
            <a:r>
              <a:rPr lang="uk-UA" sz="2700" b="1" dirty="0">
                <a:latin typeface="Arial Narrow" panose="020B0606020202030204" pitchFamily="34" charset="0"/>
              </a:rPr>
              <a:t>;</a:t>
            </a:r>
          </a:p>
          <a:p>
            <a:pPr marL="457200" indent="-457200">
              <a:lnSpc>
                <a:spcPct val="89000"/>
              </a:lnSpc>
              <a:spcAft>
                <a:spcPts val="600"/>
              </a:spcAft>
              <a:buFontTx/>
              <a:buChar char="-"/>
            </a:pPr>
            <a:r>
              <a:rPr lang="uk-UA" sz="2700" b="1" i="1" dirty="0">
                <a:latin typeface="Arial Narrow" panose="020B0606020202030204" pitchFamily="34" charset="0"/>
              </a:rPr>
              <a:t>корегування</a:t>
            </a:r>
            <a:r>
              <a:rPr lang="uk-UA" sz="2700" b="1" dirty="0">
                <a:latin typeface="Arial Narrow" panose="020B0606020202030204" pitchFamily="34" charset="0"/>
              </a:rPr>
              <a:t> виробничої та збутової програм. </a:t>
            </a:r>
          </a:p>
        </p:txBody>
      </p:sp>
      <p:sp>
        <p:nvSpPr>
          <p:cNvPr id="3" name="TextBox 2">
            <a:extLst>
              <a:ext uri="{FF2B5EF4-FFF2-40B4-BE49-F238E27FC236}">
                <a16:creationId xmlns:a16="http://schemas.microsoft.com/office/drawing/2014/main" id="{DE387E9B-346F-4CD4-84B7-0F9736DE9E4B}"/>
              </a:ext>
            </a:extLst>
          </p:cNvPr>
          <p:cNvSpPr txBox="1"/>
          <p:nvPr/>
        </p:nvSpPr>
        <p:spPr>
          <a:xfrm>
            <a:off x="11502600" y="202843"/>
            <a:ext cx="492550" cy="369332"/>
          </a:xfrm>
          <a:prstGeom prst="rect">
            <a:avLst/>
          </a:prstGeom>
          <a:noFill/>
        </p:spPr>
        <p:txBody>
          <a:bodyPr wrap="square" rtlCol="0">
            <a:spAutoFit/>
          </a:bodyPr>
          <a:lstStyle/>
          <a:p>
            <a:r>
              <a:rPr lang="uk-UA" dirty="0"/>
              <a:t>22</a:t>
            </a:r>
          </a:p>
        </p:txBody>
      </p:sp>
    </p:spTree>
    <p:extLst>
      <p:ext uri="{BB962C8B-B14F-4D97-AF65-F5344CB8AC3E}">
        <p14:creationId xmlns:p14="http://schemas.microsoft.com/office/powerpoint/2010/main" val="35475554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4C96EED-ED85-4488-AEBE-0B43450ED01B}"/>
              </a:ext>
            </a:extLst>
          </p:cNvPr>
          <p:cNvSpPr>
            <a:spLocks noGrp="1"/>
          </p:cNvSpPr>
          <p:nvPr>
            <p:ph type="title"/>
          </p:nvPr>
        </p:nvSpPr>
        <p:spPr>
          <a:xfrm>
            <a:off x="755650" y="799530"/>
            <a:ext cx="10680700" cy="1031165"/>
          </a:xfrm>
          <a:solidFill>
            <a:srgbClr val="FDFAF1"/>
          </a:solidFill>
        </p:spPr>
        <p:txBody>
          <a:bodyPr>
            <a:normAutofit/>
          </a:bodyPr>
          <a:lstStyle/>
          <a:p>
            <a:pPr algn="ctr">
              <a:lnSpc>
                <a:spcPct val="100000"/>
              </a:lnSpc>
            </a:pPr>
            <a:r>
              <a:rPr lang="uk-UA" sz="4800" b="1" dirty="0">
                <a:solidFill>
                  <a:srgbClr val="7030A0"/>
                </a:solidFill>
                <a:latin typeface="Arial Narrow" panose="020B0606020202030204" pitchFamily="34" charset="0"/>
              </a:rPr>
              <a:t>3 МЕТОДИ ФІНАНСОВОГО КОНТРОЛІНГУ</a:t>
            </a:r>
            <a:endParaRPr lang="uk-UA" sz="4800" dirty="0"/>
          </a:p>
        </p:txBody>
      </p:sp>
      <p:sp>
        <p:nvSpPr>
          <p:cNvPr id="3" name="Прямокутник 2">
            <a:extLst>
              <a:ext uri="{FF2B5EF4-FFF2-40B4-BE49-F238E27FC236}">
                <a16:creationId xmlns:a16="http://schemas.microsoft.com/office/drawing/2014/main" id="{C434E5FC-5A98-4E99-A164-214FB67F0843}"/>
              </a:ext>
            </a:extLst>
          </p:cNvPr>
          <p:cNvSpPr/>
          <p:nvPr/>
        </p:nvSpPr>
        <p:spPr>
          <a:xfrm>
            <a:off x="755649" y="2054636"/>
            <a:ext cx="11113621" cy="3770263"/>
          </a:xfrm>
          <a:prstGeom prst="rect">
            <a:avLst/>
          </a:prstGeom>
        </p:spPr>
        <p:txBody>
          <a:bodyPr wrap="square">
            <a:spAutoFit/>
          </a:bodyPr>
          <a:lstStyle/>
          <a:p>
            <a:pPr>
              <a:spcAft>
                <a:spcPts val="1200"/>
              </a:spcAft>
            </a:pPr>
            <a:r>
              <a:rPr lang="uk-UA" sz="3200" b="1" dirty="0">
                <a:solidFill>
                  <a:srgbClr val="7030A0"/>
                </a:solidFill>
                <a:latin typeface="Arial Narrow" panose="020B0606020202030204" pitchFamily="34" charset="0"/>
              </a:rPr>
              <a:t>Метод (</a:t>
            </a:r>
            <a:r>
              <a:rPr lang="en-US" sz="3200" b="1" dirty="0">
                <a:solidFill>
                  <a:srgbClr val="7030A0"/>
                </a:solidFill>
                <a:latin typeface="Arial Narrow" panose="020B0606020202030204" pitchFamily="34" charset="0"/>
              </a:rPr>
              <a:t>methides </a:t>
            </a:r>
            <a:r>
              <a:rPr lang="uk-UA" sz="3200" b="1" dirty="0">
                <a:solidFill>
                  <a:srgbClr val="7030A0"/>
                </a:solidFill>
                <a:latin typeface="Arial Narrow" panose="020B0606020202030204" pitchFamily="34" charset="0"/>
              </a:rPr>
              <a:t>- грец. шлях дослідження) – науково обґрунтована система способів, прийомів та принципів пізнання дійсності, дослідження об</a:t>
            </a:r>
            <a:r>
              <a:rPr lang="en-US" sz="3200" b="1" dirty="0">
                <a:solidFill>
                  <a:srgbClr val="7030A0"/>
                </a:solidFill>
                <a:latin typeface="Arial Narrow" panose="020B0606020202030204" pitchFamily="34" charset="0"/>
              </a:rPr>
              <a:t>’</a:t>
            </a:r>
            <a:r>
              <a:rPr lang="uk-UA" sz="3200" b="1" dirty="0">
                <a:solidFill>
                  <a:srgbClr val="7030A0"/>
                </a:solidFill>
                <a:latin typeface="Arial Narrow" panose="020B0606020202030204" pitchFamily="34" charset="0"/>
              </a:rPr>
              <a:t>єктів, явищ та процесів, що визначають шлях наукового пізнання і встановлення істини.</a:t>
            </a:r>
          </a:p>
          <a:p>
            <a:pPr marL="514350" indent="-514350">
              <a:spcAft>
                <a:spcPts val="600"/>
              </a:spcAft>
              <a:buAutoNum type="arabicPeriod"/>
            </a:pPr>
            <a:r>
              <a:rPr lang="uk-UA" sz="3200" b="1" dirty="0">
                <a:latin typeface="Arial Narrow" panose="020B0606020202030204" pitchFamily="34" charset="0"/>
              </a:rPr>
              <a:t>Спосіб пізнання явищ природи та суспільного життя.</a:t>
            </a:r>
          </a:p>
          <a:p>
            <a:pPr marL="514350" indent="-514350">
              <a:spcAft>
                <a:spcPts val="600"/>
              </a:spcAft>
              <a:buAutoNum type="arabicPeriod"/>
            </a:pPr>
            <a:r>
              <a:rPr lang="uk-UA" sz="3200" b="1" dirty="0">
                <a:latin typeface="Arial Narrow" panose="020B0606020202030204" pitchFamily="34" charset="0"/>
              </a:rPr>
              <a:t>Прийом або система прийомів, що застосовуються в будь-якій галузі діяльності (науці, виробництві тощо).</a:t>
            </a:r>
          </a:p>
        </p:txBody>
      </p:sp>
      <p:sp>
        <p:nvSpPr>
          <p:cNvPr id="4" name="TextBox 3">
            <a:extLst>
              <a:ext uri="{FF2B5EF4-FFF2-40B4-BE49-F238E27FC236}">
                <a16:creationId xmlns:a16="http://schemas.microsoft.com/office/drawing/2014/main" id="{0F491265-A9BE-444F-BC3C-2BFD3A64E369}"/>
              </a:ext>
            </a:extLst>
          </p:cNvPr>
          <p:cNvSpPr txBox="1"/>
          <p:nvPr/>
        </p:nvSpPr>
        <p:spPr>
          <a:xfrm>
            <a:off x="11376720" y="318228"/>
            <a:ext cx="492550" cy="369332"/>
          </a:xfrm>
          <a:prstGeom prst="rect">
            <a:avLst/>
          </a:prstGeom>
          <a:noFill/>
        </p:spPr>
        <p:txBody>
          <a:bodyPr wrap="square" rtlCol="0">
            <a:spAutoFit/>
          </a:bodyPr>
          <a:lstStyle/>
          <a:p>
            <a:r>
              <a:rPr lang="uk-UA" dirty="0"/>
              <a:t>23</a:t>
            </a:r>
          </a:p>
        </p:txBody>
      </p:sp>
    </p:spTree>
    <p:extLst>
      <p:ext uri="{BB962C8B-B14F-4D97-AF65-F5344CB8AC3E}">
        <p14:creationId xmlns:p14="http://schemas.microsoft.com/office/powerpoint/2010/main" val="22940307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Групувати 18">
            <a:extLst>
              <a:ext uri="{FF2B5EF4-FFF2-40B4-BE49-F238E27FC236}">
                <a16:creationId xmlns:a16="http://schemas.microsoft.com/office/drawing/2014/main" id="{088B0908-59C5-48B9-A061-498776009D60}"/>
              </a:ext>
            </a:extLst>
          </p:cNvPr>
          <p:cNvGrpSpPr/>
          <p:nvPr/>
        </p:nvGrpSpPr>
        <p:grpSpPr>
          <a:xfrm>
            <a:off x="128055" y="381251"/>
            <a:ext cx="11746618" cy="5827442"/>
            <a:chOff x="14329" y="656823"/>
            <a:chExt cx="10985354" cy="5827442"/>
          </a:xfrm>
        </p:grpSpPr>
        <p:sp>
          <p:nvSpPr>
            <p:cNvPr id="2" name="Прямокутник 1">
              <a:extLst>
                <a:ext uri="{FF2B5EF4-FFF2-40B4-BE49-F238E27FC236}">
                  <a16:creationId xmlns:a16="http://schemas.microsoft.com/office/drawing/2014/main" id="{49090D20-551B-4A2B-82C4-CF9AE57FA989}"/>
                </a:ext>
              </a:extLst>
            </p:cNvPr>
            <p:cNvSpPr/>
            <p:nvPr/>
          </p:nvSpPr>
          <p:spPr>
            <a:xfrm>
              <a:off x="2424238" y="656823"/>
              <a:ext cx="6553397" cy="646331"/>
            </a:xfrm>
            <a:prstGeom prst="rect">
              <a:avLst/>
            </a:prstGeom>
          </p:spPr>
          <p:txBody>
            <a:bodyPr wrap="none">
              <a:spAutoFit/>
            </a:bodyPr>
            <a:lstStyle/>
            <a:p>
              <a:pPr algn="ctr"/>
              <a:r>
                <a:rPr lang="uk-UA" sz="3600" b="1" dirty="0">
                  <a:solidFill>
                    <a:srgbClr val="0070C0"/>
                  </a:solidFill>
                  <a:latin typeface="Arial Narrow" panose="020B0606020202030204" pitchFamily="34" charset="0"/>
                </a:rPr>
                <a:t>Методи фінансового контролінгу </a:t>
              </a:r>
            </a:p>
          </p:txBody>
        </p:sp>
        <p:sp>
          <p:nvSpPr>
            <p:cNvPr id="3" name="Прямокутник 2">
              <a:extLst>
                <a:ext uri="{FF2B5EF4-FFF2-40B4-BE49-F238E27FC236}">
                  <a16:creationId xmlns:a16="http://schemas.microsoft.com/office/drawing/2014/main" id="{7789F89D-54CD-40A5-A009-BD9A64DAD8AC}"/>
                </a:ext>
              </a:extLst>
            </p:cNvPr>
            <p:cNvSpPr/>
            <p:nvPr/>
          </p:nvSpPr>
          <p:spPr>
            <a:xfrm>
              <a:off x="1441708" y="2179622"/>
              <a:ext cx="4403770" cy="584775"/>
            </a:xfrm>
            <a:prstGeom prst="rect">
              <a:avLst/>
            </a:prstGeom>
          </p:spPr>
          <p:txBody>
            <a:bodyPr wrap="none">
              <a:spAutoFit/>
            </a:bodyPr>
            <a:lstStyle/>
            <a:p>
              <a:r>
                <a:rPr lang="uk-UA" sz="3200" b="1" dirty="0">
                  <a:solidFill>
                    <a:srgbClr val="0070C0"/>
                  </a:solidFill>
                  <a:latin typeface="Arial Narrow" panose="020B0606020202030204" pitchFamily="34" charset="0"/>
                </a:rPr>
                <a:t>Загальнонаукові методи </a:t>
              </a:r>
            </a:p>
          </p:txBody>
        </p:sp>
        <p:sp>
          <p:nvSpPr>
            <p:cNvPr id="4" name="Прямокутник 3">
              <a:extLst>
                <a:ext uri="{FF2B5EF4-FFF2-40B4-BE49-F238E27FC236}">
                  <a16:creationId xmlns:a16="http://schemas.microsoft.com/office/drawing/2014/main" id="{5B124ECC-A7E3-4919-BFB8-BCEEADCC16E6}"/>
                </a:ext>
              </a:extLst>
            </p:cNvPr>
            <p:cNvSpPr/>
            <p:nvPr/>
          </p:nvSpPr>
          <p:spPr>
            <a:xfrm>
              <a:off x="3743884" y="3339178"/>
              <a:ext cx="4955203" cy="584775"/>
            </a:xfrm>
            <a:prstGeom prst="rect">
              <a:avLst/>
            </a:prstGeom>
          </p:spPr>
          <p:txBody>
            <a:bodyPr wrap="none">
              <a:spAutoFit/>
            </a:bodyPr>
            <a:lstStyle/>
            <a:p>
              <a:r>
                <a:rPr lang="uk-UA" sz="3200" b="1" dirty="0">
                  <a:solidFill>
                    <a:srgbClr val="0070C0"/>
                  </a:solidFill>
                  <a:latin typeface="Arial Narrow" panose="020B0606020202030204" pitchFamily="34" charset="0"/>
                </a:rPr>
                <a:t>Загальноекономічні методи </a:t>
              </a:r>
            </a:p>
          </p:txBody>
        </p:sp>
        <p:pic>
          <p:nvPicPr>
            <p:cNvPr id="18" name="Рисунок 17">
              <a:extLst>
                <a:ext uri="{FF2B5EF4-FFF2-40B4-BE49-F238E27FC236}">
                  <a16:creationId xmlns:a16="http://schemas.microsoft.com/office/drawing/2014/main" id="{5ECE8C70-C90F-4C6C-9468-9987F5C5016E}"/>
                </a:ext>
              </a:extLst>
            </p:cNvPr>
            <p:cNvPicPr>
              <a:picLocks noChangeAspect="1"/>
            </p:cNvPicPr>
            <p:nvPr/>
          </p:nvPicPr>
          <p:blipFill>
            <a:blip r:embed="rId2"/>
            <a:stretch>
              <a:fillRect/>
            </a:stretch>
          </p:blipFill>
          <p:spPr>
            <a:xfrm>
              <a:off x="14329" y="3923953"/>
              <a:ext cx="4955203" cy="2560312"/>
            </a:xfrm>
            <a:prstGeom prst="rect">
              <a:avLst/>
            </a:prstGeom>
            <a:effectLst>
              <a:softEdge rad="317500"/>
            </a:effectLst>
          </p:spPr>
        </p:pic>
        <p:sp>
          <p:nvSpPr>
            <p:cNvPr id="5" name="Прямокутник 4">
              <a:extLst>
                <a:ext uri="{FF2B5EF4-FFF2-40B4-BE49-F238E27FC236}">
                  <a16:creationId xmlns:a16="http://schemas.microsoft.com/office/drawing/2014/main" id="{08AAA559-8728-4D82-9719-37F760B933DD}"/>
                </a:ext>
              </a:extLst>
            </p:cNvPr>
            <p:cNvSpPr/>
            <p:nvPr/>
          </p:nvSpPr>
          <p:spPr>
            <a:xfrm>
              <a:off x="7567333" y="4374209"/>
              <a:ext cx="3432350" cy="584775"/>
            </a:xfrm>
            <a:prstGeom prst="rect">
              <a:avLst/>
            </a:prstGeom>
          </p:spPr>
          <p:txBody>
            <a:bodyPr wrap="none">
              <a:spAutoFit/>
            </a:bodyPr>
            <a:lstStyle/>
            <a:p>
              <a:r>
                <a:rPr lang="uk-UA" sz="3200" b="1" dirty="0">
                  <a:solidFill>
                    <a:srgbClr val="0070C0"/>
                  </a:solidFill>
                  <a:latin typeface="Arial Narrow" panose="020B0606020202030204" pitchFamily="34" charset="0"/>
                </a:rPr>
                <a:t>Специфічні методи</a:t>
              </a:r>
            </a:p>
          </p:txBody>
        </p:sp>
        <p:cxnSp>
          <p:nvCxnSpPr>
            <p:cNvPr id="7" name="Пряма зі стрілкою 6">
              <a:extLst>
                <a:ext uri="{FF2B5EF4-FFF2-40B4-BE49-F238E27FC236}">
                  <a16:creationId xmlns:a16="http://schemas.microsoft.com/office/drawing/2014/main" id="{E7F098E5-0CFB-4335-8C89-85AAF032AA0F}"/>
                </a:ext>
              </a:extLst>
            </p:cNvPr>
            <p:cNvCxnSpPr>
              <a:cxnSpLocks/>
            </p:cNvCxnSpPr>
            <p:nvPr/>
          </p:nvCxnSpPr>
          <p:spPr>
            <a:xfrm flipH="1">
              <a:off x="4753887" y="1310303"/>
              <a:ext cx="588724" cy="869319"/>
            </a:xfrm>
            <a:prstGeom prst="straightConnector1">
              <a:avLst/>
            </a:prstGeom>
            <a:ln w="28575"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 name="Пряма зі стрілкою 10">
              <a:extLst>
                <a:ext uri="{FF2B5EF4-FFF2-40B4-BE49-F238E27FC236}">
                  <a16:creationId xmlns:a16="http://schemas.microsoft.com/office/drawing/2014/main" id="{5DBDDB76-4BA9-476E-AE4C-7A3FE57E332C}"/>
                </a:ext>
              </a:extLst>
            </p:cNvPr>
            <p:cNvCxnSpPr>
              <a:cxnSpLocks/>
            </p:cNvCxnSpPr>
            <p:nvPr/>
          </p:nvCxnSpPr>
          <p:spPr>
            <a:xfrm flipH="1">
              <a:off x="6346524" y="1450424"/>
              <a:ext cx="542488" cy="1888754"/>
            </a:xfrm>
            <a:prstGeom prst="straightConnector1">
              <a:avLst/>
            </a:prstGeom>
            <a:ln w="28575"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2" name="Пряма зі стрілкою 11">
              <a:extLst>
                <a:ext uri="{FF2B5EF4-FFF2-40B4-BE49-F238E27FC236}">
                  <a16:creationId xmlns:a16="http://schemas.microsoft.com/office/drawing/2014/main" id="{B6C51758-DB95-40D7-A563-04B04D6171BB}"/>
                </a:ext>
              </a:extLst>
            </p:cNvPr>
            <p:cNvCxnSpPr>
              <a:cxnSpLocks/>
              <a:endCxn id="5" idx="0"/>
            </p:cNvCxnSpPr>
            <p:nvPr/>
          </p:nvCxnSpPr>
          <p:spPr>
            <a:xfrm>
              <a:off x="8116866" y="1450424"/>
              <a:ext cx="1166643" cy="2923785"/>
            </a:xfrm>
            <a:prstGeom prst="straightConnector1">
              <a:avLst/>
            </a:prstGeom>
            <a:ln w="28575"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sp>
        <p:nvSpPr>
          <p:cNvPr id="13" name="TextBox 12">
            <a:extLst>
              <a:ext uri="{FF2B5EF4-FFF2-40B4-BE49-F238E27FC236}">
                <a16:creationId xmlns:a16="http://schemas.microsoft.com/office/drawing/2014/main" id="{F1BCF37D-8025-446E-B0F2-DC5953E5B4E4}"/>
              </a:ext>
            </a:extLst>
          </p:cNvPr>
          <p:cNvSpPr txBox="1"/>
          <p:nvPr/>
        </p:nvSpPr>
        <p:spPr>
          <a:xfrm>
            <a:off x="11382123" y="196585"/>
            <a:ext cx="492550" cy="369332"/>
          </a:xfrm>
          <a:prstGeom prst="rect">
            <a:avLst/>
          </a:prstGeom>
          <a:noFill/>
        </p:spPr>
        <p:txBody>
          <a:bodyPr wrap="square" rtlCol="0">
            <a:spAutoFit/>
          </a:bodyPr>
          <a:lstStyle/>
          <a:p>
            <a:r>
              <a:rPr lang="uk-UA" dirty="0"/>
              <a:t>24</a:t>
            </a:r>
          </a:p>
        </p:txBody>
      </p:sp>
    </p:spTree>
    <p:extLst>
      <p:ext uri="{BB962C8B-B14F-4D97-AF65-F5344CB8AC3E}">
        <p14:creationId xmlns:p14="http://schemas.microsoft.com/office/powerpoint/2010/main" val="8764051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Групувати 46">
            <a:extLst>
              <a:ext uri="{FF2B5EF4-FFF2-40B4-BE49-F238E27FC236}">
                <a16:creationId xmlns:a16="http://schemas.microsoft.com/office/drawing/2014/main" id="{5CCE67FC-13B4-4256-AB3D-E3891BC0BF17}"/>
              </a:ext>
            </a:extLst>
          </p:cNvPr>
          <p:cNvGrpSpPr/>
          <p:nvPr/>
        </p:nvGrpSpPr>
        <p:grpSpPr>
          <a:xfrm>
            <a:off x="1274359" y="537684"/>
            <a:ext cx="9670950" cy="5000744"/>
            <a:chOff x="1274359" y="537684"/>
            <a:chExt cx="9670950" cy="5000744"/>
          </a:xfrm>
        </p:grpSpPr>
        <p:sp>
          <p:nvSpPr>
            <p:cNvPr id="2" name="Прямокутник 1">
              <a:extLst>
                <a:ext uri="{FF2B5EF4-FFF2-40B4-BE49-F238E27FC236}">
                  <a16:creationId xmlns:a16="http://schemas.microsoft.com/office/drawing/2014/main" id="{12B03890-C14C-4861-9233-05FBD6E5CC29}"/>
                </a:ext>
              </a:extLst>
            </p:cNvPr>
            <p:cNvSpPr/>
            <p:nvPr/>
          </p:nvSpPr>
          <p:spPr>
            <a:xfrm>
              <a:off x="3335398" y="537684"/>
              <a:ext cx="4931158" cy="646331"/>
            </a:xfrm>
            <a:prstGeom prst="rect">
              <a:avLst/>
            </a:prstGeom>
          </p:spPr>
          <p:txBody>
            <a:bodyPr wrap="none">
              <a:spAutoFit/>
            </a:bodyPr>
            <a:lstStyle/>
            <a:p>
              <a:r>
                <a:rPr lang="uk-UA" sz="3600" b="1" dirty="0">
                  <a:solidFill>
                    <a:srgbClr val="0070C0"/>
                  </a:solidFill>
                  <a:latin typeface="Arial Narrow" panose="020B0606020202030204" pitchFamily="34" charset="0"/>
                </a:rPr>
                <a:t>Загальнонаукові методи </a:t>
              </a:r>
            </a:p>
          </p:txBody>
        </p:sp>
        <p:sp>
          <p:nvSpPr>
            <p:cNvPr id="3" name="Прямокутник 2">
              <a:extLst>
                <a:ext uri="{FF2B5EF4-FFF2-40B4-BE49-F238E27FC236}">
                  <a16:creationId xmlns:a16="http://schemas.microsoft.com/office/drawing/2014/main" id="{F42B57A4-368C-4D0A-BE94-EAB73CBA2008}"/>
                </a:ext>
              </a:extLst>
            </p:cNvPr>
            <p:cNvSpPr/>
            <p:nvPr/>
          </p:nvSpPr>
          <p:spPr>
            <a:xfrm>
              <a:off x="1274359" y="1581246"/>
              <a:ext cx="1765227" cy="523220"/>
            </a:xfrm>
            <a:prstGeom prst="rect">
              <a:avLst/>
            </a:prstGeom>
          </p:spPr>
          <p:txBody>
            <a:bodyPr wrap="none">
              <a:spAutoFit/>
            </a:bodyPr>
            <a:lstStyle/>
            <a:p>
              <a:r>
                <a:rPr lang="uk-UA" sz="2800" b="1" dirty="0"/>
                <a:t>Індукція</a:t>
              </a:r>
            </a:p>
          </p:txBody>
        </p:sp>
        <p:sp>
          <p:nvSpPr>
            <p:cNvPr id="4" name="Прямокутник 3">
              <a:extLst>
                <a:ext uri="{FF2B5EF4-FFF2-40B4-BE49-F238E27FC236}">
                  <a16:creationId xmlns:a16="http://schemas.microsoft.com/office/drawing/2014/main" id="{06916D88-1054-49E5-804F-5384F7657B08}"/>
                </a:ext>
              </a:extLst>
            </p:cNvPr>
            <p:cNvSpPr/>
            <p:nvPr/>
          </p:nvSpPr>
          <p:spPr>
            <a:xfrm>
              <a:off x="1716578" y="2511686"/>
              <a:ext cx="1861407" cy="523220"/>
            </a:xfrm>
            <a:prstGeom prst="rect">
              <a:avLst/>
            </a:prstGeom>
          </p:spPr>
          <p:txBody>
            <a:bodyPr wrap="none">
              <a:spAutoFit/>
            </a:bodyPr>
            <a:lstStyle/>
            <a:p>
              <a:r>
                <a:rPr lang="uk-UA" sz="2800" b="1" dirty="0"/>
                <a:t>Дедукція</a:t>
              </a:r>
            </a:p>
          </p:txBody>
        </p:sp>
        <p:sp>
          <p:nvSpPr>
            <p:cNvPr id="5" name="Прямокутник 4">
              <a:extLst>
                <a:ext uri="{FF2B5EF4-FFF2-40B4-BE49-F238E27FC236}">
                  <a16:creationId xmlns:a16="http://schemas.microsoft.com/office/drawing/2014/main" id="{91F3C685-882E-4206-A4C0-B21D9DD1E43C}"/>
                </a:ext>
              </a:extLst>
            </p:cNvPr>
            <p:cNvSpPr/>
            <p:nvPr/>
          </p:nvSpPr>
          <p:spPr>
            <a:xfrm>
              <a:off x="3039586" y="3278430"/>
              <a:ext cx="1377300" cy="523220"/>
            </a:xfrm>
            <a:prstGeom prst="rect">
              <a:avLst/>
            </a:prstGeom>
          </p:spPr>
          <p:txBody>
            <a:bodyPr wrap="none">
              <a:spAutoFit/>
            </a:bodyPr>
            <a:lstStyle/>
            <a:p>
              <a:r>
                <a:rPr lang="uk-UA" sz="2800" b="1" dirty="0"/>
                <a:t>Аналіз</a:t>
              </a:r>
            </a:p>
          </p:txBody>
        </p:sp>
        <p:sp>
          <p:nvSpPr>
            <p:cNvPr id="6" name="Прямокутник 5">
              <a:extLst>
                <a:ext uri="{FF2B5EF4-FFF2-40B4-BE49-F238E27FC236}">
                  <a16:creationId xmlns:a16="http://schemas.microsoft.com/office/drawing/2014/main" id="{53E4992F-D0B3-4901-B4D6-DBBB001D6101}"/>
                </a:ext>
              </a:extLst>
            </p:cNvPr>
            <p:cNvSpPr/>
            <p:nvPr/>
          </p:nvSpPr>
          <p:spPr>
            <a:xfrm>
              <a:off x="3630421" y="4277624"/>
              <a:ext cx="1467068" cy="523220"/>
            </a:xfrm>
            <a:prstGeom prst="rect">
              <a:avLst/>
            </a:prstGeom>
          </p:spPr>
          <p:txBody>
            <a:bodyPr wrap="none">
              <a:spAutoFit/>
            </a:bodyPr>
            <a:lstStyle/>
            <a:p>
              <a:r>
                <a:rPr lang="uk-UA" sz="2800" b="1" dirty="0"/>
                <a:t>Синтез</a:t>
              </a:r>
            </a:p>
          </p:txBody>
        </p:sp>
        <p:sp>
          <p:nvSpPr>
            <p:cNvPr id="7" name="Прямокутник 6">
              <a:extLst>
                <a:ext uri="{FF2B5EF4-FFF2-40B4-BE49-F238E27FC236}">
                  <a16:creationId xmlns:a16="http://schemas.microsoft.com/office/drawing/2014/main" id="{A6C9CC09-5147-4979-BE84-6BE89F804576}"/>
                </a:ext>
              </a:extLst>
            </p:cNvPr>
            <p:cNvSpPr/>
            <p:nvPr/>
          </p:nvSpPr>
          <p:spPr>
            <a:xfrm>
              <a:off x="6618832" y="4302647"/>
              <a:ext cx="1906291" cy="523220"/>
            </a:xfrm>
            <a:prstGeom prst="rect">
              <a:avLst/>
            </a:prstGeom>
          </p:spPr>
          <p:txBody>
            <a:bodyPr wrap="none">
              <a:spAutoFit/>
            </a:bodyPr>
            <a:lstStyle/>
            <a:p>
              <a:r>
                <a:rPr lang="uk-UA" sz="2800" b="1" dirty="0"/>
                <a:t>Аналогія </a:t>
              </a:r>
            </a:p>
          </p:txBody>
        </p:sp>
        <p:sp>
          <p:nvSpPr>
            <p:cNvPr id="8" name="Прямокутник 7">
              <a:extLst>
                <a:ext uri="{FF2B5EF4-FFF2-40B4-BE49-F238E27FC236}">
                  <a16:creationId xmlns:a16="http://schemas.microsoft.com/office/drawing/2014/main" id="{7B915C8C-AFE7-466D-9096-2F276CA69671}"/>
                </a:ext>
              </a:extLst>
            </p:cNvPr>
            <p:cNvSpPr/>
            <p:nvPr/>
          </p:nvSpPr>
          <p:spPr>
            <a:xfrm>
              <a:off x="4340733" y="5015208"/>
              <a:ext cx="2762295" cy="523220"/>
            </a:xfrm>
            <a:prstGeom prst="rect">
              <a:avLst/>
            </a:prstGeom>
          </p:spPr>
          <p:txBody>
            <a:bodyPr wrap="none">
              <a:spAutoFit/>
            </a:bodyPr>
            <a:lstStyle/>
            <a:p>
              <a:r>
                <a:rPr lang="uk-UA" sz="2800" b="1" dirty="0"/>
                <a:t>Моделювання</a:t>
              </a:r>
            </a:p>
          </p:txBody>
        </p:sp>
        <p:sp>
          <p:nvSpPr>
            <p:cNvPr id="9" name="Прямокутник 8">
              <a:extLst>
                <a:ext uri="{FF2B5EF4-FFF2-40B4-BE49-F238E27FC236}">
                  <a16:creationId xmlns:a16="http://schemas.microsoft.com/office/drawing/2014/main" id="{CFACC9CD-B9D0-4B7A-8B4B-FAF622646E34}"/>
                </a:ext>
              </a:extLst>
            </p:cNvPr>
            <p:cNvSpPr/>
            <p:nvPr/>
          </p:nvSpPr>
          <p:spPr>
            <a:xfrm>
              <a:off x="7945770" y="1633043"/>
              <a:ext cx="2999539" cy="523220"/>
            </a:xfrm>
            <a:prstGeom prst="rect">
              <a:avLst/>
            </a:prstGeom>
          </p:spPr>
          <p:txBody>
            <a:bodyPr wrap="none">
              <a:spAutoFit/>
            </a:bodyPr>
            <a:lstStyle/>
            <a:p>
              <a:r>
                <a:rPr lang="uk-UA" sz="2800" b="1" dirty="0"/>
                <a:t>Абстрагування </a:t>
              </a:r>
            </a:p>
          </p:txBody>
        </p:sp>
        <p:sp>
          <p:nvSpPr>
            <p:cNvPr id="10" name="Прямокутник 9">
              <a:extLst>
                <a:ext uri="{FF2B5EF4-FFF2-40B4-BE49-F238E27FC236}">
                  <a16:creationId xmlns:a16="http://schemas.microsoft.com/office/drawing/2014/main" id="{585832FD-7A3B-46EE-AC71-7E6A2CFA629C}"/>
                </a:ext>
              </a:extLst>
            </p:cNvPr>
            <p:cNvSpPr/>
            <p:nvPr/>
          </p:nvSpPr>
          <p:spPr>
            <a:xfrm>
              <a:off x="7447997" y="2550546"/>
              <a:ext cx="3002745" cy="523220"/>
            </a:xfrm>
            <a:prstGeom prst="rect">
              <a:avLst/>
            </a:prstGeom>
          </p:spPr>
          <p:txBody>
            <a:bodyPr wrap="none">
              <a:spAutoFit/>
            </a:bodyPr>
            <a:lstStyle/>
            <a:p>
              <a:r>
                <a:rPr lang="uk-UA" sz="2800" b="1" dirty="0"/>
                <a:t>Конкретизація </a:t>
              </a:r>
            </a:p>
          </p:txBody>
        </p:sp>
        <p:sp>
          <p:nvSpPr>
            <p:cNvPr id="11" name="Прямокутник 10">
              <a:extLst>
                <a:ext uri="{FF2B5EF4-FFF2-40B4-BE49-F238E27FC236}">
                  <a16:creationId xmlns:a16="http://schemas.microsoft.com/office/drawing/2014/main" id="{5E99460D-0D72-41E4-A892-F93BEF7E0B05}"/>
                </a:ext>
              </a:extLst>
            </p:cNvPr>
            <p:cNvSpPr/>
            <p:nvPr/>
          </p:nvSpPr>
          <p:spPr>
            <a:xfrm>
              <a:off x="6847007" y="3448524"/>
              <a:ext cx="3429144" cy="523220"/>
            </a:xfrm>
            <a:prstGeom prst="rect">
              <a:avLst/>
            </a:prstGeom>
          </p:spPr>
          <p:txBody>
            <a:bodyPr wrap="none">
              <a:spAutoFit/>
            </a:bodyPr>
            <a:lstStyle/>
            <a:p>
              <a:r>
                <a:rPr lang="uk-UA" sz="2800" b="1" dirty="0"/>
                <a:t>Системний аналіз</a:t>
              </a:r>
            </a:p>
          </p:txBody>
        </p:sp>
        <p:cxnSp>
          <p:nvCxnSpPr>
            <p:cNvPr id="13" name="Пряма зі стрілкою 12">
              <a:extLst>
                <a:ext uri="{FF2B5EF4-FFF2-40B4-BE49-F238E27FC236}">
                  <a16:creationId xmlns:a16="http://schemas.microsoft.com/office/drawing/2014/main" id="{2278E3E4-0064-49D9-94B4-336CCD3F2F6E}"/>
                </a:ext>
              </a:extLst>
            </p:cNvPr>
            <p:cNvCxnSpPr>
              <a:endCxn id="3" idx="3"/>
            </p:cNvCxnSpPr>
            <p:nvPr/>
          </p:nvCxnSpPr>
          <p:spPr>
            <a:xfrm flipH="1">
              <a:off x="3039586" y="1221192"/>
              <a:ext cx="1156633" cy="621664"/>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Пряма зі стрілкою 13">
              <a:extLst>
                <a:ext uri="{FF2B5EF4-FFF2-40B4-BE49-F238E27FC236}">
                  <a16:creationId xmlns:a16="http://schemas.microsoft.com/office/drawing/2014/main" id="{BD6CD337-DB43-458B-AE4D-B5DEDAEA27F0}"/>
                </a:ext>
              </a:extLst>
            </p:cNvPr>
            <p:cNvCxnSpPr>
              <a:cxnSpLocks/>
            </p:cNvCxnSpPr>
            <p:nvPr/>
          </p:nvCxnSpPr>
          <p:spPr>
            <a:xfrm flipH="1">
              <a:off x="3497352" y="1267664"/>
              <a:ext cx="945508" cy="1453724"/>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Пряма зі стрілкою 14">
              <a:extLst>
                <a:ext uri="{FF2B5EF4-FFF2-40B4-BE49-F238E27FC236}">
                  <a16:creationId xmlns:a16="http://schemas.microsoft.com/office/drawing/2014/main" id="{36C9500C-E15A-4437-8B16-9146714BDE84}"/>
                </a:ext>
              </a:extLst>
            </p:cNvPr>
            <p:cNvCxnSpPr>
              <a:cxnSpLocks/>
            </p:cNvCxnSpPr>
            <p:nvPr/>
          </p:nvCxnSpPr>
          <p:spPr>
            <a:xfrm flipH="1">
              <a:off x="4741331" y="1410533"/>
              <a:ext cx="443837" cy="2963559"/>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Пряма зі стрілкою 15">
              <a:extLst>
                <a:ext uri="{FF2B5EF4-FFF2-40B4-BE49-F238E27FC236}">
                  <a16:creationId xmlns:a16="http://schemas.microsoft.com/office/drawing/2014/main" id="{400C75B9-5B9E-4283-869F-4BA4D08B938F}"/>
                </a:ext>
              </a:extLst>
            </p:cNvPr>
            <p:cNvCxnSpPr>
              <a:cxnSpLocks/>
            </p:cNvCxnSpPr>
            <p:nvPr/>
          </p:nvCxnSpPr>
          <p:spPr>
            <a:xfrm flipH="1">
              <a:off x="4174927" y="1319572"/>
              <a:ext cx="629886" cy="2051500"/>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Пряма зі стрілкою 16">
              <a:extLst>
                <a:ext uri="{FF2B5EF4-FFF2-40B4-BE49-F238E27FC236}">
                  <a16:creationId xmlns:a16="http://schemas.microsoft.com/office/drawing/2014/main" id="{1CFD5E05-1712-4F18-9EB7-A8CB9BB27994}"/>
                </a:ext>
              </a:extLst>
            </p:cNvPr>
            <p:cNvCxnSpPr>
              <a:cxnSpLocks/>
            </p:cNvCxnSpPr>
            <p:nvPr/>
          </p:nvCxnSpPr>
          <p:spPr>
            <a:xfrm>
              <a:off x="6046534" y="1322211"/>
              <a:ext cx="854714" cy="2217829"/>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Пряма зі стрілкою 17">
              <a:extLst>
                <a:ext uri="{FF2B5EF4-FFF2-40B4-BE49-F238E27FC236}">
                  <a16:creationId xmlns:a16="http://schemas.microsoft.com/office/drawing/2014/main" id="{3A97388E-040F-4B41-A7D3-8154A767ACEC}"/>
                </a:ext>
              </a:extLst>
            </p:cNvPr>
            <p:cNvCxnSpPr>
              <a:cxnSpLocks/>
            </p:cNvCxnSpPr>
            <p:nvPr/>
          </p:nvCxnSpPr>
          <p:spPr>
            <a:xfrm>
              <a:off x="6283014" y="1249698"/>
              <a:ext cx="1197184" cy="1436219"/>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Пряма зі стрілкою 18">
              <a:extLst>
                <a:ext uri="{FF2B5EF4-FFF2-40B4-BE49-F238E27FC236}">
                  <a16:creationId xmlns:a16="http://schemas.microsoft.com/office/drawing/2014/main" id="{FCF7F468-CA76-472F-9350-1DF57194344B}"/>
                </a:ext>
              </a:extLst>
            </p:cNvPr>
            <p:cNvCxnSpPr>
              <a:cxnSpLocks/>
            </p:cNvCxnSpPr>
            <p:nvPr/>
          </p:nvCxnSpPr>
          <p:spPr>
            <a:xfrm>
              <a:off x="6618832" y="1201518"/>
              <a:ext cx="1326938" cy="629274"/>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Пряма зі стрілкою 33">
              <a:extLst>
                <a:ext uri="{FF2B5EF4-FFF2-40B4-BE49-F238E27FC236}">
                  <a16:creationId xmlns:a16="http://schemas.microsoft.com/office/drawing/2014/main" id="{2A1B0D93-F753-4F06-9992-D983A38D5171}"/>
                </a:ext>
              </a:extLst>
            </p:cNvPr>
            <p:cNvCxnSpPr>
              <a:cxnSpLocks/>
            </p:cNvCxnSpPr>
            <p:nvPr/>
          </p:nvCxnSpPr>
          <p:spPr>
            <a:xfrm flipH="1">
              <a:off x="5527796" y="1410533"/>
              <a:ext cx="30764" cy="3604675"/>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Пряма зі стрілкою 34">
              <a:extLst>
                <a:ext uri="{FF2B5EF4-FFF2-40B4-BE49-F238E27FC236}">
                  <a16:creationId xmlns:a16="http://schemas.microsoft.com/office/drawing/2014/main" id="{2F0BA577-DD93-4FD0-89BE-5682EEE2F2C9}"/>
                </a:ext>
              </a:extLst>
            </p:cNvPr>
            <p:cNvCxnSpPr>
              <a:cxnSpLocks/>
            </p:cNvCxnSpPr>
            <p:nvPr/>
          </p:nvCxnSpPr>
          <p:spPr>
            <a:xfrm>
              <a:off x="5800977" y="1410533"/>
              <a:ext cx="862392" cy="2963559"/>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3063A538-4BBB-44EB-95EC-9481169CF0B6}"/>
              </a:ext>
            </a:extLst>
          </p:cNvPr>
          <p:cNvSpPr txBox="1"/>
          <p:nvPr/>
        </p:nvSpPr>
        <p:spPr>
          <a:xfrm>
            <a:off x="11303540" y="353018"/>
            <a:ext cx="492550" cy="369332"/>
          </a:xfrm>
          <a:prstGeom prst="rect">
            <a:avLst/>
          </a:prstGeom>
          <a:noFill/>
        </p:spPr>
        <p:txBody>
          <a:bodyPr wrap="square" rtlCol="0">
            <a:spAutoFit/>
          </a:bodyPr>
          <a:lstStyle/>
          <a:p>
            <a:r>
              <a:rPr lang="uk-UA" dirty="0"/>
              <a:t>25</a:t>
            </a:r>
          </a:p>
        </p:txBody>
      </p:sp>
    </p:spTree>
    <p:extLst>
      <p:ext uri="{BB962C8B-B14F-4D97-AF65-F5344CB8AC3E}">
        <p14:creationId xmlns:p14="http://schemas.microsoft.com/office/powerpoint/2010/main" val="25765834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Групувати 30">
            <a:extLst>
              <a:ext uri="{FF2B5EF4-FFF2-40B4-BE49-F238E27FC236}">
                <a16:creationId xmlns:a16="http://schemas.microsoft.com/office/drawing/2014/main" id="{930EC3A7-57EC-4499-B8C4-1FA51D703993}"/>
              </a:ext>
            </a:extLst>
          </p:cNvPr>
          <p:cNvGrpSpPr/>
          <p:nvPr/>
        </p:nvGrpSpPr>
        <p:grpSpPr>
          <a:xfrm>
            <a:off x="616755" y="533348"/>
            <a:ext cx="9847145" cy="4491826"/>
            <a:chOff x="841028" y="508296"/>
            <a:chExt cx="9847145" cy="4491826"/>
          </a:xfrm>
        </p:grpSpPr>
        <p:sp>
          <p:nvSpPr>
            <p:cNvPr id="2" name="Прямокутник 1">
              <a:extLst>
                <a:ext uri="{FF2B5EF4-FFF2-40B4-BE49-F238E27FC236}">
                  <a16:creationId xmlns:a16="http://schemas.microsoft.com/office/drawing/2014/main" id="{7E51CF09-03CC-4FA3-95E7-307A5DCA8FD3}"/>
                </a:ext>
              </a:extLst>
            </p:cNvPr>
            <p:cNvSpPr/>
            <p:nvPr/>
          </p:nvSpPr>
          <p:spPr>
            <a:xfrm>
              <a:off x="3318637" y="508296"/>
              <a:ext cx="5554726" cy="646331"/>
            </a:xfrm>
            <a:prstGeom prst="rect">
              <a:avLst/>
            </a:prstGeom>
          </p:spPr>
          <p:txBody>
            <a:bodyPr wrap="none">
              <a:spAutoFit/>
            </a:bodyPr>
            <a:lstStyle/>
            <a:p>
              <a:r>
                <a:rPr lang="uk-UA" sz="3600" b="1" dirty="0">
                  <a:solidFill>
                    <a:srgbClr val="0070C0"/>
                  </a:solidFill>
                  <a:latin typeface="Arial Narrow" panose="020B0606020202030204" pitchFamily="34" charset="0"/>
                </a:rPr>
                <a:t>Загальноекономічні методи </a:t>
              </a:r>
            </a:p>
          </p:txBody>
        </p:sp>
        <p:sp>
          <p:nvSpPr>
            <p:cNvPr id="3" name="Прямокутник 2">
              <a:extLst>
                <a:ext uri="{FF2B5EF4-FFF2-40B4-BE49-F238E27FC236}">
                  <a16:creationId xmlns:a16="http://schemas.microsoft.com/office/drawing/2014/main" id="{403EB507-CEBE-452F-B837-BFF78BF78FAD}"/>
                </a:ext>
              </a:extLst>
            </p:cNvPr>
            <p:cNvSpPr/>
            <p:nvPr/>
          </p:nvSpPr>
          <p:spPr>
            <a:xfrm>
              <a:off x="841028" y="1738183"/>
              <a:ext cx="3666388" cy="523220"/>
            </a:xfrm>
            <a:prstGeom prst="rect">
              <a:avLst/>
            </a:prstGeom>
          </p:spPr>
          <p:txBody>
            <a:bodyPr wrap="none">
              <a:spAutoFit/>
            </a:bodyPr>
            <a:lstStyle/>
            <a:p>
              <a:r>
                <a:rPr lang="uk-UA" sz="2800" b="1" dirty="0"/>
                <a:t>Фінансовий аналіз </a:t>
              </a:r>
            </a:p>
          </p:txBody>
        </p:sp>
        <p:sp>
          <p:nvSpPr>
            <p:cNvPr id="4" name="Прямокутник 3">
              <a:extLst>
                <a:ext uri="{FF2B5EF4-FFF2-40B4-BE49-F238E27FC236}">
                  <a16:creationId xmlns:a16="http://schemas.microsoft.com/office/drawing/2014/main" id="{8F3B4F3D-1A5C-4BC5-B230-C850CEE5A744}"/>
                </a:ext>
              </a:extLst>
            </p:cNvPr>
            <p:cNvSpPr/>
            <p:nvPr/>
          </p:nvSpPr>
          <p:spPr>
            <a:xfrm>
              <a:off x="1049240" y="2694765"/>
              <a:ext cx="3892412" cy="523220"/>
            </a:xfrm>
            <a:prstGeom prst="rect">
              <a:avLst/>
            </a:prstGeom>
          </p:spPr>
          <p:txBody>
            <a:bodyPr wrap="none">
              <a:spAutoFit/>
            </a:bodyPr>
            <a:lstStyle/>
            <a:p>
              <a:r>
                <a:rPr lang="uk-UA" sz="2800" b="1" dirty="0"/>
                <a:t>Аналіз коефіцієнтів </a:t>
              </a:r>
            </a:p>
          </p:txBody>
        </p:sp>
        <p:sp>
          <p:nvSpPr>
            <p:cNvPr id="5" name="Прямокутник 4">
              <a:extLst>
                <a:ext uri="{FF2B5EF4-FFF2-40B4-BE49-F238E27FC236}">
                  <a16:creationId xmlns:a16="http://schemas.microsoft.com/office/drawing/2014/main" id="{4A51BDDD-D563-40EA-AD2A-162E19BF044A}"/>
                </a:ext>
              </a:extLst>
            </p:cNvPr>
            <p:cNvSpPr/>
            <p:nvPr/>
          </p:nvSpPr>
          <p:spPr>
            <a:xfrm>
              <a:off x="2875106" y="3706611"/>
              <a:ext cx="2388795" cy="523220"/>
            </a:xfrm>
            <a:prstGeom prst="rect">
              <a:avLst/>
            </a:prstGeom>
          </p:spPr>
          <p:txBody>
            <a:bodyPr wrap="none">
              <a:spAutoFit/>
            </a:bodyPr>
            <a:lstStyle/>
            <a:p>
              <a:r>
                <a:rPr lang="uk-UA" sz="2800" b="1" dirty="0"/>
                <a:t>Порівняння</a:t>
              </a:r>
            </a:p>
          </p:txBody>
        </p:sp>
        <p:sp>
          <p:nvSpPr>
            <p:cNvPr id="6" name="Прямокутник 5">
              <a:extLst>
                <a:ext uri="{FF2B5EF4-FFF2-40B4-BE49-F238E27FC236}">
                  <a16:creationId xmlns:a16="http://schemas.microsoft.com/office/drawing/2014/main" id="{F5127969-497F-42A1-8988-9276334DB9F8}"/>
                </a:ext>
              </a:extLst>
            </p:cNvPr>
            <p:cNvSpPr/>
            <p:nvPr/>
          </p:nvSpPr>
          <p:spPr>
            <a:xfrm>
              <a:off x="7534538" y="2757005"/>
              <a:ext cx="2980303" cy="523220"/>
            </a:xfrm>
            <a:prstGeom prst="rect">
              <a:avLst/>
            </a:prstGeom>
          </p:spPr>
          <p:txBody>
            <a:bodyPr wrap="none">
              <a:spAutoFit/>
            </a:bodyPr>
            <a:lstStyle/>
            <a:p>
              <a:r>
                <a:rPr lang="uk-UA" sz="2800" b="1" dirty="0"/>
                <a:t>Бюджетування</a:t>
              </a:r>
              <a:r>
                <a:rPr lang="uk-UA" dirty="0"/>
                <a:t> </a:t>
              </a:r>
            </a:p>
          </p:txBody>
        </p:sp>
        <p:sp>
          <p:nvSpPr>
            <p:cNvPr id="8" name="Прямокутник 7">
              <a:extLst>
                <a:ext uri="{FF2B5EF4-FFF2-40B4-BE49-F238E27FC236}">
                  <a16:creationId xmlns:a16="http://schemas.microsoft.com/office/drawing/2014/main" id="{36E8A5B4-A3EC-47BD-8CCF-0B2E83734B00}"/>
                </a:ext>
              </a:extLst>
            </p:cNvPr>
            <p:cNvSpPr/>
            <p:nvPr/>
          </p:nvSpPr>
          <p:spPr>
            <a:xfrm>
              <a:off x="7882484" y="1753737"/>
              <a:ext cx="2565126" cy="523220"/>
            </a:xfrm>
            <a:prstGeom prst="rect">
              <a:avLst/>
            </a:prstGeom>
          </p:spPr>
          <p:txBody>
            <a:bodyPr wrap="none">
              <a:spAutoFit/>
            </a:bodyPr>
            <a:lstStyle/>
            <a:p>
              <a:r>
                <a:rPr lang="uk-UA" sz="2800" b="1" dirty="0"/>
                <a:t>Бенчмаркінг</a:t>
              </a:r>
              <a:r>
                <a:rPr lang="uk-UA" dirty="0"/>
                <a:t> </a:t>
              </a:r>
            </a:p>
          </p:txBody>
        </p:sp>
        <p:sp>
          <p:nvSpPr>
            <p:cNvPr id="10" name="Прямокутник 9">
              <a:extLst>
                <a:ext uri="{FF2B5EF4-FFF2-40B4-BE49-F238E27FC236}">
                  <a16:creationId xmlns:a16="http://schemas.microsoft.com/office/drawing/2014/main" id="{F2A024E7-F411-4F29-BAFF-923ECFF559F3}"/>
                </a:ext>
              </a:extLst>
            </p:cNvPr>
            <p:cNvSpPr/>
            <p:nvPr/>
          </p:nvSpPr>
          <p:spPr>
            <a:xfrm>
              <a:off x="6320273" y="3866927"/>
              <a:ext cx="4367900" cy="1133195"/>
            </a:xfrm>
            <a:prstGeom prst="rect">
              <a:avLst/>
            </a:prstGeom>
          </p:spPr>
          <p:txBody>
            <a:bodyPr wrap="square">
              <a:spAutoFit/>
            </a:bodyPr>
            <a:lstStyle/>
            <a:p>
              <a:pPr algn="ctr">
                <a:lnSpc>
                  <a:spcPct val="89000"/>
                </a:lnSpc>
              </a:pPr>
              <a:r>
                <a:rPr lang="uk-UA" sz="2800" b="1" dirty="0"/>
                <a:t>Управлінські методи: </a:t>
              </a:r>
              <a:r>
                <a:rPr lang="de-DE" sz="2400" b="1" dirty="0"/>
                <a:t>CVP-</a:t>
              </a:r>
              <a:r>
                <a:rPr lang="uk-UA" sz="2400" b="1" dirty="0"/>
                <a:t>аналіз, </a:t>
              </a:r>
              <a:r>
                <a:rPr lang="de-DE" sz="2400" b="1" dirty="0"/>
                <a:t>ABM-</a:t>
              </a:r>
              <a:r>
                <a:rPr lang="uk-UA" sz="2400" b="1" dirty="0"/>
                <a:t>аналіз, АВС –аналіз, метод </a:t>
              </a:r>
              <a:r>
                <a:rPr lang="de-DE" sz="2400" b="1" dirty="0"/>
                <a:t>EVA </a:t>
              </a:r>
              <a:endParaRPr lang="uk-UA" sz="2400" b="1" dirty="0"/>
            </a:p>
          </p:txBody>
        </p:sp>
        <p:cxnSp>
          <p:nvCxnSpPr>
            <p:cNvPr id="12" name="Пряма зі стрілкою 11">
              <a:extLst>
                <a:ext uri="{FF2B5EF4-FFF2-40B4-BE49-F238E27FC236}">
                  <a16:creationId xmlns:a16="http://schemas.microsoft.com/office/drawing/2014/main" id="{AD0CEFE8-51E9-4975-8A3A-B6BA34C3C5A7}"/>
                </a:ext>
              </a:extLst>
            </p:cNvPr>
            <p:cNvCxnSpPr>
              <a:cxnSpLocks/>
            </p:cNvCxnSpPr>
            <p:nvPr/>
          </p:nvCxnSpPr>
          <p:spPr>
            <a:xfrm flipH="1">
              <a:off x="4309518" y="1199879"/>
              <a:ext cx="778604" cy="689532"/>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Пряма зі стрілкою 14">
              <a:extLst>
                <a:ext uri="{FF2B5EF4-FFF2-40B4-BE49-F238E27FC236}">
                  <a16:creationId xmlns:a16="http://schemas.microsoft.com/office/drawing/2014/main" id="{72D362F4-E858-4CCF-89CB-152AD67ED869}"/>
                </a:ext>
              </a:extLst>
            </p:cNvPr>
            <p:cNvCxnSpPr>
              <a:cxnSpLocks/>
            </p:cNvCxnSpPr>
            <p:nvPr/>
          </p:nvCxnSpPr>
          <p:spPr>
            <a:xfrm flipH="1">
              <a:off x="4675923" y="1247312"/>
              <a:ext cx="722084" cy="1574416"/>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Пряма зі стрілкою 15">
              <a:extLst>
                <a:ext uri="{FF2B5EF4-FFF2-40B4-BE49-F238E27FC236}">
                  <a16:creationId xmlns:a16="http://schemas.microsoft.com/office/drawing/2014/main" id="{A74CB94C-D192-4475-862D-7A760FF5D0E1}"/>
                </a:ext>
              </a:extLst>
            </p:cNvPr>
            <p:cNvCxnSpPr>
              <a:cxnSpLocks/>
            </p:cNvCxnSpPr>
            <p:nvPr/>
          </p:nvCxnSpPr>
          <p:spPr>
            <a:xfrm>
              <a:off x="6529015" y="1288763"/>
              <a:ext cx="885868" cy="1532965"/>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Пряма зі стрілкою 17">
              <a:extLst>
                <a:ext uri="{FF2B5EF4-FFF2-40B4-BE49-F238E27FC236}">
                  <a16:creationId xmlns:a16="http://schemas.microsoft.com/office/drawing/2014/main" id="{75AE5550-3579-4522-AD84-B712AE37379B}"/>
                </a:ext>
              </a:extLst>
            </p:cNvPr>
            <p:cNvCxnSpPr>
              <a:cxnSpLocks/>
            </p:cNvCxnSpPr>
            <p:nvPr/>
          </p:nvCxnSpPr>
          <p:spPr>
            <a:xfrm>
              <a:off x="6928986" y="1251327"/>
              <a:ext cx="914510" cy="654554"/>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Пряма зі стрілкою 22">
              <a:extLst>
                <a:ext uri="{FF2B5EF4-FFF2-40B4-BE49-F238E27FC236}">
                  <a16:creationId xmlns:a16="http://schemas.microsoft.com/office/drawing/2014/main" id="{EA40D217-5D05-4B0D-85D9-187289D4B096}"/>
                </a:ext>
              </a:extLst>
            </p:cNvPr>
            <p:cNvCxnSpPr>
              <a:cxnSpLocks/>
            </p:cNvCxnSpPr>
            <p:nvPr/>
          </p:nvCxnSpPr>
          <p:spPr>
            <a:xfrm flipH="1">
              <a:off x="5147673" y="1325815"/>
              <a:ext cx="572532" cy="2474140"/>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Пряма зі стрілкою 23">
              <a:extLst>
                <a:ext uri="{FF2B5EF4-FFF2-40B4-BE49-F238E27FC236}">
                  <a16:creationId xmlns:a16="http://schemas.microsoft.com/office/drawing/2014/main" id="{65077403-8F33-4C43-8404-D98B1AA36173}"/>
                </a:ext>
              </a:extLst>
            </p:cNvPr>
            <p:cNvCxnSpPr>
              <a:cxnSpLocks/>
            </p:cNvCxnSpPr>
            <p:nvPr/>
          </p:nvCxnSpPr>
          <p:spPr>
            <a:xfrm>
              <a:off x="6163914" y="1325815"/>
              <a:ext cx="426248" cy="2474140"/>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7BD86627-A09D-4C7A-865F-BF35B39DBD66}"/>
              </a:ext>
            </a:extLst>
          </p:cNvPr>
          <p:cNvSpPr txBox="1"/>
          <p:nvPr/>
        </p:nvSpPr>
        <p:spPr>
          <a:xfrm>
            <a:off x="11459182" y="348682"/>
            <a:ext cx="492550" cy="369332"/>
          </a:xfrm>
          <a:prstGeom prst="rect">
            <a:avLst/>
          </a:prstGeom>
          <a:noFill/>
        </p:spPr>
        <p:txBody>
          <a:bodyPr wrap="square" rtlCol="0">
            <a:spAutoFit/>
          </a:bodyPr>
          <a:lstStyle/>
          <a:p>
            <a:r>
              <a:rPr lang="uk-UA" dirty="0"/>
              <a:t>26</a:t>
            </a:r>
          </a:p>
        </p:txBody>
      </p:sp>
    </p:spTree>
    <p:extLst>
      <p:ext uri="{BB962C8B-B14F-4D97-AF65-F5344CB8AC3E}">
        <p14:creationId xmlns:p14="http://schemas.microsoft.com/office/powerpoint/2010/main" val="38305049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увати 4">
            <a:extLst>
              <a:ext uri="{FF2B5EF4-FFF2-40B4-BE49-F238E27FC236}">
                <a16:creationId xmlns:a16="http://schemas.microsoft.com/office/drawing/2014/main" id="{3EEC5D70-F520-4DDE-8F62-0962463E9B46}"/>
              </a:ext>
            </a:extLst>
          </p:cNvPr>
          <p:cNvGrpSpPr/>
          <p:nvPr/>
        </p:nvGrpSpPr>
        <p:grpSpPr>
          <a:xfrm>
            <a:off x="609600" y="682637"/>
            <a:ext cx="11582400" cy="5492725"/>
            <a:chOff x="609600" y="594924"/>
            <a:chExt cx="11582400" cy="5492725"/>
          </a:xfrm>
        </p:grpSpPr>
        <p:pic>
          <p:nvPicPr>
            <p:cNvPr id="4" name="Рисунок 3">
              <a:extLst>
                <a:ext uri="{FF2B5EF4-FFF2-40B4-BE49-F238E27FC236}">
                  <a16:creationId xmlns:a16="http://schemas.microsoft.com/office/drawing/2014/main" id="{1B485769-46B7-4094-8267-8AB9A8DDEAA7}"/>
                </a:ext>
              </a:extLst>
            </p:cNvPr>
            <p:cNvPicPr>
              <a:picLocks noChangeAspect="1"/>
            </p:cNvPicPr>
            <p:nvPr/>
          </p:nvPicPr>
          <p:blipFill>
            <a:blip r:embed="rId2"/>
            <a:stretch>
              <a:fillRect/>
            </a:stretch>
          </p:blipFill>
          <p:spPr>
            <a:xfrm>
              <a:off x="6179507" y="1465544"/>
              <a:ext cx="6012493" cy="4622105"/>
            </a:xfrm>
            <a:prstGeom prst="rect">
              <a:avLst/>
            </a:prstGeom>
            <a:effectLst>
              <a:softEdge rad="127000"/>
            </a:effectLst>
          </p:spPr>
        </p:pic>
        <p:sp>
          <p:nvSpPr>
            <p:cNvPr id="2" name="Прямокутник 1">
              <a:extLst>
                <a:ext uri="{FF2B5EF4-FFF2-40B4-BE49-F238E27FC236}">
                  <a16:creationId xmlns:a16="http://schemas.microsoft.com/office/drawing/2014/main" id="{4D29C823-9573-4521-BE04-D95B3A163EB8}"/>
                </a:ext>
              </a:extLst>
            </p:cNvPr>
            <p:cNvSpPr/>
            <p:nvPr/>
          </p:nvSpPr>
          <p:spPr>
            <a:xfrm>
              <a:off x="609600" y="594924"/>
              <a:ext cx="6012493" cy="4990149"/>
            </a:xfrm>
            <a:prstGeom prst="rect">
              <a:avLst/>
            </a:prstGeom>
          </p:spPr>
          <p:txBody>
            <a:bodyPr wrap="square">
              <a:spAutoFit/>
            </a:bodyPr>
            <a:lstStyle/>
            <a:p>
              <a:pPr>
                <a:lnSpc>
                  <a:spcPct val="89000"/>
                </a:lnSpc>
                <a:spcAft>
                  <a:spcPts val="600"/>
                </a:spcAft>
              </a:pPr>
              <a:r>
                <a:rPr lang="de-DE" sz="3200" b="1" dirty="0">
                  <a:solidFill>
                    <a:srgbClr val="0070C0"/>
                  </a:solidFill>
                  <a:latin typeface="Arial Narrow" panose="020B0606020202030204" pitchFamily="34" charset="0"/>
                </a:rPr>
                <a:t>CVP-</a:t>
              </a:r>
              <a:r>
                <a:rPr lang="uk-UA" sz="3200" b="1" dirty="0">
                  <a:solidFill>
                    <a:srgbClr val="0070C0"/>
                  </a:solidFill>
                  <a:latin typeface="Arial Narrow" panose="020B0606020202030204" pitchFamily="34" charset="0"/>
                </a:rPr>
                <a:t>аналіз </a:t>
              </a:r>
              <a:r>
                <a:rPr lang="uk-UA" sz="3200" b="1" dirty="0">
                  <a:latin typeface="Arial Narrow" panose="020B0606020202030204" pitchFamily="34" charset="0"/>
                </a:rPr>
                <a:t>(аналіз беззбитковості або «</a:t>
              </a:r>
              <a:r>
                <a:rPr lang="de-DE" sz="3200" b="1" dirty="0">
                  <a:latin typeface="Arial Narrow" panose="020B0606020202030204" pitchFamily="34" charset="0"/>
                </a:rPr>
                <a:t>cost-volume-profit» analysis)</a:t>
              </a:r>
              <a:r>
                <a:rPr lang="uk-UA" sz="3200" b="1" dirty="0">
                  <a:latin typeface="Arial Narrow" panose="020B0606020202030204" pitchFamily="34" charset="0"/>
                </a:rPr>
                <a:t> дозволяє визначити, як впливають зміни відпускної ціни і витрат та який вплив будуть мати зміни обсягу на прибуток у короткостроковій перспективі.</a:t>
              </a:r>
            </a:p>
            <a:p>
              <a:pPr>
                <a:lnSpc>
                  <a:spcPct val="89000"/>
                </a:lnSpc>
              </a:pPr>
              <a:r>
                <a:rPr lang="de-DE" sz="3200" b="1" dirty="0">
                  <a:latin typeface="Arial Narrow" panose="020B0606020202030204" pitchFamily="34" charset="0"/>
                </a:rPr>
                <a:t>CVP-</a:t>
              </a:r>
              <a:r>
                <a:rPr lang="uk-UA" sz="3200" b="1" dirty="0">
                  <a:latin typeface="Arial Narrow" panose="020B0606020202030204" pitchFamily="34" charset="0"/>
                </a:rPr>
                <a:t>аналіз вимагає знання структури витрат та поведінки їхньої фіксованої й змінної складових залежно від обсягу.</a:t>
              </a:r>
            </a:p>
          </p:txBody>
        </p:sp>
      </p:grpSp>
      <p:sp>
        <p:nvSpPr>
          <p:cNvPr id="6" name="TextBox 5">
            <a:extLst>
              <a:ext uri="{FF2B5EF4-FFF2-40B4-BE49-F238E27FC236}">
                <a16:creationId xmlns:a16="http://schemas.microsoft.com/office/drawing/2014/main" id="{E31D957C-EAC4-46E8-B7F2-01F0FEECC480}"/>
              </a:ext>
            </a:extLst>
          </p:cNvPr>
          <p:cNvSpPr txBox="1"/>
          <p:nvPr/>
        </p:nvSpPr>
        <p:spPr>
          <a:xfrm>
            <a:off x="11336125" y="385960"/>
            <a:ext cx="492550" cy="369332"/>
          </a:xfrm>
          <a:prstGeom prst="rect">
            <a:avLst/>
          </a:prstGeom>
          <a:noFill/>
        </p:spPr>
        <p:txBody>
          <a:bodyPr wrap="square" rtlCol="0">
            <a:spAutoFit/>
          </a:bodyPr>
          <a:lstStyle/>
          <a:p>
            <a:r>
              <a:rPr lang="uk-UA" dirty="0"/>
              <a:t>27</a:t>
            </a:r>
          </a:p>
        </p:txBody>
      </p:sp>
    </p:spTree>
    <p:extLst>
      <p:ext uri="{BB962C8B-B14F-4D97-AF65-F5344CB8AC3E}">
        <p14:creationId xmlns:p14="http://schemas.microsoft.com/office/powerpoint/2010/main" val="38134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Групувати 6">
            <a:extLst>
              <a:ext uri="{FF2B5EF4-FFF2-40B4-BE49-F238E27FC236}">
                <a16:creationId xmlns:a16="http://schemas.microsoft.com/office/drawing/2014/main" id="{807AB0DA-53F4-4CEA-9CBA-F9C5CC861C48}"/>
              </a:ext>
            </a:extLst>
          </p:cNvPr>
          <p:cNvGrpSpPr/>
          <p:nvPr/>
        </p:nvGrpSpPr>
        <p:grpSpPr>
          <a:xfrm>
            <a:off x="635695" y="494003"/>
            <a:ext cx="11556305" cy="5869994"/>
            <a:chOff x="635695" y="494003"/>
            <a:chExt cx="11556305" cy="5869994"/>
          </a:xfrm>
        </p:grpSpPr>
        <p:sp>
          <p:nvSpPr>
            <p:cNvPr id="2" name="Прямокутник 1">
              <a:extLst>
                <a:ext uri="{FF2B5EF4-FFF2-40B4-BE49-F238E27FC236}">
                  <a16:creationId xmlns:a16="http://schemas.microsoft.com/office/drawing/2014/main" id="{623D1B03-DE84-461A-97DB-A6803C6115EC}"/>
                </a:ext>
              </a:extLst>
            </p:cNvPr>
            <p:cNvSpPr/>
            <p:nvPr/>
          </p:nvSpPr>
          <p:spPr>
            <a:xfrm>
              <a:off x="635695" y="494003"/>
              <a:ext cx="11138771" cy="1845377"/>
            </a:xfrm>
            <a:prstGeom prst="rect">
              <a:avLst/>
            </a:prstGeom>
          </p:spPr>
          <p:txBody>
            <a:bodyPr wrap="square">
              <a:spAutoFit/>
            </a:bodyPr>
            <a:lstStyle/>
            <a:p>
              <a:pPr>
                <a:lnSpc>
                  <a:spcPct val="89000"/>
                </a:lnSpc>
                <a:spcAft>
                  <a:spcPts val="600"/>
                </a:spcAft>
              </a:pPr>
              <a:r>
                <a:rPr lang="de-DE" sz="3200" b="1" dirty="0">
                  <a:latin typeface="Arial Narrow" panose="020B0606020202030204" pitchFamily="34" charset="0"/>
                </a:rPr>
                <a:t>Account Basement </a:t>
              </a:r>
              <a:r>
                <a:rPr lang="uk-UA" sz="3200" b="1" dirty="0">
                  <a:latin typeface="Arial Narrow" panose="020B0606020202030204" pitchFamily="34" charset="0"/>
                </a:rPr>
                <a:t>маркетинг (</a:t>
              </a:r>
              <a:r>
                <a:rPr lang="uk-UA" sz="3200" b="1" dirty="0">
                  <a:solidFill>
                    <a:srgbClr val="0070C0"/>
                  </a:solidFill>
                  <a:latin typeface="Arial Narrow" panose="020B0606020202030204" pitchFamily="34" charset="0"/>
                </a:rPr>
                <a:t>АВМ-аналіз</a:t>
              </a:r>
              <a:r>
                <a:rPr lang="uk-UA" sz="3200" b="1" dirty="0">
                  <a:latin typeface="Arial Narrow" panose="020B0606020202030204" pitchFamily="34" charset="0"/>
                </a:rPr>
                <a:t>) – маркетинг, який формується на базі знань про потреби клієнта; тобто: задовго до того, як почати спілкування з клієнтом, необхідно проаналізувати детально його особливості.</a:t>
              </a:r>
            </a:p>
          </p:txBody>
        </p:sp>
        <p:pic>
          <p:nvPicPr>
            <p:cNvPr id="4" name="Рисунок 3">
              <a:extLst>
                <a:ext uri="{FF2B5EF4-FFF2-40B4-BE49-F238E27FC236}">
                  <a16:creationId xmlns:a16="http://schemas.microsoft.com/office/drawing/2014/main" id="{6A6854DC-E66A-47B3-9B78-1B86C99D54A1}"/>
                </a:ext>
              </a:extLst>
            </p:cNvPr>
            <p:cNvPicPr>
              <a:picLocks noChangeAspect="1"/>
            </p:cNvPicPr>
            <p:nvPr/>
          </p:nvPicPr>
          <p:blipFill>
            <a:blip r:embed="rId2"/>
            <a:stretch>
              <a:fillRect/>
            </a:stretch>
          </p:blipFill>
          <p:spPr>
            <a:xfrm>
              <a:off x="7628351" y="3103119"/>
              <a:ext cx="4563649" cy="3260878"/>
            </a:xfrm>
            <a:prstGeom prst="rect">
              <a:avLst/>
            </a:prstGeom>
            <a:effectLst>
              <a:softEdge rad="635000"/>
            </a:effectLst>
          </p:spPr>
        </p:pic>
        <p:sp>
          <p:nvSpPr>
            <p:cNvPr id="5" name="Прямокутник 4">
              <a:extLst>
                <a:ext uri="{FF2B5EF4-FFF2-40B4-BE49-F238E27FC236}">
                  <a16:creationId xmlns:a16="http://schemas.microsoft.com/office/drawing/2014/main" id="{D5D3BCFE-1D70-4C81-A8DC-678095AF7838}"/>
                </a:ext>
              </a:extLst>
            </p:cNvPr>
            <p:cNvSpPr/>
            <p:nvPr/>
          </p:nvSpPr>
          <p:spPr>
            <a:xfrm>
              <a:off x="635695" y="3429000"/>
              <a:ext cx="8179496" cy="2283638"/>
            </a:xfrm>
            <a:prstGeom prst="rect">
              <a:avLst/>
            </a:prstGeom>
          </p:spPr>
          <p:txBody>
            <a:bodyPr wrap="square">
              <a:spAutoFit/>
            </a:bodyPr>
            <a:lstStyle/>
            <a:p>
              <a:pPr>
                <a:lnSpc>
                  <a:spcPct val="89000"/>
                </a:lnSpc>
              </a:pPr>
              <a:r>
                <a:rPr lang="uk-UA" sz="3200" b="1" dirty="0">
                  <a:latin typeface="Arial Narrow" panose="020B0606020202030204" pitchFamily="34" charset="0"/>
                </a:rPr>
                <a:t>постійним користувачем послуг.</a:t>
              </a:r>
            </a:p>
            <a:p>
              <a:pPr>
                <a:lnSpc>
                  <a:spcPct val="89000"/>
                </a:lnSpc>
              </a:pPr>
              <a:r>
                <a:rPr lang="uk-UA" sz="3200" b="1" dirty="0">
                  <a:latin typeface="Arial Narrow" panose="020B0606020202030204" pitchFamily="34" charset="0"/>
                </a:rPr>
                <a:t>Саме попередній аналіз допомагає</a:t>
              </a:r>
            </a:p>
            <a:p>
              <a:pPr>
                <a:lnSpc>
                  <a:spcPct val="89000"/>
                </a:lnSpc>
              </a:pPr>
              <a:r>
                <a:rPr lang="uk-UA" sz="3200" b="1" dirty="0">
                  <a:latin typeface="Arial Narrow" panose="020B0606020202030204" pitchFamily="34" charset="0"/>
                </a:rPr>
                <a:t>створити ефект цільової необхідності</a:t>
              </a:r>
            </a:p>
            <a:p>
              <a:pPr>
                <a:lnSpc>
                  <a:spcPct val="89000"/>
                </a:lnSpc>
              </a:pPr>
              <a:r>
                <a:rPr lang="uk-UA" sz="3200" b="1" dirty="0">
                  <a:latin typeface="Arial Narrow" panose="020B0606020202030204" pitchFamily="34" charset="0"/>
                </a:rPr>
                <a:t>для клієнта та більше зацікавити його</a:t>
              </a:r>
            </a:p>
            <a:p>
              <a:pPr>
                <a:lnSpc>
                  <a:spcPct val="89000"/>
                </a:lnSpc>
              </a:pPr>
              <a:r>
                <a:rPr lang="uk-UA" sz="3200" b="1" dirty="0">
                  <a:latin typeface="Arial Narrow" panose="020B0606020202030204" pitchFamily="34" charset="0"/>
                </a:rPr>
                <a:t>у пропозиції.</a:t>
              </a:r>
            </a:p>
          </p:txBody>
        </p:sp>
        <p:sp>
          <p:nvSpPr>
            <p:cNvPr id="6" name="Прямокутник 5">
              <a:extLst>
                <a:ext uri="{FF2B5EF4-FFF2-40B4-BE49-F238E27FC236}">
                  <a16:creationId xmlns:a16="http://schemas.microsoft.com/office/drawing/2014/main" id="{B0485019-5ECC-4FF8-8BAF-01998A6FDC48}"/>
                </a:ext>
              </a:extLst>
            </p:cNvPr>
            <p:cNvSpPr/>
            <p:nvPr/>
          </p:nvSpPr>
          <p:spPr>
            <a:xfrm>
              <a:off x="635695" y="2506311"/>
              <a:ext cx="10600152" cy="968855"/>
            </a:xfrm>
            <a:prstGeom prst="rect">
              <a:avLst/>
            </a:prstGeom>
          </p:spPr>
          <p:txBody>
            <a:bodyPr wrap="square">
              <a:spAutoFit/>
            </a:bodyPr>
            <a:lstStyle/>
            <a:p>
              <a:pPr>
                <a:lnSpc>
                  <a:spcPct val="89000"/>
                </a:lnSpc>
              </a:pPr>
              <a:r>
                <a:rPr lang="uk-UA" sz="3200" b="1" dirty="0">
                  <a:latin typeface="Arial Narrow" panose="020B0606020202030204" pitchFamily="34" charset="0"/>
                </a:rPr>
                <a:t>АВ-маркетинг націлений на стимулювання клієнта вийти на контакт, або розширити його співпрацю, якщо він вже є</a:t>
              </a:r>
              <a:endParaRPr lang="uk-UA" sz="3200" dirty="0"/>
            </a:p>
          </p:txBody>
        </p:sp>
      </p:grpSp>
      <p:sp>
        <p:nvSpPr>
          <p:cNvPr id="8" name="TextBox 7">
            <a:extLst>
              <a:ext uri="{FF2B5EF4-FFF2-40B4-BE49-F238E27FC236}">
                <a16:creationId xmlns:a16="http://schemas.microsoft.com/office/drawing/2014/main" id="{EEC5BDB6-9007-484A-90CD-6F793F42903F}"/>
              </a:ext>
            </a:extLst>
          </p:cNvPr>
          <p:cNvSpPr txBox="1"/>
          <p:nvPr/>
        </p:nvSpPr>
        <p:spPr>
          <a:xfrm>
            <a:off x="11439728" y="230317"/>
            <a:ext cx="492550" cy="369332"/>
          </a:xfrm>
          <a:prstGeom prst="rect">
            <a:avLst/>
          </a:prstGeom>
          <a:noFill/>
        </p:spPr>
        <p:txBody>
          <a:bodyPr wrap="square" rtlCol="0">
            <a:spAutoFit/>
          </a:bodyPr>
          <a:lstStyle/>
          <a:p>
            <a:r>
              <a:rPr lang="uk-UA" dirty="0"/>
              <a:t>28</a:t>
            </a:r>
          </a:p>
        </p:txBody>
      </p:sp>
    </p:spTree>
    <p:extLst>
      <p:ext uri="{BB962C8B-B14F-4D97-AF65-F5344CB8AC3E}">
        <p14:creationId xmlns:p14="http://schemas.microsoft.com/office/powerpoint/2010/main" val="6256145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увати 3">
            <a:extLst>
              <a:ext uri="{FF2B5EF4-FFF2-40B4-BE49-F238E27FC236}">
                <a16:creationId xmlns:a16="http://schemas.microsoft.com/office/drawing/2014/main" id="{A42468AB-D8C9-43B0-B364-603CEFAB76CA}"/>
              </a:ext>
            </a:extLst>
          </p:cNvPr>
          <p:cNvGrpSpPr/>
          <p:nvPr/>
        </p:nvGrpSpPr>
        <p:grpSpPr>
          <a:xfrm>
            <a:off x="352815" y="263140"/>
            <a:ext cx="11486367" cy="5943102"/>
            <a:chOff x="352815" y="263140"/>
            <a:chExt cx="11486367" cy="5943102"/>
          </a:xfrm>
        </p:grpSpPr>
        <p:sp>
          <p:nvSpPr>
            <p:cNvPr id="2" name="Прямокутник 1">
              <a:extLst>
                <a:ext uri="{FF2B5EF4-FFF2-40B4-BE49-F238E27FC236}">
                  <a16:creationId xmlns:a16="http://schemas.microsoft.com/office/drawing/2014/main" id="{CCBE0E59-6C46-473D-9A63-213C67DE1697}"/>
                </a:ext>
              </a:extLst>
            </p:cNvPr>
            <p:cNvSpPr/>
            <p:nvPr/>
          </p:nvSpPr>
          <p:spPr>
            <a:xfrm>
              <a:off x="546428" y="263140"/>
              <a:ext cx="11099143" cy="2196307"/>
            </a:xfrm>
            <a:prstGeom prst="rect">
              <a:avLst/>
            </a:prstGeom>
          </p:spPr>
          <p:txBody>
            <a:bodyPr wrap="square">
              <a:spAutoFit/>
            </a:bodyPr>
            <a:lstStyle/>
            <a:p>
              <a:pPr>
                <a:lnSpc>
                  <a:spcPct val="89000"/>
                </a:lnSpc>
                <a:spcAft>
                  <a:spcPts val="600"/>
                </a:spcAft>
              </a:pPr>
              <a:r>
                <a:rPr lang="en-US" sz="3200" b="1" dirty="0">
                  <a:solidFill>
                    <a:srgbClr val="0070C0"/>
                  </a:solidFill>
                  <a:latin typeface="Arial Narrow" panose="020B0606020202030204" pitchFamily="34" charset="0"/>
                </a:rPr>
                <a:t>ABC </a:t>
              </a:r>
              <a:r>
                <a:rPr lang="uk-UA" sz="3200" b="1" dirty="0">
                  <a:latin typeface="Arial Narrow" panose="020B0606020202030204" pitchFamily="34" charset="0"/>
                </a:rPr>
                <a:t>(</a:t>
              </a:r>
              <a:r>
                <a:rPr lang="en-US" sz="3200" b="1" dirty="0">
                  <a:latin typeface="Arial Narrow" panose="020B0606020202030204" pitchFamily="34" charset="0"/>
                </a:rPr>
                <a:t>Activity Based Costing)</a:t>
              </a:r>
              <a:r>
                <a:rPr lang="uk-UA" sz="3200" b="1" dirty="0">
                  <a:latin typeface="Arial Narrow" panose="020B0606020202030204" pitchFamily="34" charset="0"/>
                </a:rPr>
                <a:t> – аналіз витрат за місцями їх виникнення).</a:t>
              </a:r>
            </a:p>
            <a:p>
              <a:pPr>
                <a:lnSpc>
                  <a:spcPct val="89000"/>
                </a:lnSpc>
              </a:pPr>
              <a:r>
                <a:rPr lang="uk-UA" sz="2800" b="1" dirty="0">
                  <a:latin typeface="Arial Narrow" panose="020B0606020202030204" pitchFamily="34" charset="0"/>
                </a:rPr>
                <a:t>Система </a:t>
              </a:r>
              <a:r>
                <a:rPr lang="en-US" sz="2800" b="1" i="1" dirty="0">
                  <a:latin typeface="Arial Narrow" panose="020B0606020202030204" pitchFamily="34" charset="0"/>
                </a:rPr>
                <a:t>ABC</a:t>
              </a:r>
              <a:r>
                <a:rPr lang="uk-UA" sz="2800" b="1" dirty="0">
                  <a:latin typeface="Arial Narrow" panose="020B0606020202030204" pitchFamily="34" charset="0"/>
                </a:rPr>
                <a:t> використовується для ідентифікації всіх процесів (прямих і непрямих) для більш точного розподілу витрат, пов’язаних з цими процесами.</a:t>
              </a:r>
            </a:p>
          </p:txBody>
        </p:sp>
        <p:sp>
          <p:nvSpPr>
            <p:cNvPr id="3" name="Прямокутник 2">
              <a:extLst>
                <a:ext uri="{FF2B5EF4-FFF2-40B4-BE49-F238E27FC236}">
                  <a16:creationId xmlns:a16="http://schemas.microsoft.com/office/drawing/2014/main" id="{8BF2311D-02BD-4224-8B55-375E470EF153}"/>
                </a:ext>
              </a:extLst>
            </p:cNvPr>
            <p:cNvSpPr/>
            <p:nvPr/>
          </p:nvSpPr>
          <p:spPr>
            <a:xfrm>
              <a:off x="352815" y="2459447"/>
              <a:ext cx="11486367" cy="3746795"/>
            </a:xfrm>
            <a:prstGeom prst="rect">
              <a:avLst/>
            </a:prstGeom>
          </p:spPr>
          <p:txBody>
            <a:bodyPr wrap="square">
              <a:spAutoFit/>
            </a:bodyPr>
            <a:lstStyle/>
            <a:p>
              <a:pPr>
                <a:lnSpc>
                  <a:spcPct val="89000"/>
                </a:lnSpc>
                <a:spcAft>
                  <a:spcPts val="300"/>
                </a:spcAft>
              </a:pPr>
              <a:r>
                <a:rPr lang="uk-UA" sz="2800" b="1" dirty="0">
                  <a:latin typeface="Arial Narrow" panose="020B0606020202030204" pitchFamily="34" charset="0"/>
                </a:rPr>
                <a:t>Метод забезпечує виконання таких завдань:</a:t>
              </a:r>
              <a:br>
                <a:rPr lang="uk-UA" sz="2800" b="1" dirty="0">
                  <a:latin typeface="Arial Narrow" panose="020B0606020202030204" pitchFamily="34" charset="0"/>
                </a:rPr>
              </a:br>
              <a:r>
                <a:rPr lang="uk-UA" sz="2800" b="1" dirty="0">
                  <a:latin typeface="Arial Narrow" panose="020B0606020202030204" pitchFamily="34" charset="0"/>
                </a:rPr>
                <a:t>- </a:t>
              </a:r>
              <a:r>
                <a:rPr lang="uk-UA" sz="2600" b="1" dirty="0">
                  <a:latin typeface="Arial Narrow" panose="020B0606020202030204" pitchFamily="34" charset="0"/>
                </a:rPr>
                <a:t>розподіл непрямих витрат, зокрема між підрозділами, безпосередньо не пов'язаними із виробництвом продукції;</a:t>
              </a:r>
            </a:p>
            <a:p>
              <a:pPr>
                <a:lnSpc>
                  <a:spcPct val="89000"/>
                </a:lnSpc>
                <a:spcAft>
                  <a:spcPts val="300"/>
                </a:spcAft>
              </a:pPr>
              <a:r>
                <a:rPr lang="uk-UA" sz="2600" b="1" dirty="0">
                  <a:latin typeface="Arial Narrow" panose="020B0606020202030204" pitchFamily="34" charset="0"/>
                </a:rPr>
                <a:t>- розрахунок витрат на окремі види продукції та їх рентабельності;</a:t>
              </a:r>
              <a:br>
                <a:rPr lang="uk-UA" sz="2600" b="1" dirty="0">
                  <a:latin typeface="Arial Narrow" panose="020B0606020202030204" pitchFamily="34" charset="0"/>
                </a:rPr>
              </a:br>
              <a:r>
                <a:rPr lang="uk-UA" sz="2600" b="1" dirty="0">
                  <a:latin typeface="Arial Narrow" panose="020B0606020202030204" pitchFamily="34" charset="0"/>
                </a:rPr>
                <a:t>- виявлення резервів зниження витрат на основі підвищення ефективності управління ресурсами і бізнес-процесами;</a:t>
              </a:r>
              <a:br>
                <a:rPr lang="uk-UA" sz="2600" b="1" dirty="0">
                  <a:latin typeface="Arial Narrow" panose="020B0606020202030204" pitchFamily="34" charset="0"/>
                </a:rPr>
              </a:br>
              <a:r>
                <a:rPr lang="uk-UA" sz="2600" b="1" dirty="0">
                  <a:latin typeface="Arial Narrow" panose="020B0606020202030204" pitchFamily="34" charset="0"/>
                </a:rPr>
                <a:t>- покращення менеджменту непрямих витрат;</a:t>
              </a:r>
              <a:br>
                <a:rPr lang="uk-UA" sz="2600" b="1" dirty="0">
                  <a:latin typeface="Arial Narrow" panose="020B0606020202030204" pitchFamily="34" charset="0"/>
                </a:rPr>
              </a:br>
              <a:r>
                <a:rPr lang="uk-UA" sz="2600" b="1" dirty="0">
                  <a:latin typeface="Arial Narrow" panose="020B0606020202030204" pitchFamily="34" charset="0"/>
                </a:rPr>
                <a:t>- забезпечення прозорості процесів і витрат ресурсів, зокрема, по підрозділах, які генерують непрямі витрати;</a:t>
              </a:r>
              <a:br>
                <a:rPr lang="uk-UA" sz="2600" b="1" dirty="0">
                  <a:latin typeface="Arial Narrow" panose="020B0606020202030204" pitchFamily="34" charset="0"/>
                </a:rPr>
              </a:br>
              <a:r>
                <a:rPr lang="uk-UA" sz="2600" b="1" dirty="0">
                  <a:latin typeface="Arial Narrow" panose="020B0606020202030204" pitchFamily="34" charset="0"/>
                </a:rPr>
                <a:t>- мотивацію менеджменту та персоналу до раціонального використання ресурсів.</a:t>
              </a:r>
            </a:p>
          </p:txBody>
        </p:sp>
      </p:grpSp>
      <p:sp>
        <p:nvSpPr>
          <p:cNvPr id="5" name="TextBox 4">
            <a:extLst>
              <a:ext uri="{FF2B5EF4-FFF2-40B4-BE49-F238E27FC236}">
                <a16:creationId xmlns:a16="http://schemas.microsoft.com/office/drawing/2014/main" id="{E9BFCC47-62DD-4B16-9206-3F5C0E853D7B}"/>
              </a:ext>
            </a:extLst>
          </p:cNvPr>
          <p:cNvSpPr txBox="1"/>
          <p:nvPr/>
        </p:nvSpPr>
        <p:spPr>
          <a:xfrm>
            <a:off x="11496102" y="181679"/>
            <a:ext cx="492550" cy="369332"/>
          </a:xfrm>
          <a:prstGeom prst="rect">
            <a:avLst/>
          </a:prstGeom>
          <a:noFill/>
        </p:spPr>
        <p:txBody>
          <a:bodyPr wrap="square" rtlCol="0">
            <a:spAutoFit/>
          </a:bodyPr>
          <a:lstStyle/>
          <a:p>
            <a:r>
              <a:rPr lang="uk-UA" dirty="0"/>
              <a:t>29</a:t>
            </a:r>
          </a:p>
        </p:txBody>
      </p:sp>
    </p:spTree>
    <p:extLst>
      <p:ext uri="{BB962C8B-B14F-4D97-AF65-F5344CB8AC3E}">
        <p14:creationId xmlns:p14="http://schemas.microsoft.com/office/powerpoint/2010/main" val="1008708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кутник 3">
            <a:extLst>
              <a:ext uri="{FF2B5EF4-FFF2-40B4-BE49-F238E27FC236}">
                <a16:creationId xmlns:a16="http://schemas.microsoft.com/office/drawing/2014/main" id="{388B43F6-D569-4760-B524-262D3078605F}"/>
              </a:ext>
            </a:extLst>
          </p:cNvPr>
          <p:cNvSpPr/>
          <p:nvPr/>
        </p:nvSpPr>
        <p:spPr>
          <a:xfrm>
            <a:off x="1478071" y="348683"/>
            <a:ext cx="9895562" cy="5216813"/>
          </a:xfrm>
          <a:prstGeom prst="rect">
            <a:avLst/>
          </a:prstGeom>
        </p:spPr>
        <p:txBody>
          <a:bodyPr wrap="square">
            <a:spAutoFit/>
          </a:bodyPr>
          <a:lstStyle/>
          <a:p>
            <a:pPr algn="ctr"/>
            <a:r>
              <a:rPr lang="uk-UA" b="1" dirty="0"/>
              <a:t>ЗМІСТ</a:t>
            </a:r>
          </a:p>
          <a:p>
            <a:pPr algn="ctr"/>
            <a:endParaRPr lang="uk-UA" sz="1400" b="1" dirty="0"/>
          </a:p>
          <a:p>
            <a:pPr algn="r"/>
            <a:r>
              <a:rPr lang="uk-UA" sz="1600" dirty="0" err="1"/>
              <a:t>Стор</a:t>
            </a:r>
            <a:r>
              <a:rPr lang="uk-UA" sz="1400" dirty="0"/>
              <a:t>.</a:t>
            </a:r>
          </a:p>
          <a:p>
            <a:endParaRPr lang="uk-UA" sz="1400" dirty="0"/>
          </a:p>
          <a:p>
            <a:pPr>
              <a:spcAft>
                <a:spcPts val="600"/>
              </a:spcAft>
            </a:pPr>
            <a:r>
              <a:rPr lang="uk-UA" sz="1600" b="1" dirty="0"/>
              <a:t>ВСТУП……………………………………………………………………………………………………………        5</a:t>
            </a:r>
          </a:p>
          <a:p>
            <a:r>
              <a:rPr lang="uk-UA" sz="1600" b="1" dirty="0">
                <a:solidFill>
                  <a:srgbClr val="C00000"/>
                </a:solidFill>
              </a:rPr>
              <a:t>ТЕМА 1. ФІНАНСОВИЙ КОНТРОЛІНГ: СУТНІСТЬ, ФУНКЦІЇ, МЕТОДИ</a:t>
            </a:r>
            <a:r>
              <a:rPr lang="uk-UA" sz="1600" b="1" dirty="0"/>
              <a:t> </a:t>
            </a:r>
            <a:r>
              <a:rPr lang="uk-UA" sz="1600" b="1" dirty="0">
                <a:solidFill>
                  <a:srgbClr val="C00000"/>
                </a:solidFill>
              </a:rPr>
              <a:t>…………………….         6</a:t>
            </a:r>
          </a:p>
          <a:p>
            <a:r>
              <a:rPr lang="uk-UA" sz="1600" b="1" dirty="0"/>
              <a:t>               </a:t>
            </a:r>
            <a:r>
              <a:rPr lang="ru-RU" sz="1600" b="1" dirty="0"/>
              <a:t>1. </a:t>
            </a:r>
            <a:r>
              <a:rPr lang="uk-UA" sz="1600" b="1" dirty="0"/>
              <a:t>Сутність, завдання, види та функції фінансового контролінгу……………………..        8</a:t>
            </a:r>
          </a:p>
          <a:p>
            <a:r>
              <a:rPr lang="uk-UA" sz="1600" b="1" dirty="0"/>
              <a:t>               2. Стратегічний та оперативний фінансовий контролінг……………………………….       17</a:t>
            </a:r>
          </a:p>
          <a:p>
            <a:pPr>
              <a:spcAft>
                <a:spcPts val="600"/>
              </a:spcAft>
            </a:pPr>
            <a:r>
              <a:rPr lang="uk-UA" sz="1600" b="1" dirty="0"/>
              <a:t>               3. Методи фінансового контролінгу……………………………………………………………      23</a:t>
            </a:r>
          </a:p>
          <a:p>
            <a:r>
              <a:rPr lang="uk-UA" sz="1600" b="1" dirty="0">
                <a:solidFill>
                  <a:srgbClr val="C00000"/>
                </a:solidFill>
              </a:rPr>
              <a:t>ТЕМА 2. ІНФОРМАЦІЙНЕ ЗАБЕЗПЕЧЕННЯ ФІНАНСОВОГО КОНТРОЛІНГУ……………….      45</a:t>
            </a:r>
          </a:p>
          <a:p>
            <a:r>
              <a:rPr lang="uk-UA" sz="1600" b="1" dirty="0"/>
              <a:t>               1. Сутність та принципи формування інформаційного забезпечення……………….      47</a:t>
            </a:r>
          </a:p>
          <a:p>
            <a:r>
              <a:rPr lang="uk-UA" sz="1600" b="1" dirty="0"/>
              <a:t>               2. Види інформації та їх характеристика……………………………………………………..       57</a:t>
            </a:r>
          </a:p>
          <a:p>
            <a:r>
              <a:rPr lang="uk-UA" sz="1600" b="1" dirty="0"/>
              <a:t>               3. Система інформаційного забезпечення внутрішньогосподарського</a:t>
            </a:r>
          </a:p>
          <a:p>
            <a:pPr>
              <a:spcAft>
                <a:spcPts val="600"/>
              </a:spcAft>
            </a:pPr>
            <a:r>
              <a:rPr lang="uk-UA" sz="1600" b="1" dirty="0"/>
              <a:t>                   контролінгу в системі управління…………………………………………………………...      63</a:t>
            </a:r>
          </a:p>
          <a:p>
            <a:r>
              <a:rPr lang="uk-UA" sz="1600" b="1" dirty="0">
                <a:solidFill>
                  <a:srgbClr val="C00000"/>
                </a:solidFill>
              </a:rPr>
              <a:t>ТЕМА 3. МЕТОДИЧНИЙ ІНСТРУМЕНТАРІЙ ОПЕРАТИВНОГО ФІНАНСОВОГО КОНТРОЛІНГУ………………………………………………………………………………………………...      72</a:t>
            </a:r>
          </a:p>
          <a:p>
            <a:r>
              <a:rPr lang="uk-UA" sz="1600" b="1" dirty="0"/>
              <a:t>              1. Показники оперативного аналізу в системі фінансового контролінгу……………..     74</a:t>
            </a:r>
          </a:p>
          <a:p>
            <a:r>
              <a:rPr lang="uk-UA" sz="1600" b="1" dirty="0"/>
              <a:t>              2. Аналіз відхилень як основний інструмент оцінки діяльності центрів</a:t>
            </a:r>
          </a:p>
          <a:p>
            <a:r>
              <a:rPr lang="uk-UA" sz="1600" b="1" dirty="0"/>
              <a:t>                  відповідальності…………………………………………………………………………………..      83</a:t>
            </a:r>
          </a:p>
          <a:p>
            <a:r>
              <a:rPr lang="uk-UA" sz="1600" b="1" dirty="0"/>
              <a:t>              3. Методи оперативного фінансового контролінгу</a:t>
            </a:r>
            <a:r>
              <a:rPr lang="uk-UA" sz="1600" b="1" dirty="0">
                <a:latin typeface="+mj-lt"/>
              </a:rPr>
              <a:t>.……………………………………….      93</a:t>
            </a:r>
          </a:p>
        </p:txBody>
      </p:sp>
    </p:spTree>
    <p:extLst>
      <p:ext uri="{BB962C8B-B14F-4D97-AF65-F5344CB8AC3E}">
        <p14:creationId xmlns:p14="http://schemas.microsoft.com/office/powerpoint/2010/main" val="23020478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Групувати 5">
            <a:extLst>
              <a:ext uri="{FF2B5EF4-FFF2-40B4-BE49-F238E27FC236}">
                <a16:creationId xmlns:a16="http://schemas.microsoft.com/office/drawing/2014/main" id="{A13AA460-93E0-4B00-896B-F31E523751E6}"/>
              </a:ext>
            </a:extLst>
          </p:cNvPr>
          <p:cNvGrpSpPr/>
          <p:nvPr/>
        </p:nvGrpSpPr>
        <p:grpSpPr>
          <a:xfrm>
            <a:off x="675861" y="518198"/>
            <a:ext cx="11065564" cy="5381094"/>
            <a:chOff x="675861" y="518198"/>
            <a:chExt cx="11065564" cy="5381094"/>
          </a:xfrm>
        </p:grpSpPr>
        <p:sp>
          <p:nvSpPr>
            <p:cNvPr id="3" name="Прямокутник 2">
              <a:extLst>
                <a:ext uri="{FF2B5EF4-FFF2-40B4-BE49-F238E27FC236}">
                  <a16:creationId xmlns:a16="http://schemas.microsoft.com/office/drawing/2014/main" id="{80D90CD7-8D21-42E4-9853-41B0DDC38ACB}"/>
                </a:ext>
              </a:extLst>
            </p:cNvPr>
            <p:cNvSpPr/>
            <p:nvPr/>
          </p:nvSpPr>
          <p:spPr>
            <a:xfrm>
              <a:off x="675861" y="518198"/>
              <a:ext cx="11065564" cy="2579809"/>
            </a:xfrm>
            <a:prstGeom prst="rect">
              <a:avLst/>
            </a:prstGeom>
          </p:spPr>
          <p:txBody>
            <a:bodyPr wrap="square">
              <a:spAutoFit/>
            </a:bodyPr>
            <a:lstStyle/>
            <a:p>
              <a:pPr>
                <a:lnSpc>
                  <a:spcPct val="89000"/>
                </a:lnSpc>
                <a:spcAft>
                  <a:spcPts val="600"/>
                </a:spcAft>
              </a:pPr>
              <a:r>
                <a:rPr lang="en-US" sz="3200" b="1" dirty="0">
                  <a:solidFill>
                    <a:srgbClr val="0070C0"/>
                  </a:solidFill>
                  <a:latin typeface="Arial Narrow" panose="020B0606020202030204" pitchFamily="34" charset="0"/>
                </a:rPr>
                <a:t>EVA </a:t>
              </a:r>
              <a:r>
                <a:rPr lang="uk-UA" sz="3200" b="1" dirty="0">
                  <a:latin typeface="Arial Narrow" panose="020B0606020202030204" pitchFamily="34" charset="0"/>
                </a:rPr>
                <a:t>(</a:t>
              </a:r>
              <a:r>
                <a:rPr lang="en-US" sz="3200" b="1" dirty="0">
                  <a:latin typeface="Arial Narrow" panose="020B0606020202030204" pitchFamily="34" charset="0"/>
                </a:rPr>
                <a:t>Economic Value Added</a:t>
              </a:r>
              <a:r>
                <a:rPr lang="uk-UA" sz="3200" b="1" dirty="0">
                  <a:latin typeface="Arial Narrow" panose="020B0606020202030204" pitchFamily="34" charset="0"/>
                </a:rPr>
                <a:t>) – прибуток, що залишається після вирахування вартості всього капіталу.</a:t>
              </a:r>
            </a:p>
            <a:p>
              <a:pPr>
                <a:lnSpc>
                  <a:spcPct val="89000"/>
                </a:lnSpc>
              </a:pPr>
              <a:r>
                <a:rPr lang="uk-UA" sz="2800" b="1" dirty="0">
                  <a:latin typeface="Arial Narrow" panose="020B0606020202030204" pitchFamily="34" charset="0"/>
                </a:rPr>
                <a:t>Постійна позитивна величина показника </a:t>
              </a:r>
              <a:r>
                <a:rPr lang="en-US" sz="2800" b="1" i="1" dirty="0">
                  <a:latin typeface="Arial Narrow" panose="020B0606020202030204" pitchFamily="34" charset="0"/>
                </a:rPr>
                <a:t>EVA </a:t>
              </a:r>
              <a:r>
                <a:rPr lang="uk-UA" sz="2800" b="1" dirty="0">
                  <a:latin typeface="Arial Narrow" panose="020B0606020202030204" pitchFamily="34" charset="0"/>
                </a:rPr>
                <a:t>свідчить про збільшення вартості компанії, тоді як від</a:t>
              </a:r>
              <a:r>
                <a:rPr lang="en-US" sz="2800" b="1" dirty="0">
                  <a:latin typeface="Arial Narrow" panose="020B0606020202030204" pitchFamily="34" charset="0"/>
                </a:rPr>
                <a:t>’</a:t>
              </a:r>
              <a:r>
                <a:rPr lang="uk-UA" sz="2800" b="1" dirty="0">
                  <a:latin typeface="Arial Narrow" panose="020B0606020202030204" pitchFamily="34" charset="0"/>
                </a:rPr>
                <a:t>ємна – про її зниження. В основі даних розрахунків закладений принцип перевищення операційного прибутку над вартістю капіталу.</a:t>
              </a:r>
              <a:r>
                <a:rPr lang="en-US" sz="2800" b="1" dirty="0">
                  <a:latin typeface="Arial Narrow" panose="020B0606020202030204" pitchFamily="34" charset="0"/>
                </a:rPr>
                <a:t> </a:t>
              </a:r>
              <a:endParaRPr lang="uk-UA" sz="2800" b="1" dirty="0">
                <a:latin typeface="Arial Narrow" panose="020B0606020202030204" pitchFamily="34" charset="0"/>
              </a:endParaRPr>
            </a:p>
          </p:txBody>
        </p:sp>
        <p:sp>
          <p:nvSpPr>
            <p:cNvPr id="5" name="Прямокутник 4">
              <a:extLst>
                <a:ext uri="{FF2B5EF4-FFF2-40B4-BE49-F238E27FC236}">
                  <a16:creationId xmlns:a16="http://schemas.microsoft.com/office/drawing/2014/main" id="{1799D42E-977B-4802-A471-FB5CAB335EFA}"/>
                </a:ext>
              </a:extLst>
            </p:cNvPr>
            <p:cNvSpPr/>
            <p:nvPr/>
          </p:nvSpPr>
          <p:spPr>
            <a:xfrm>
              <a:off x="1435217" y="3429000"/>
              <a:ext cx="9546853" cy="2470292"/>
            </a:xfrm>
            <a:prstGeom prst="rect">
              <a:avLst/>
            </a:prstGeom>
          </p:spPr>
          <p:txBody>
            <a:bodyPr wrap="square">
              <a:spAutoFit/>
            </a:bodyPr>
            <a:lstStyle/>
            <a:p>
              <a:pPr algn="ctr">
                <a:lnSpc>
                  <a:spcPct val="89000"/>
                </a:lnSpc>
                <a:spcAft>
                  <a:spcPts val="600"/>
                </a:spcAft>
              </a:pPr>
              <a:r>
                <a:rPr lang="en-US" sz="2800" b="1" i="1" dirty="0">
                  <a:latin typeface="Arial Narrow" panose="020B0606020202030204" pitchFamily="34" charset="0"/>
                </a:rPr>
                <a:t>EVA = EBIT·(1 – T) – WACC·C,          </a:t>
              </a:r>
              <a:endParaRPr lang="en-US" sz="2800" b="1" dirty="0">
                <a:latin typeface="Arial Narrow" panose="020B0606020202030204" pitchFamily="34" charset="0"/>
              </a:endParaRPr>
            </a:p>
            <a:p>
              <a:pPr indent="342900" algn="just">
                <a:lnSpc>
                  <a:spcPct val="89000"/>
                </a:lnSpc>
              </a:pPr>
              <a:r>
                <a:rPr lang="uk-UA" sz="2800" b="1" dirty="0">
                  <a:latin typeface="Arial Narrow" panose="020B0606020202030204" pitchFamily="34" charset="0"/>
                </a:rPr>
                <a:t>де </a:t>
              </a:r>
              <a:r>
                <a:rPr lang="en-US" sz="2800" b="1" i="1" dirty="0">
                  <a:latin typeface="Arial Narrow" panose="020B0606020202030204" pitchFamily="34" charset="0"/>
                </a:rPr>
                <a:t>EVA</a:t>
              </a:r>
              <a:r>
                <a:rPr lang="en-US" sz="2800" b="1" dirty="0">
                  <a:latin typeface="Arial Narrow" panose="020B0606020202030204" pitchFamily="34" charset="0"/>
                </a:rPr>
                <a:t> – </a:t>
              </a:r>
              <a:r>
                <a:rPr lang="uk-UA" sz="2800" b="1" dirty="0">
                  <a:latin typeface="Arial Narrow" panose="020B0606020202030204" pitchFamily="34" charset="0"/>
                </a:rPr>
                <a:t>економічна додана вартість;</a:t>
              </a:r>
            </a:p>
            <a:p>
              <a:pPr indent="342900" algn="just">
                <a:lnSpc>
                  <a:spcPct val="89000"/>
                </a:lnSpc>
              </a:pPr>
              <a:r>
                <a:rPr lang="uk-UA" sz="2800" b="1" i="1" dirty="0">
                  <a:latin typeface="Arial Narrow" panose="020B0606020202030204" pitchFamily="34" charset="0"/>
                </a:rPr>
                <a:t>     </a:t>
              </a:r>
              <a:r>
                <a:rPr lang="en-US" sz="2800" b="1" i="1" dirty="0">
                  <a:latin typeface="Arial Narrow" panose="020B0606020202030204" pitchFamily="34" charset="0"/>
                </a:rPr>
                <a:t>EBIT – </a:t>
              </a:r>
              <a:r>
                <a:rPr lang="uk-UA" sz="2800" b="1" dirty="0">
                  <a:latin typeface="Arial Narrow" panose="020B0606020202030204" pitchFamily="34" charset="0"/>
                </a:rPr>
                <a:t>прибуток до сплати податків і відсотків;</a:t>
              </a:r>
            </a:p>
            <a:p>
              <a:pPr indent="342900" algn="just">
                <a:lnSpc>
                  <a:spcPct val="89000"/>
                </a:lnSpc>
              </a:pPr>
              <a:r>
                <a:rPr lang="uk-UA" sz="2800" b="1" i="1" dirty="0">
                  <a:latin typeface="Arial Narrow" panose="020B0606020202030204" pitchFamily="34" charset="0"/>
                </a:rPr>
                <a:t>     </a:t>
              </a:r>
              <a:r>
                <a:rPr lang="en-US" sz="2800" b="1" i="1" dirty="0">
                  <a:latin typeface="Arial Narrow" panose="020B0606020202030204" pitchFamily="34" charset="0"/>
                </a:rPr>
                <a:t>C</a:t>
              </a:r>
              <a:r>
                <a:rPr lang="en-US" sz="2800" b="1" dirty="0">
                  <a:latin typeface="Arial Narrow" panose="020B0606020202030204" pitchFamily="34" charset="0"/>
                </a:rPr>
                <a:t> – </a:t>
              </a:r>
              <a:r>
                <a:rPr lang="uk-UA" sz="2800" b="1" dirty="0">
                  <a:latin typeface="Arial Narrow" panose="020B0606020202030204" pitchFamily="34" charset="0"/>
                </a:rPr>
                <a:t>величина капіталу;</a:t>
              </a:r>
            </a:p>
            <a:p>
              <a:pPr indent="342900" algn="just">
                <a:lnSpc>
                  <a:spcPct val="89000"/>
                </a:lnSpc>
              </a:pPr>
              <a:r>
                <a:rPr lang="uk-UA" sz="2800" b="1" i="1" dirty="0">
                  <a:latin typeface="Arial Narrow" panose="020B0606020202030204" pitchFamily="34" charset="0"/>
                </a:rPr>
                <a:t>     </a:t>
              </a:r>
              <a:r>
                <a:rPr lang="en-US" sz="2800" b="1" i="1" dirty="0">
                  <a:latin typeface="Arial Narrow" panose="020B0606020202030204" pitchFamily="34" charset="0"/>
                </a:rPr>
                <a:t>T</a:t>
              </a:r>
              <a:r>
                <a:rPr lang="en-US" sz="2800" b="1" dirty="0">
                  <a:latin typeface="Arial Narrow" panose="020B0606020202030204" pitchFamily="34" charset="0"/>
                </a:rPr>
                <a:t> – </a:t>
              </a:r>
              <a:r>
                <a:rPr lang="uk-UA" sz="2800" b="1" dirty="0">
                  <a:latin typeface="Arial Narrow" panose="020B0606020202030204" pitchFamily="34" charset="0"/>
                </a:rPr>
                <a:t>ставка оподаткування прибутку; </a:t>
              </a:r>
            </a:p>
            <a:p>
              <a:pPr indent="342900" algn="just">
                <a:lnSpc>
                  <a:spcPct val="89000"/>
                </a:lnSpc>
              </a:pPr>
              <a:r>
                <a:rPr lang="uk-UA" sz="2800" b="1" i="1" dirty="0">
                  <a:latin typeface="Arial Narrow" panose="020B0606020202030204" pitchFamily="34" charset="0"/>
                </a:rPr>
                <a:t>     </a:t>
              </a:r>
              <a:r>
                <a:rPr lang="en-US" sz="2800" b="1" i="1" dirty="0">
                  <a:latin typeface="Arial Narrow" panose="020B0606020202030204" pitchFamily="34" charset="0"/>
                </a:rPr>
                <a:t>WACC – </a:t>
              </a:r>
              <a:r>
                <a:rPr lang="uk-UA" sz="2800" b="1" dirty="0">
                  <a:latin typeface="Arial Narrow" panose="020B0606020202030204" pitchFamily="34" charset="0"/>
                </a:rPr>
                <a:t>середньозважена вартість капіталу. </a:t>
              </a:r>
              <a:endParaRPr lang="uk-UA" sz="2800" b="1" dirty="0">
                <a:effectLst/>
                <a:latin typeface="Arial Narrow" panose="020B0606020202030204" pitchFamily="34" charset="0"/>
              </a:endParaRPr>
            </a:p>
          </p:txBody>
        </p:sp>
      </p:grpSp>
      <p:sp>
        <p:nvSpPr>
          <p:cNvPr id="7" name="TextBox 6">
            <a:extLst>
              <a:ext uri="{FF2B5EF4-FFF2-40B4-BE49-F238E27FC236}">
                <a16:creationId xmlns:a16="http://schemas.microsoft.com/office/drawing/2014/main" id="{783E1F13-472D-47B8-8DF7-08168CB3E3F0}"/>
              </a:ext>
            </a:extLst>
          </p:cNvPr>
          <p:cNvSpPr txBox="1"/>
          <p:nvPr/>
        </p:nvSpPr>
        <p:spPr>
          <a:xfrm>
            <a:off x="11495150" y="333532"/>
            <a:ext cx="492550" cy="369332"/>
          </a:xfrm>
          <a:prstGeom prst="rect">
            <a:avLst/>
          </a:prstGeom>
          <a:noFill/>
        </p:spPr>
        <p:txBody>
          <a:bodyPr wrap="square" rtlCol="0">
            <a:spAutoFit/>
          </a:bodyPr>
          <a:lstStyle/>
          <a:p>
            <a:r>
              <a:rPr lang="uk-UA" dirty="0"/>
              <a:t>30</a:t>
            </a:r>
          </a:p>
        </p:txBody>
      </p:sp>
    </p:spTree>
    <p:extLst>
      <p:ext uri="{BB962C8B-B14F-4D97-AF65-F5344CB8AC3E}">
        <p14:creationId xmlns:p14="http://schemas.microsoft.com/office/powerpoint/2010/main" val="34390213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id="{0390B843-5848-41D8-B877-62F995E52478}"/>
              </a:ext>
            </a:extLst>
          </p:cNvPr>
          <p:cNvSpPr/>
          <p:nvPr/>
        </p:nvSpPr>
        <p:spPr>
          <a:xfrm>
            <a:off x="613775" y="645028"/>
            <a:ext cx="10757770" cy="4687181"/>
          </a:xfrm>
          <a:prstGeom prst="rect">
            <a:avLst/>
          </a:prstGeom>
        </p:spPr>
        <p:txBody>
          <a:bodyPr wrap="square">
            <a:spAutoFit/>
          </a:bodyPr>
          <a:lstStyle/>
          <a:p>
            <a:pPr algn="ctr">
              <a:lnSpc>
                <a:spcPct val="89000"/>
              </a:lnSpc>
              <a:spcAft>
                <a:spcPts val="800"/>
              </a:spcAft>
            </a:pPr>
            <a:r>
              <a:rPr lang="uk-UA" sz="3600" b="1" dirty="0">
                <a:solidFill>
                  <a:srgbClr val="0070C0"/>
                </a:solidFill>
                <a:latin typeface="Arial Narrow" panose="020B0606020202030204" pitchFamily="34" charset="0"/>
              </a:rPr>
              <a:t>Комплексна модель </a:t>
            </a:r>
            <a:r>
              <a:rPr lang="en-US" sz="3600" b="1" i="1" dirty="0">
                <a:solidFill>
                  <a:srgbClr val="0070C0"/>
                </a:solidFill>
                <a:latin typeface="Arial Narrow" panose="020B0606020202030204" pitchFamily="34" charset="0"/>
              </a:rPr>
              <a:t>ABC</a:t>
            </a:r>
            <a:r>
              <a:rPr lang="uk-UA" sz="3600" b="1" i="1" dirty="0">
                <a:solidFill>
                  <a:srgbClr val="0070C0"/>
                </a:solidFill>
                <a:latin typeface="Arial Narrow" panose="020B0606020202030204" pitchFamily="34" charset="0"/>
              </a:rPr>
              <a:t>-</a:t>
            </a:r>
            <a:r>
              <a:rPr lang="en-US" sz="3600" b="1" i="1" dirty="0">
                <a:solidFill>
                  <a:srgbClr val="0070C0"/>
                </a:solidFill>
                <a:latin typeface="Arial Narrow" panose="020B0606020202030204" pitchFamily="34" charset="0"/>
              </a:rPr>
              <a:t>EVA</a:t>
            </a:r>
            <a:r>
              <a:rPr lang="uk-UA" sz="3600" b="1" i="1" dirty="0">
                <a:solidFill>
                  <a:srgbClr val="0070C0"/>
                </a:solidFill>
                <a:latin typeface="Arial Narrow" panose="020B0606020202030204" pitchFamily="34" charset="0"/>
              </a:rPr>
              <a:t> </a:t>
            </a:r>
            <a:r>
              <a:rPr lang="uk-UA" sz="3600" b="1" dirty="0">
                <a:latin typeface="Arial Narrow" panose="020B0606020202030204" pitchFamily="34" charset="0"/>
              </a:rPr>
              <a:t>– поєднання</a:t>
            </a:r>
            <a:r>
              <a:rPr lang="uk-UA" sz="3600" b="1" i="1" dirty="0">
                <a:solidFill>
                  <a:srgbClr val="0070C0"/>
                </a:solidFill>
                <a:latin typeface="Arial Narrow" panose="020B0606020202030204" pitchFamily="34" charset="0"/>
              </a:rPr>
              <a:t> </a:t>
            </a:r>
            <a:r>
              <a:rPr lang="uk-UA" sz="3600" b="1" dirty="0">
                <a:latin typeface="Arial Narrow" panose="020B0606020202030204" pitchFamily="34" charset="0"/>
              </a:rPr>
              <a:t>моделей </a:t>
            </a:r>
            <a:r>
              <a:rPr lang="en-US" sz="3600" b="1" dirty="0">
                <a:latin typeface="Arial Narrow" panose="020B0606020202030204" pitchFamily="34" charset="0"/>
              </a:rPr>
              <a:t>ABC</a:t>
            </a:r>
            <a:r>
              <a:rPr lang="uk-UA" sz="3600" b="1" dirty="0">
                <a:latin typeface="Arial Narrow" panose="020B0606020202030204" pitchFamily="34" charset="0"/>
              </a:rPr>
              <a:t> і </a:t>
            </a:r>
            <a:r>
              <a:rPr lang="en-US" sz="3600" b="1" dirty="0">
                <a:latin typeface="Arial Narrow" panose="020B0606020202030204" pitchFamily="34" charset="0"/>
              </a:rPr>
              <a:t>EVA</a:t>
            </a:r>
            <a:r>
              <a:rPr lang="uk-UA" sz="3200" b="1" dirty="0">
                <a:latin typeface="Arial Narrow" panose="020B0606020202030204" pitchFamily="34" charset="0"/>
              </a:rPr>
              <a:t>.</a:t>
            </a:r>
          </a:p>
          <a:p>
            <a:pPr>
              <a:lnSpc>
                <a:spcPct val="89000"/>
              </a:lnSpc>
              <a:spcAft>
                <a:spcPts val="800"/>
              </a:spcAft>
            </a:pPr>
            <a:r>
              <a:rPr lang="uk-UA" sz="3200" b="1" dirty="0">
                <a:latin typeface="Arial Narrow" panose="020B0606020202030204" pitchFamily="34" charset="0"/>
              </a:rPr>
              <a:t>Її впровадження дозволить підвищити відповідальність менеджерів за прийняття рішень, зменшити кількість конфліктних ситуацій між підрозділами підприємства, оскільки вона націлює усі підрозділи і усіх виконавців на досягнення єдиної мети – максимізації вартості бізнесу, а також надасть змогу керівництву підприємства мати більш точне уявлення про економічну ефективність і доцільність подальшого розвитку того чи іншого напрямку виробництва.</a:t>
            </a:r>
          </a:p>
        </p:txBody>
      </p:sp>
      <p:sp>
        <p:nvSpPr>
          <p:cNvPr id="3" name="TextBox 2">
            <a:extLst>
              <a:ext uri="{FF2B5EF4-FFF2-40B4-BE49-F238E27FC236}">
                <a16:creationId xmlns:a16="http://schemas.microsoft.com/office/drawing/2014/main" id="{FF56D48A-2AE3-4965-893F-D70626A9F579}"/>
              </a:ext>
            </a:extLst>
          </p:cNvPr>
          <p:cNvSpPr txBox="1"/>
          <p:nvPr/>
        </p:nvSpPr>
        <p:spPr>
          <a:xfrm>
            <a:off x="11371545" y="366504"/>
            <a:ext cx="492550" cy="369332"/>
          </a:xfrm>
          <a:prstGeom prst="rect">
            <a:avLst/>
          </a:prstGeom>
          <a:noFill/>
        </p:spPr>
        <p:txBody>
          <a:bodyPr wrap="square" rtlCol="0">
            <a:spAutoFit/>
          </a:bodyPr>
          <a:lstStyle/>
          <a:p>
            <a:r>
              <a:rPr lang="uk-UA" dirty="0"/>
              <a:t>31</a:t>
            </a:r>
          </a:p>
        </p:txBody>
      </p:sp>
    </p:spTree>
    <p:extLst>
      <p:ext uri="{BB962C8B-B14F-4D97-AF65-F5344CB8AC3E}">
        <p14:creationId xmlns:p14="http://schemas.microsoft.com/office/powerpoint/2010/main" val="23076944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Групувати 45">
            <a:extLst>
              <a:ext uri="{FF2B5EF4-FFF2-40B4-BE49-F238E27FC236}">
                <a16:creationId xmlns:a16="http://schemas.microsoft.com/office/drawing/2014/main" id="{E3707077-D2F9-4864-AE8E-F6BA63A98325}"/>
              </a:ext>
            </a:extLst>
          </p:cNvPr>
          <p:cNvGrpSpPr/>
          <p:nvPr/>
        </p:nvGrpSpPr>
        <p:grpSpPr>
          <a:xfrm>
            <a:off x="726661" y="676499"/>
            <a:ext cx="10738678" cy="4860256"/>
            <a:chOff x="1068984" y="714077"/>
            <a:chExt cx="10738678" cy="4860256"/>
          </a:xfrm>
        </p:grpSpPr>
        <p:sp>
          <p:nvSpPr>
            <p:cNvPr id="2" name="Прямокутник 1">
              <a:extLst>
                <a:ext uri="{FF2B5EF4-FFF2-40B4-BE49-F238E27FC236}">
                  <a16:creationId xmlns:a16="http://schemas.microsoft.com/office/drawing/2014/main" id="{F3B90166-8443-448D-892B-BF03CAFD4DF0}"/>
                </a:ext>
              </a:extLst>
            </p:cNvPr>
            <p:cNvSpPr/>
            <p:nvPr/>
          </p:nvSpPr>
          <p:spPr>
            <a:xfrm>
              <a:off x="4024441" y="714077"/>
              <a:ext cx="3837910" cy="646331"/>
            </a:xfrm>
            <a:prstGeom prst="rect">
              <a:avLst/>
            </a:prstGeom>
          </p:spPr>
          <p:txBody>
            <a:bodyPr wrap="none">
              <a:spAutoFit/>
            </a:bodyPr>
            <a:lstStyle/>
            <a:p>
              <a:r>
                <a:rPr lang="uk-UA" sz="3600" b="1" dirty="0">
                  <a:solidFill>
                    <a:srgbClr val="0070C0"/>
                  </a:solidFill>
                  <a:latin typeface="Arial Narrow" panose="020B0606020202030204" pitchFamily="34" charset="0"/>
                </a:rPr>
                <a:t>Специфічні методи</a:t>
              </a:r>
            </a:p>
          </p:txBody>
        </p:sp>
        <p:sp>
          <p:nvSpPr>
            <p:cNvPr id="3" name="Прямокутник 2">
              <a:extLst>
                <a:ext uri="{FF2B5EF4-FFF2-40B4-BE49-F238E27FC236}">
                  <a16:creationId xmlns:a16="http://schemas.microsoft.com/office/drawing/2014/main" id="{A6662342-DF46-49A3-BC56-DA42991BA80B}"/>
                </a:ext>
              </a:extLst>
            </p:cNvPr>
            <p:cNvSpPr/>
            <p:nvPr/>
          </p:nvSpPr>
          <p:spPr>
            <a:xfrm>
              <a:off x="1068984" y="1878637"/>
              <a:ext cx="3397084" cy="523220"/>
            </a:xfrm>
            <a:prstGeom prst="rect">
              <a:avLst/>
            </a:prstGeom>
          </p:spPr>
          <p:txBody>
            <a:bodyPr wrap="none">
              <a:spAutoFit/>
            </a:bodyPr>
            <a:lstStyle/>
            <a:p>
              <a:r>
                <a:rPr lang="uk-UA" sz="2800" b="1" dirty="0"/>
                <a:t>Теорія обмежень</a:t>
              </a:r>
              <a:r>
                <a:rPr lang="uk-UA" dirty="0"/>
                <a:t> </a:t>
              </a:r>
            </a:p>
          </p:txBody>
        </p:sp>
        <p:sp>
          <p:nvSpPr>
            <p:cNvPr id="4" name="Прямокутник 3">
              <a:extLst>
                <a:ext uri="{FF2B5EF4-FFF2-40B4-BE49-F238E27FC236}">
                  <a16:creationId xmlns:a16="http://schemas.microsoft.com/office/drawing/2014/main" id="{FCFAF75F-E622-4D2F-B3F8-295EC07FB999}"/>
                </a:ext>
              </a:extLst>
            </p:cNvPr>
            <p:cNvSpPr/>
            <p:nvPr/>
          </p:nvSpPr>
          <p:spPr>
            <a:xfrm>
              <a:off x="2047617" y="2729944"/>
              <a:ext cx="2723823" cy="523220"/>
            </a:xfrm>
            <a:prstGeom prst="rect">
              <a:avLst/>
            </a:prstGeom>
          </p:spPr>
          <p:txBody>
            <a:bodyPr wrap="none">
              <a:spAutoFit/>
            </a:bodyPr>
            <a:lstStyle/>
            <a:p>
              <a:r>
                <a:rPr lang="uk-UA" sz="2800" b="1" dirty="0"/>
                <a:t>Метод 6 Сігма</a:t>
              </a:r>
            </a:p>
          </p:txBody>
        </p:sp>
        <p:sp>
          <p:nvSpPr>
            <p:cNvPr id="5" name="Прямокутник 4">
              <a:extLst>
                <a:ext uri="{FF2B5EF4-FFF2-40B4-BE49-F238E27FC236}">
                  <a16:creationId xmlns:a16="http://schemas.microsoft.com/office/drawing/2014/main" id="{352848F4-E69E-4AE2-B25C-5F681789B1C8}"/>
                </a:ext>
              </a:extLst>
            </p:cNvPr>
            <p:cNvSpPr/>
            <p:nvPr/>
          </p:nvSpPr>
          <p:spPr>
            <a:xfrm>
              <a:off x="1351856" y="3630538"/>
              <a:ext cx="4007828" cy="523220"/>
            </a:xfrm>
            <a:prstGeom prst="rect">
              <a:avLst/>
            </a:prstGeom>
          </p:spPr>
          <p:txBody>
            <a:bodyPr wrap="none">
              <a:spAutoFit/>
            </a:bodyPr>
            <a:lstStyle/>
            <a:p>
              <a:r>
                <a:rPr lang="uk-UA" sz="2800" b="1" dirty="0"/>
                <a:t>Метод </a:t>
              </a:r>
              <a:r>
                <a:rPr lang="de-DE" sz="2800" b="1" dirty="0"/>
                <a:t>Due Dilligence</a:t>
              </a:r>
              <a:r>
                <a:rPr lang="de-DE" dirty="0"/>
                <a:t> </a:t>
              </a:r>
              <a:endParaRPr lang="uk-UA" dirty="0"/>
            </a:p>
          </p:txBody>
        </p:sp>
        <p:sp>
          <p:nvSpPr>
            <p:cNvPr id="6" name="Прямокутник 5">
              <a:extLst>
                <a:ext uri="{FF2B5EF4-FFF2-40B4-BE49-F238E27FC236}">
                  <a16:creationId xmlns:a16="http://schemas.microsoft.com/office/drawing/2014/main" id="{296A5EA9-2297-4E16-9FC5-AB2463AE9C94}"/>
                </a:ext>
              </a:extLst>
            </p:cNvPr>
            <p:cNvSpPr/>
            <p:nvPr/>
          </p:nvSpPr>
          <p:spPr>
            <a:xfrm>
              <a:off x="1420370" y="4661098"/>
              <a:ext cx="4696929" cy="859338"/>
            </a:xfrm>
            <a:prstGeom prst="rect">
              <a:avLst/>
            </a:prstGeom>
          </p:spPr>
          <p:txBody>
            <a:bodyPr wrap="square">
              <a:spAutoFit/>
            </a:bodyPr>
            <a:lstStyle/>
            <a:p>
              <a:pPr algn="ctr">
                <a:lnSpc>
                  <a:spcPct val="89000"/>
                </a:lnSpc>
              </a:pPr>
              <a:r>
                <a:rPr lang="uk-UA" sz="2800" b="1" dirty="0"/>
                <a:t>Система збалансованих показників</a:t>
              </a:r>
            </a:p>
          </p:txBody>
        </p:sp>
        <p:sp>
          <p:nvSpPr>
            <p:cNvPr id="7" name="Прямокутник 6">
              <a:extLst>
                <a:ext uri="{FF2B5EF4-FFF2-40B4-BE49-F238E27FC236}">
                  <a16:creationId xmlns:a16="http://schemas.microsoft.com/office/drawing/2014/main" id="{8A88818B-36EC-4367-BC0D-EBF9E8C08D6B}"/>
                </a:ext>
              </a:extLst>
            </p:cNvPr>
            <p:cNvSpPr/>
            <p:nvPr/>
          </p:nvSpPr>
          <p:spPr>
            <a:xfrm>
              <a:off x="7862351" y="2839129"/>
              <a:ext cx="3945311" cy="523220"/>
            </a:xfrm>
            <a:prstGeom prst="rect">
              <a:avLst/>
            </a:prstGeom>
          </p:spPr>
          <p:txBody>
            <a:bodyPr wrap="none">
              <a:spAutoFit/>
            </a:bodyPr>
            <a:lstStyle/>
            <a:p>
              <a:r>
                <a:rPr lang="uk-UA" sz="2800" b="1" dirty="0"/>
                <a:t>Портфельний аналіз</a:t>
              </a:r>
            </a:p>
          </p:txBody>
        </p:sp>
        <p:sp>
          <p:nvSpPr>
            <p:cNvPr id="8" name="Прямокутник 7">
              <a:extLst>
                <a:ext uri="{FF2B5EF4-FFF2-40B4-BE49-F238E27FC236}">
                  <a16:creationId xmlns:a16="http://schemas.microsoft.com/office/drawing/2014/main" id="{53966F5F-C275-405B-A9E2-ED3D934FA783}"/>
                </a:ext>
              </a:extLst>
            </p:cNvPr>
            <p:cNvSpPr/>
            <p:nvPr/>
          </p:nvSpPr>
          <p:spPr>
            <a:xfrm>
              <a:off x="8224566" y="1953766"/>
              <a:ext cx="3248005" cy="523220"/>
            </a:xfrm>
            <a:prstGeom prst="rect">
              <a:avLst/>
            </a:prstGeom>
          </p:spPr>
          <p:txBody>
            <a:bodyPr wrap="none">
              <a:spAutoFit/>
            </a:bodyPr>
            <a:lstStyle/>
            <a:p>
              <a:r>
                <a:rPr lang="uk-UA" sz="2800" b="1" dirty="0"/>
                <a:t>Вартісний аналіз</a:t>
              </a:r>
            </a:p>
          </p:txBody>
        </p:sp>
        <p:sp>
          <p:nvSpPr>
            <p:cNvPr id="9" name="Прямокутник 8">
              <a:extLst>
                <a:ext uri="{FF2B5EF4-FFF2-40B4-BE49-F238E27FC236}">
                  <a16:creationId xmlns:a16="http://schemas.microsoft.com/office/drawing/2014/main" id="{6746B592-C36A-426D-A65C-41800E0C1F7C}"/>
                </a:ext>
              </a:extLst>
            </p:cNvPr>
            <p:cNvSpPr/>
            <p:nvPr/>
          </p:nvSpPr>
          <p:spPr>
            <a:xfrm>
              <a:off x="7460479" y="3812646"/>
              <a:ext cx="2528256" cy="523220"/>
            </a:xfrm>
            <a:prstGeom prst="rect">
              <a:avLst/>
            </a:prstGeom>
          </p:spPr>
          <p:txBody>
            <a:bodyPr wrap="none">
              <a:spAutoFit/>
            </a:bodyPr>
            <a:lstStyle/>
            <a:p>
              <a:r>
                <a:rPr lang="en-US" sz="2800" b="1" dirty="0"/>
                <a:t>SWOT</a:t>
              </a:r>
              <a:r>
                <a:rPr lang="uk-UA" sz="2800" b="1" dirty="0"/>
                <a:t>-аналіз</a:t>
              </a:r>
            </a:p>
          </p:txBody>
        </p:sp>
        <p:sp>
          <p:nvSpPr>
            <p:cNvPr id="10" name="Прямокутник 9">
              <a:extLst>
                <a:ext uri="{FF2B5EF4-FFF2-40B4-BE49-F238E27FC236}">
                  <a16:creationId xmlns:a16="http://schemas.microsoft.com/office/drawing/2014/main" id="{38CBDDC8-A748-4D28-98BC-18BF7D80766C}"/>
                </a:ext>
              </a:extLst>
            </p:cNvPr>
            <p:cNvSpPr/>
            <p:nvPr/>
          </p:nvSpPr>
          <p:spPr>
            <a:xfrm>
              <a:off x="5832538" y="4714995"/>
              <a:ext cx="5784138" cy="859338"/>
            </a:xfrm>
            <a:prstGeom prst="rect">
              <a:avLst/>
            </a:prstGeom>
          </p:spPr>
          <p:txBody>
            <a:bodyPr wrap="square">
              <a:spAutoFit/>
            </a:bodyPr>
            <a:lstStyle/>
            <a:p>
              <a:pPr algn="ctr">
                <a:lnSpc>
                  <a:spcPct val="89000"/>
                </a:lnSpc>
              </a:pPr>
              <a:r>
                <a:rPr lang="uk-UA" sz="2800" b="1" dirty="0"/>
                <a:t>Методи фінансового прогнозування</a:t>
              </a:r>
            </a:p>
          </p:txBody>
        </p:sp>
        <p:cxnSp>
          <p:nvCxnSpPr>
            <p:cNvPr id="12" name="Пряма зі стрілкою 11">
              <a:extLst>
                <a:ext uri="{FF2B5EF4-FFF2-40B4-BE49-F238E27FC236}">
                  <a16:creationId xmlns:a16="http://schemas.microsoft.com/office/drawing/2014/main" id="{E4200EF2-4502-40F8-BCF0-7A06BB056509}"/>
                </a:ext>
              </a:extLst>
            </p:cNvPr>
            <p:cNvCxnSpPr/>
            <p:nvPr/>
          </p:nvCxnSpPr>
          <p:spPr>
            <a:xfrm flipH="1">
              <a:off x="4346532" y="1360408"/>
              <a:ext cx="851769" cy="593358"/>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Пряма зі стрілкою 12">
              <a:extLst>
                <a:ext uri="{FF2B5EF4-FFF2-40B4-BE49-F238E27FC236}">
                  <a16:creationId xmlns:a16="http://schemas.microsoft.com/office/drawing/2014/main" id="{24E09F97-29BD-43AA-A7AD-0DE4D5B484B5}"/>
                </a:ext>
              </a:extLst>
            </p:cNvPr>
            <p:cNvCxnSpPr>
              <a:cxnSpLocks/>
            </p:cNvCxnSpPr>
            <p:nvPr/>
          </p:nvCxnSpPr>
          <p:spPr>
            <a:xfrm flipH="1">
              <a:off x="4622999" y="1498922"/>
              <a:ext cx="771314" cy="1324916"/>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Пряма зі стрілкою 13">
              <a:extLst>
                <a:ext uri="{FF2B5EF4-FFF2-40B4-BE49-F238E27FC236}">
                  <a16:creationId xmlns:a16="http://schemas.microsoft.com/office/drawing/2014/main" id="{08EA79FF-A252-4EA2-98B5-3C91E367DBEA}"/>
                </a:ext>
              </a:extLst>
            </p:cNvPr>
            <p:cNvCxnSpPr>
              <a:cxnSpLocks/>
            </p:cNvCxnSpPr>
            <p:nvPr/>
          </p:nvCxnSpPr>
          <p:spPr>
            <a:xfrm flipH="1">
              <a:off x="5647335" y="1580539"/>
              <a:ext cx="296062" cy="3076303"/>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Пряма зі стрілкою 14">
              <a:extLst>
                <a:ext uri="{FF2B5EF4-FFF2-40B4-BE49-F238E27FC236}">
                  <a16:creationId xmlns:a16="http://schemas.microsoft.com/office/drawing/2014/main" id="{5684FE20-52F8-4EAF-87F8-A0E3124D00B6}"/>
                </a:ext>
              </a:extLst>
            </p:cNvPr>
            <p:cNvCxnSpPr>
              <a:cxnSpLocks/>
            </p:cNvCxnSpPr>
            <p:nvPr/>
          </p:nvCxnSpPr>
          <p:spPr>
            <a:xfrm>
              <a:off x="6291201" y="1514213"/>
              <a:ext cx="662635" cy="3142629"/>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Пряма зі стрілкою 15">
              <a:extLst>
                <a:ext uri="{FF2B5EF4-FFF2-40B4-BE49-F238E27FC236}">
                  <a16:creationId xmlns:a16="http://schemas.microsoft.com/office/drawing/2014/main" id="{579526BE-480D-45F9-8BDC-C79BEAC0A7B1}"/>
                </a:ext>
              </a:extLst>
            </p:cNvPr>
            <p:cNvCxnSpPr>
              <a:cxnSpLocks/>
            </p:cNvCxnSpPr>
            <p:nvPr/>
          </p:nvCxnSpPr>
          <p:spPr>
            <a:xfrm>
              <a:off x="6649036" y="1456060"/>
              <a:ext cx="907943" cy="2439480"/>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Пряма зі стрілкою 16">
              <a:extLst>
                <a:ext uri="{FF2B5EF4-FFF2-40B4-BE49-F238E27FC236}">
                  <a16:creationId xmlns:a16="http://schemas.microsoft.com/office/drawing/2014/main" id="{1B6FD098-A7E0-43F8-82CA-FC3D2AE6DF67}"/>
                </a:ext>
              </a:extLst>
            </p:cNvPr>
            <p:cNvCxnSpPr>
              <a:cxnSpLocks/>
            </p:cNvCxnSpPr>
            <p:nvPr/>
          </p:nvCxnSpPr>
          <p:spPr>
            <a:xfrm>
              <a:off x="6863834" y="1385252"/>
              <a:ext cx="998517" cy="1527867"/>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Пряма зі стрілкою 17">
              <a:extLst>
                <a:ext uri="{FF2B5EF4-FFF2-40B4-BE49-F238E27FC236}">
                  <a16:creationId xmlns:a16="http://schemas.microsoft.com/office/drawing/2014/main" id="{058B79D5-92B6-4FB9-895E-0C99A20E59EC}"/>
                </a:ext>
              </a:extLst>
            </p:cNvPr>
            <p:cNvCxnSpPr>
              <a:cxnSpLocks/>
            </p:cNvCxnSpPr>
            <p:nvPr/>
          </p:nvCxnSpPr>
          <p:spPr>
            <a:xfrm>
              <a:off x="7235871" y="1443975"/>
              <a:ext cx="904874" cy="628340"/>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Пряма зі стрілкою 28">
              <a:extLst>
                <a:ext uri="{FF2B5EF4-FFF2-40B4-BE49-F238E27FC236}">
                  <a16:creationId xmlns:a16="http://schemas.microsoft.com/office/drawing/2014/main" id="{89F2280D-F936-45BC-9A5D-1FE6692B53FE}"/>
                </a:ext>
              </a:extLst>
            </p:cNvPr>
            <p:cNvCxnSpPr>
              <a:cxnSpLocks/>
            </p:cNvCxnSpPr>
            <p:nvPr/>
          </p:nvCxnSpPr>
          <p:spPr>
            <a:xfrm flipH="1">
              <a:off x="4945342" y="1580539"/>
              <a:ext cx="725440" cy="2055560"/>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2D17612C-4893-4257-96EA-5D57671F46A7}"/>
              </a:ext>
            </a:extLst>
          </p:cNvPr>
          <p:cNvSpPr txBox="1"/>
          <p:nvPr/>
        </p:nvSpPr>
        <p:spPr>
          <a:xfrm>
            <a:off x="11338875" y="307167"/>
            <a:ext cx="492550" cy="369332"/>
          </a:xfrm>
          <a:prstGeom prst="rect">
            <a:avLst/>
          </a:prstGeom>
          <a:noFill/>
        </p:spPr>
        <p:txBody>
          <a:bodyPr wrap="square" rtlCol="0">
            <a:spAutoFit/>
          </a:bodyPr>
          <a:lstStyle/>
          <a:p>
            <a:r>
              <a:rPr lang="uk-UA" dirty="0"/>
              <a:t>32</a:t>
            </a:r>
          </a:p>
        </p:txBody>
      </p:sp>
    </p:spTree>
    <p:extLst>
      <p:ext uri="{BB962C8B-B14F-4D97-AF65-F5344CB8AC3E}">
        <p14:creationId xmlns:p14="http://schemas.microsoft.com/office/powerpoint/2010/main" val="34021918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Групувати 9">
            <a:extLst>
              <a:ext uri="{FF2B5EF4-FFF2-40B4-BE49-F238E27FC236}">
                <a16:creationId xmlns:a16="http://schemas.microsoft.com/office/drawing/2014/main" id="{B2CCF1E6-7710-4AC8-9E18-2B8DBD1393A0}"/>
              </a:ext>
            </a:extLst>
          </p:cNvPr>
          <p:cNvGrpSpPr/>
          <p:nvPr/>
        </p:nvGrpSpPr>
        <p:grpSpPr>
          <a:xfrm>
            <a:off x="0" y="347968"/>
            <a:ext cx="12192000" cy="5435784"/>
            <a:chOff x="0" y="347968"/>
            <a:chExt cx="12192000" cy="5435784"/>
          </a:xfrm>
        </p:grpSpPr>
        <p:grpSp>
          <p:nvGrpSpPr>
            <p:cNvPr id="7" name="Групувати 6">
              <a:extLst>
                <a:ext uri="{FF2B5EF4-FFF2-40B4-BE49-F238E27FC236}">
                  <a16:creationId xmlns:a16="http://schemas.microsoft.com/office/drawing/2014/main" id="{961D679B-7527-445A-AF5A-23493C432D98}"/>
                </a:ext>
              </a:extLst>
            </p:cNvPr>
            <p:cNvGrpSpPr/>
            <p:nvPr/>
          </p:nvGrpSpPr>
          <p:grpSpPr>
            <a:xfrm>
              <a:off x="437106" y="347968"/>
              <a:ext cx="11754894" cy="5435784"/>
              <a:chOff x="437106" y="535859"/>
              <a:chExt cx="11754894" cy="5435784"/>
            </a:xfrm>
          </p:grpSpPr>
          <p:sp>
            <p:nvSpPr>
              <p:cNvPr id="2" name="Прямокутник 1">
                <a:extLst>
                  <a:ext uri="{FF2B5EF4-FFF2-40B4-BE49-F238E27FC236}">
                    <a16:creationId xmlns:a16="http://schemas.microsoft.com/office/drawing/2014/main" id="{06D6C6AD-3ED5-46D6-AEFE-D5CA2869D1D3}"/>
                  </a:ext>
                </a:extLst>
              </p:cNvPr>
              <p:cNvSpPr/>
              <p:nvPr/>
            </p:nvSpPr>
            <p:spPr>
              <a:xfrm>
                <a:off x="789140" y="535859"/>
                <a:ext cx="10722279" cy="2298963"/>
              </a:xfrm>
              <a:prstGeom prst="rect">
                <a:avLst/>
              </a:prstGeom>
            </p:spPr>
            <p:txBody>
              <a:bodyPr wrap="square">
                <a:spAutoFit/>
              </a:bodyPr>
              <a:lstStyle/>
              <a:p>
                <a:pPr>
                  <a:lnSpc>
                    <a:spcPct val="89000"/>
                  </a:lnSpc>
                  <a:spcAft>
                    <a:spcPts val="600"/>
                  </a:spcAft>
                </a:pPr>
                <a:r>
                  <a:rPr lang="uk-UA" sz="3600" b="1" dirty="0">
                    <a:solidFill>
                      <a:srgbClr val="0070C0"/>
                    </a:solidFill>
                    <a:latin typeface="Arial Narrow" panose="020B0606020202030204" pitchFamily="34" charset="0"/>
                  </a:rPr>
                  <a:t>Теорія обмежень </a:t>
                </a:r>
                <a:r>
                  <a:rPr lang="uk-UA" sz="3600" b="1" dirty="0">
                    <a:latin typeface="Arial Narrow" panose="020B0606020202030204" pitchFamily="34" charset="0"/>
                  </a:rPr>
                  <a:t>(</a:t>
                </a:r>
                <a:r>
                  <a:rPr lang="de-DE" sz="3600" b="1" i="1" dirty="0">
                    <a:latin typeface="Arial Narrow" panose="020B0606020202030204" pitchFamily="34" charset="0"/>
                  </a:rPr>
                  <a:t>Theory of </a:t>
                </a:r>
                <a:r>
                  <a:rPr lang="uk-UA" sz="3600" b="1" i="1" dirty="0">
                    <a:latin typeface="Arial Narrow" panose="020B0606020202030204" pitchFamily="34" charset="0"/>
                  </a:rPr>
                  <a:t>С</a:t>
                </a:r>
                <a:r>
                  <a:rPr lang="de-DE" sz="3600" b="1" i="1" dirty="0">
                    <a:latin typeface="Arial Narrow" panose="020B0606020202030204" pitchFamily="34" charset="0"/>
                  </a:rPr>
                  <a:t>onstraints</a:t>
                </a:r>
                <a:r>
                  <a:rPr lang="de-DE" sz="3600" b="1" dirty="0">
                    <a:latin typeface="Arial Narrow" panose="020B0606020202030204" pitchFamily="34" charset="0"/>
                  </a:rPr>
                  <a:t>) </a:t>
                </a:r>
                <a:r>
                  <a:rPr lang="de-DE" sz="2800" b="1" dirty="0">
                    <a:latin typeface="Arial Narrow" panose="020B0606020202030204" pitchFamily="34" charset="0"/>
                  </a:rPr>
                  <a:t>–</a:t>
                </a:r>
                <a:r>
                  <a:rPr lang="uk-UA" sz="2800" b="1" dirty="0">
                    <a:latin typeface="Arial Narrow" panose="020B0606020202030204" pitchFamily="34" charset="0"/>
                  </a:rPr>
                  <a:t> методологія визначення найважливішого обмежуючого фактору, який перешкоджає досягненню мети, а потім системне вдосконалювання цього обмеження.</a:t>
                </a:r>
              </a:p>
              <a:p>
                <a:pPr>
                  <a:lnSpc>
                    <a:spcPct val="89000"/>
                  </a:lnSpc>
                  <a:spcBef>
                    <a:spcPts val="800"/>
                  </a:spcBef>
                </a:pPr>
                <a:r>
                  <a:rPr lang="uk-UA" sz="2800" b="1" dirty="0">
                    <a:latin typeface="Arial Narrow" panose="020B0606020202030204" pitchFamily="34" charset="0"/>
                  </a:rPr>
                  <a:t>Обмеження поділяються на дві групи – фізичні та управлінські.</a:t>
                </a:r>
              </a:p>
            </p:txBody>
          </p:sp>
          <p:sp>
            <p:nvSpPr>
              <p:cNvPr id="3" name="Прямокутник 2">
                <a:extLst>
                  <a:ext uri="{FF2B5EF4-FFF2-40B4-BE49-F238E27FC236}">
                    <a16:creationId xmlns:a16="http://schemas.microsoft.com/office/drawing/2014/main" id="{2C5B30C9-FC09-42EC-891B-553F0B513797}"/>
                  </a:ext>
                </a:extLst>
              </p:cNvPr>
              <p:cNvSpPr/>
              <p:nvPr/>
            </p:nvSpPr>
            <p:spPr>
              <a:xfrm>
                <a:off x="437106" y="3150550"/>
                <a:ext cx="7240046" cy="2821093"/>
              </a:xfrm>
              <a:prstGeom prst="rect">
                <a:avLst/>
              </a:prstGeom>
            </p:spPr>
            <p:txBody>
              <a:bodyPr wrap="square">
                <a:spAutoFit/>
              </a:bodyPr>
              <a:lstStyle/>
              <a:p>
                <a:pPr>
                  <a:lnSpc>
                    <a:spcPct val="89000"/>
                  </a:lnSpc>
                  <a:spcBef>
                    <a:spcPts val="600"/>
                  </a:spcBef>
                </a:pPr>
                <a:r>
                  <a:rPr lang="uk-UA" sz="2800" b="1" i="1" dirty="0">
                    <a:latin typeface="Arial Narrow" panose="020B0606020202030204" pitchFamily="34" charset="0"/>
                  </a:rPr>
                  <a:t>Фізичні обмеження</a:t>
                </a:r>
                <a:r>
                  <a:rPr lang="uk-UA" sz="2800" b="1" dirty="0">
                    <a:latin typeface="Arial Narrow" panose="020B0606020202030204" pitchFamily="34" charset="0"/>
                  </a:rPr>
                  <a:t> – вузькі місця, які не дають можливості збільшувати продуктивність.</a:t>
                </a:r>
              </a:p>
              <a:p>
                <a:pPr>
                  <a:lnSpc>
                    <a:spcPct val="89000"/>
                  </a:lnSpc>
                  <a:spcBef>
                    <a:spcPts val="600"/>
                  </a:spcBef>
                </a:pPr>
                <a:r>
                  <a:rPr lang="uk-UA" sz="2800" b="1" i="1" dirty="0">
                    <a:latin typeface="Arial Narrow" panose="020B0606020202030204" pitchFamily="34" charset="0"/>
                  </a:rPr>
                  <a:t>Управлінські обмеження</a:t>
                </a:r>
                <a:r>
                  <a:rPr lang="uk-UA" sz="2800" b="1" dirty="0">
                    <a:latin typeface="Arial Narrow" panose="020B0606020202030204" pitchFamily="34" charset="0"/>
                  </a:rPr>
                  <a:t> – стереотипи і переконання, які ніхто не ставить під сумнів.</a:t>
                </a:r>
              </a:p>
              <a:p>
                <a:pPr>
                  <a:lnSpc>
                    <a:spcPct val="89000"/>
                  </a:lnSpc>
                  <a:spcBef>
                    <a:spcPts val="600"/>
                  </a:spcBef>
                </a:pPr>
                <a:r>
                  <a:rPr lang="ru-RU" sz="2400" b="1" dirty="0">
                    <a:latin typeface="Arial Narrow" panose="020B0606020202030204" pitchFamily="34" charset="0"/>
                  </a:rPr>
                  <a:t>Більшість </a:t>
                </a:r>
                <a:r>
                  <a:rPr lang="uk-UA" sz="2400" b="1" dirty="0">
                    <a:latin typeface="Arial Narrow" panose="020B0606020202030204" pitchFamily="34" charset="0"/>
                  </a:rPr>
                  <a:t>чинників належать саме до другого типу, тобто їх можна позбутися, просто змінивши логіку побудови певного процесу або кількох процесів</a:t>
                </a:r>
                <a:r>
                  <a:rPr lang="uk-UA" sz="2800" dirty="0"/>
                  <a:t>.</a:t>
                </a:r>
                <a:endParaRPr lang="uk-UA" sz="2800" b="1" dirty="0">
                  <a:latin typeface="Arial Narrow" panose="020B0606020202030204" pitchFamily="34" charset="0"/>
                </a:endParaRPr>
              </a:p>
            </p:txBody>
          </p:sp>
          <p:pic>
            <p:nvPicPr>
              <p:cNvPr id="5" name="Рисунок 4">
                <a:extLst>
                  <a:ext uri="{FF2B5EF4-FFF2-40B4-BE49-F238E27FC236}">
                    <a16:creationId xmlns:a16="http://schemas.microsoft.com/office/drawing/2014/main" id="{E0FCE548-CF4D-484D-89EE-F2F3E87250C3}"/>
                  </a:ext>
                </a:extLst>
              </p:cNvPr>
              <p:cNvPicPr>
                <a:picLocks noChangeAspect="1"/>
              </p:cNvPicPr>
              <p:nvPr/>
            </p:nvPicPr>
            <p:blipFill>
              <a:blip r:embed="rId2"/>
              <a:stretch>
                <a:fillRect/>
              </a:stretch>
            </p:blipFill>
            <p:spPr>
              <a:xfrm>
                <a:off x="7093907" y="2662012"/>
                <a:ext cx="5098093" cy="3309631"/>
              </a:xfrm>
              <a:prstGeom prst="rect">
                <a:avLst/>
              </a:prstGeom>
              <a:effectLst>
                <a:softEdge rad="317500"/>
              </a:effectLst>
            </p:spPr>
          </p:pic>
        </p:grpSp>
        <p:pic>
          <p:nvPicPr>
            <p:cNvPr id="9" name="Рисунок 8">
              <a:extLst>
                <a:ext uri="{FF2B5EF4-FFF2-40B4-BE49-F238E27FC236}">
                  <a16:creationId xmlns:a16="http://schemas.microsoft.com/office/drawing/2014/main" id="{3E9DED6C-FCC7-4F4F-97AD-16A24709EB5C}"/>
                </a:ext>
              </a:extLst>
            </p:cNvPr>
            <p:cNvPicPr>
              <a:picLocks noChangeAspect="1"/>
            </p:cNvPicPr>
            <p:nvPr/>
          </p:nvPicPr>
          <p:blipFill>
            <a:blip r:embed="rId3"/>
            <a:stretch>
              <a:fillRect/>
            </a:stretch>
          </p:blipFill>
          <p:spPr>
            <a:xfrm>
              <a:off x="0" y="4822520"/>
              <a:ext cx="612471" cy="773482"/>
            </a:xfrm>
            <a:prstGeom prst="rect">
              <a:avLst/>
            </a:prstGeom>
            <a:noFill/>
            <a:effectLst>
              <a:softEdge rad="127000"/>
            </a:effectLst>
          </p:spPr>
        </p:pic>
      </p:grpSp>
      <p:sp>
        <p:nvSpPr>
          <p:cNvPr id="8" name="TextBox 7">
            <a:extLst>
              <a:ext uri="{FF2B5EF4-FFF2-40B4-BE49-F238E27FC236}">
                <a16:creationId xmlns:a16="http://schemas.microsoft.com/office/drawing/2014/main" id="{1150C5A7-84FB-47BE-8A87-F93980750AA8}"/>
              </a:ext>
            </a:extLst>
          </p:cNvPr>
          <p:cNvSpPr txBox="1"/>
          <p:nvPr/>
        </p:nvSpPr>
        <p:spPr>
          <a:xfrm>
            <a:off x="11402860" y="278956"/>
            <a:ext cx="492550" cy="369332"/>
          </a:xfrm>
          <a:prstGeom prst="rect">
            <a:avLst/>
          </a:prstGeom>
          <a:noFill/>
        </p:spPr>
        <p:txBody>
          <a:bodyPr wrap="square" rtlCol="0">
            <a:spAutoFit/>
          </a:bodyPr>
          <a:lstStyle/>
          <a:p>
            <a:r>
              <a:rPr lang="uk-UA" dirty="0"/>
              <a:t>33</a:t>
            </a:r>
          </a:p>
        </p:txBody>
      </p:sp>
    </p:spTree>
    <p:extLst>
      <p:ext uri="{BB962C8B-B14F-4D97-AF65-F5344CB8AC3E}">
        <p14:creationId xmlns:p14="http://schemas.microsoft.com/office/powerpoint/2010/main" val="40328728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Групувати 10">
            <a:extLst>
              <a:ext uri="{FF2B5EF4-FFF2-40B4-BE49-F238E27FC236}">
                <a16:creationId xmlns:a16="http://schemas.microsoft.com/office/drawing/2014/main" id="{C638FE5B-2CF1-4D24-B02F-5018B7311641}"/>
              </a:ext>
            </a:extLst>
          </p:cNvPr>
          <p:cNvGrpSpPr/>
          <p:nvPr/>
        </p:nvGrpSpPr>
        <p:grpSpPr>
          <a:xfrm>
            <a:off x="0" y="288099"/>
            <a:ext cx="11962356" cy="5761972"/>
            <a:chOff x="0" y="288099"/>
            <a:chExt cx="11962356" cy="5761972"/>
          </a:xfrm>
        </p:grpSpPr>
        <p:grpSp>
          <p:nvGrpSpPr>
            <p:cNvPr id="8" name="Групувати 7">
              <a:extLst>
                <a:ext uri="{FF2B5EF4-FFF2-40B4-BE49-F238E27FC236}">
                  <a16:creationId xmlns:a16="http://schemas.microsoft.com/office/drawing/2014/main" id="{1EA40851-8A33-4D3B-80A3-6C46923D2426}"/>
                </a:ext>
              </a:extLst>
            </p:cNvPr>
            <p:cNvGrpSpPr/>
            <p:nvPr/>
          </p:nvGrpSpPr>
          <p:grpSpPr>
            <a:xfrm>
              <a:off x="451124" y="529551"/>
              <a:ext cx="11511232" cy="5520520"/>
              <a:chOff x="451124" y="529551"/>
              <a:chExt cx="11511232" cy="5520520"/>
            </a:xfrm>
          </p:grpSpPr>
          <p:sp>
            <p:nvSpPr>
              <p:cNvPr id="3" name="Прямокутник 2">
                <a:extLst>
                  <a:ext uri="{FF2B5EF4-FFF2-40B4-BE49-F238E27FC236}">
                    <a16:creationId xmlns:a16="http://schemas.microsoft.com/office/drawing/2014/main" id="{6B340CFE-B387-465F-8412-D18EBCBA9341}"/>
                  </a:ext>
                </a:extLst>
              </p:cNvPr>
              <p:cNvSpPr/>
              <p:nvPr/>
            </p:nvSpPr>
            <p:spPr>
              <a:xfrm>
                <a:off x="3156934" y="529551"/>
                <a:ext cx="8696863" cy="2119426"/>
              </a:xfrm>
              <a:prstGeom prst="rect">
                <a:avLst/>
              </a:prstGeom>
            </p:spPr>
            <p:txBody>
              <a:bodyPr wrap="square">
                <a:spAutoFit/>
              </a:bodyPr>
              <a:lstStyle/>
              <a:p>
                <a:pPr>
                  <a:lnSpc>
                    <a:spcPct val="89000"/>
                  </a:lnSpc>
                  <a:spcAft>
                    <a:spcPts val="600"/>
                  </a:spcAft>
                </a:pPr>
                <a:r>
                  <a:rPr lang="de-DE" sz="3600" b="1" dirty="0">
                    <a:solidFill>
                      <a:srgbClr val="0070C0"/>
                    </a:solidFill>
                    <a:latin typeface="Arial Narrow" panose="020B0606020202030204" pitchFamily="34" charset="0"/>
                  </a:rPr>
                  <a:t>Six Sigma </a:t>
                </a:r>
                <a:r>
                  <a:rPr lang="de-DE" sz="3600" b="1" dirty="0">
                    <a:latin typeface="Arial Narrow" panose="020B0606020202030204" pitchFamily="34" charset="0"/>
                  </a:rPr>
                  <a:t>Quality Standard (</a:t>
                </a:r>
                <a:r>
                  <a:rPr lang="uk-UA" sz="3600" b="1" dirty="0">
                    <a:latin typeface="Arial Narrow" panose="020B0606020202030204" pitchFamily="34" charset="0"/>
                  </a:rPr>
                  <a:t>метод 6 Сігма) </a:t>
                </a:r>
                <a:r>
                  <a:rPr lang="de-DE" sz="3600" b="1" dirty="0">
                    <a:latin typeface="Arial Narrow" panose="020B0606020202030204" pitchFamily="34" charset="0"/>
                  </a:rPr>
                  <a:t>–</a:t>
                </a:r>
                <a:r>
                  <a:rPr lang="uk-UA" sz="3600" b="1" dirty="0">
                    <a:latin typeface="Arial Narrow" panose="020B0606020202030204" pitchFamily="34" charset="0"/>
                  </a:rPr>
                  <a:t> </a:t>
                </a:r>
                <a:r>
                  <a:rPr lang="uk-UA" sz="2800" b="1" dirty="0">
                    <a:latin typeface="Arial Narrow" panose="020B0606020202030204" pitchFamily="34" charset="0"/>
                  </a:rPr>
                  <a:t>система досягнення, підтримки та максимізації успіху бізнес-процесів на основі зменшення дефектів у виробництві чи наданні послуги, тобто є методологією </a:t>
                </a:r>
                <a:r>
                  <a:rPr lang="uk-UA" sz="2800" b="1" i="1" dirty="0">
                    <a:latin typeface="Arial Narrow" panose="020B0606020202030204" pitchFamily="34" charset="0"/>
                  </a:rPr>
                  <a:t>управління якістю</a:t>
                </a:r>
                <a:r>
                  <a:rPr lang="uk-UA" sz="2800" b="1" dirty="0">
                    <a:latin typeface="Arial Narrow" panose="020B0606020202030204" pitchFamily="34" charset="0"/>
                  </a:rPr>
                  <a:t>. </a:t>
                </a:r>
              </a:p>
            </p:txBody>
          </p:sp>
          <p:pic>
            <p:nvPicPr>
              <p:cNvPr id="6" name="Рисунок 5">
                <a:extLst>
                  <a:ext uri="{FF2B5EF4-FFF2-40B4-BE49-F238E27FC236}">
                    <a16:creationId xmlns:a16="http://schemas.microsoft.com/office/drawing/2014/main" id="{8B434E92-1366-406B-B1F5-F6A60383B07C}"/>
                  </a:ext>
                </a:extLst>
              </p:cNvPr>
              <p:cNvPicPr>
                <a:picLocks noChangeAspect="1"/>
              </p:cNvPicPr>
              <p:nvPr/>
            </p:nvPicPr>
            <p:blipFill>
              <a:blip r:embed="rId2"/>
              <a:stretch>
                <a:fillRect/>
              </a:stretch>
            </p:blipFill>
            <p:spPr>
              <a:xfrm>
                <a:off x="7991605" y="2252949"/>
                <a:ext cx="3970751" cy="3797122"/>
              </a:xfrm>
              <a:prstGeom prst="rect">
                <a:avLst/>
              </a:prstGeom>
              <a:effectLst>
                <a:softEdge rad="127000"/>
              </a:effectLst>
            </p:spPr>
          </p:pic>
          <p:sp>
            <p:nvSpPr>
              <p:cNvPr id="7" name="Прямокутник 6">
                <a:extLst>
                  <a:ext uri="{FF2B5EF4-FFF2-40B4-BE49-F238E27FC236}">
                    <a16:creationId xmlns:a16="http://schemas.microsoft.com/office/drawing/2014/main" id="{E89358AB-9311-4241-B196-A81BA9EEB626}"/>
                  </a:ext>
                </a:extLst>
              </p:cNvPr>
              <p:cNvSpPr/>
              <p:nvPr/>
            </p:nvSpPr>
            <p:spPr>
              <a:xfrm>
                <a:off x="451124" y="3296308"/>
                <a:ext cx="7728372" cy="2393347"/>
              </a:xfrm>
              <a:prstGeom prst="rect">
                <a:avLst/>
              </a:prstGeom>
            </p:spPr>
            <p:txBody>
              <a:bodyPr wrap="square">
                <a:spAutoFit/>
              </a:bodyPr>
              <a:lstStyle/>
              <a:p>
                <a:pPr>
                  <a:lnSpc>
                    <a:spcPct val="89000"/>
                  </a:lnSpc>
                  <a:spcAft>
                    <a:spcPts val="600"/>
                  </a:spcAft>
                </a:pPr>
                <a:r>
                  <a:rPr lang="uk-UA" sz="2800" b="1" dirty="0">
                    <a:latin typeface="Arial Narrow" panose="020B0606020202030204" pitchFamily="34" charset="0"/>
                  </a:rPr>
                  <a:t>В основі 6 Сігма лежать розуміння потреб споживача, чітке використання даних, а також статистично-аналітичні методи.</a:t>
                </a:r>
                <a:br>
                  <a:rPr lang="uk-UA" sz="2800" b="1" dirty="0">
                    <a:latin typeface="Arial Narrow" panose="020B0606020202030204" pitchFamily="34" charset="0"/>
                  </a:rPr>
                </a:br>
                <a:r>
                  <a:rPr lang="uk-UA" sz="2800" b="1" dirty="0">
                    <a:latin typeface="Arial Narrow" panose="020B0606020202030204" pitchFamily="34" charset="0"/>
                  </a:rPr>
                  <a:t>Основна ідея застосування такої системи полягає у можливості виміряти кількість дефектів у процесах виробництва чи надання послуг.</a:t>
                </a:r>
              </a:p>
            </p:txBody>
          </p:sp>
        </p:grpSp>
        <p:pic>
          <p:nvPicPr>
            <p:cNvPr id="10" name="Рисунок 9">
              <a:extLst>
                <a:ext uri="{FF2B5EF4-FFF2-40B4-BE49-F238E27FC236}">
                  <a16:creationId xmlns:a16="http://schemas.microsoft.com/office/drawing/2014/main" id="{7DB28BD4-4DDF-43CC-B920-EF622EB57D72}"/>
                </a:ext>
              </a:extLst>
            </p:cNvPr>
            <p:cNvPicPr>
              <a:picLocks noChangeAspect="1"/>
            </p:cNvPicPr>
            <p:nvPr/>
          </p:nvPicPr>
          <p:blipFill>
            <a:blip r:embed="rId3"/>
            <a:stretch>
              <a:fillRect/>
            </a:stretch>
          </p:blipFill>
          <p:spPr>
            <a:xfrm>
              <a:off x="0" y="288099"/>
              <a:ext cx="3265493" cy="2818356"/>
            </a:xfrm>
            <a:prstGeom prst="rect">
              <a:avLst/>
            </a:prstGeom>
            <a:effectLst>
              <a:softEdge rad="317500"/>
            </a:effectLst>
          </p:spPr>
        </p:pic>
      </p:grpSp>
      <p:sp>
        <p:nvSpPr>
          <p:cNvPr id="9" name="TextBox 8">
            <a:extLst>
              <a:ext uri="{FF2B5EF4-FFF2-40B4-BE49-F238E27FC236}">
                <a16:creationId xmlns:a16="http://schemas.microsoft.com/office/drawing/2014/main" id="{7C157808-6634-4B45-B61F-8B0F4BA325FC}"/>
              </a:ext>
            </a:extLst>
          </p:cNvPr>
          <p:cNvSpPr txBox="1"/>
          <p:nvPr/>
        </p:nvSpPr>
        <p:spPr>
          <a:xfrm>
            <a:off x="11415527" y="288099"/>
            <a:ext cx="492550" cy="369332"/>
          </a:xfrm>
          <a:prstGeom prst="rect">
            <a:avLst/>
          </a:prstGeom>
          <a:noFill/>
        </p:spPr>
        <p:txBody>
          <a:bodyPr wrap="square" rtlCol="0">
            <a:spAutoFit/>
          </a:bodyPr>
          <a:lstStyle/>
          <a:p>
            <a:r>
              <a:rPr lang="uk-UA" dirty="0"/>
              <a:t>34</a:t>
            </a:r>
          </a:p>
        </p:txBody>
      </p:sp>
    </p:spTree>
    <p:extLst>
      <p:ext uri="{BB962C8B-B14F-4D97-AF65-F5344CB8AC3E}">
        <p14:creationId xmlns:p14="http://schemas.microsoft.com/office/powerpoint/2010/main" val="8944279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увати 3">
            <a:extLst>
              <a:ext uri="{FF2B5EF4-FFF2-40B4-BE49-F238E27FC236}">
                <a16:creationId xmlns:a16="http://schemas.microsoft.com/office/drawing/2014/main" id="{29ED8E17-2BC6-46E2-A67F-8F879FB0F04B}"/>
              </a:ext>
            </a:extLst>
          </p:cNvPr>
          <p:cNvGrpSpPr/>
          <p:nvPr/>
        </p:nvGrpSpPr>
        <p:grpSpPr>
          <a:xfrm>
            <a:off x="528040" y="397361"/>
            <a:ext cx="11356932" cy="5187292"/>
            <a:chOff x="526092" y="397361"/>
            <a:chExt cx="11098061" cy="5187292"/>
          </a:xfrm>
        </p:grpSpPr>
        <p:sp>
          <p:nvSpPr>
            <p:cNvPr id="2" name="Прямокутник 1">
              <a:extLst>
                <a:ext uri="{FF2B5EF4-FFF2-40B4-BE49-F238E27FC236}">
                  <a16:creationId xmlns:a16="http://schemas.microsoft.com/office/drawing/2014/main" id="{2F3D6FB6-038E-420B-BE1D-C9F6F13294DD}"/>
                </a:ext>
              </a:extLst>
            </p:cNvPr>
            <p:cNvSpPr/>
            <p:nvPr/>
          </p:nvSpPr>
          <p:spPr>
            <a:xfrm>
              <a:off x="651353" y="397361"/>
              <a:ext cx="10847540" cy="4036939"/>
            </a:xfrm>
            <a:prstGeom prst="rect">
              <a:avLst/>
            </a:prstGeom>
          </p:spPr>
          <p:txBody>
            <a:bodyPr wrap="square">
              <a:spAutoFit/>
            </a:bodyPr>
            <a:lstStyle/>
            <a:p>
              <a:pPr>
                <a:lnSpc>
                  <a:spcPct val="89000"/>
                </a:lnSpc>
                <a:spcAft>
                  <a:spcPts val="600"/>
                </a:spcAft>
              </a:pPr>
              <a:r>
                <a:rPr lang="uk-UA" sz="3600" b="1" dirty="0">
                  <a:solidFill>
                    <a:srgbClr val="0070C0"/>
                  </a:solidFill>
                  <a:latin typeface="Arial Narrow" panose="020B0606020202030204" pitchFamily="34" charset="0"/>
                </a:rPr>
                <a:t>Метод </a:t>
              </a:r>
              <a:r>
                <a:rPr lang="de-DE" sz="3600" b="1" dirty="0">
                  <a:solidFill>
                    <a:srgbClr val="0070C0"/>
                  </a:solidFill>
                  <a:latin typeface="Arial Narrow" panose="020B0606020202030204" pitchFamily="34" charset="0"/>
                </a:rPr>
                <a:t>Due Dilligence </a:t>
              </a:r>
              <a:r>
                <a:rPr lang="uk-UA" sz="2800" b="1" dirty="0">
                  <a:latin typeface="Arial Narrow" panose="020B0606020202030204" pitchFamily="34" charset="0"/>
                </a:rPr>
                <a:t>(</a:t>
              </a:r>
              <a:r>
                <a:rPr lang="de-DE" sz="2800" b="1" dirty="0">
                  <a:latin typeface="Arial Narrow" panose="020B0606020202030204" pitchFamily="34" charset="0"/>
                </a:rPr>
                <a:t>Financial Due Diligenc</a:t>
              </a:r>
              <a:r>
                <a:rPr lang="uk-UA" sz="2800" b="1" dirty="0">
                  <a:latin typeface="Arial Narrow" panose="020B0606020202030204" pitchFamily="34" charset="0"/>
                </a:rPr>
                <a:t>, в перекладі з</a:t>
              </a:r>
              <a:br>
                <a:rPr lang="uk-UA" sz="2800" b="1" dirty="0">
                  <a:latin typeface="Arial Narrow" panose="020B0606020202030204" pitchFamily="34" charset="0"/>
                </a:rPr>
              </a:br>
              <a:r>
                <a:rPr lang="uk-UA" sz="2800" b="1" dirty="0">
                  <a:latin typeface="Arial Narrow" panose="020B0606020202030204" pitchFamily="34" charset="0"/>
                </a:rPr>
                <a:t>англійської означає </a:t>
              </a:r>
              <a:r>
                <a:rPr lang="uk-UA" sz="2800" b="1" i="1" dirty="0">
                  <a:latin typeface="Arial Narrow" panose="020B0606020202030204" pitchFamily="34" charset="0"/>
                </a:rPr>
                <a:t>забезпечення належної сумлінності</a:t>
              </a:r>
              <a:r>
                <a:rPr lang="uk-UA" sz="2800" b="1" dirty="0">
                  <a:latin typeface="Arial Narrow" panose="020B0606020202030204" pitchFamily="34" charset="0"/>
                </a:rPr>
                <a:t>) </a:t>
              </a:r>
              <a:r>
                <a:rPr lang="de-DE" sz="2800" b="1" dirty="0">
                  <a:latin typeface="Arial Narrow" panose="020B0606020202030204" pitchFamily="34" charset="0"/>
                </a:rPr>
                <a:t>–</a:t>
              </a:r>
              <a:r>
                <a:rPr lang="uk-UA" sz="2800" b="1" dirty="0">
                  <a:latin typeface="Arial Narrow" panose="020B0606020202030204" pitchFamily="34" charset="0"/>
                </a:rPr>
                <a:t> супутня послуга аудиту, яка включає повне дослідження підприємства, базується на аналізі кількісних і якісних показників діяльності суб’єкта господарювання, а також системі менеджменту та внутрішнього контролю, дає можливість оцінити фінансовий стан компанії, перевірити його активи та зобов'язання з погляду їх якості та реальної оцінки (зокрема, наявність незареєстрованих зобов'язань або завищена вартість активів може суттєво погіршити фінансовий стан у майбутньому). </a:t>
              </a:r>
            </a:p>
          </p:txBody>
        </p:sp>
        <p:sp>
          <p:nvSpPr>
            <p:cNvPr id="3" name="Прямокутник 2">
              <a:extLst>
                <a:ext uri="{FF2B5EF4-FFF2-40B4-BE49-F238E27FC236}">
                  <a16:creationId xmlns:a16="http://schemas.microsoft.com/office/drawing/2014/main" id="{D9F26DAD-9EA5-41AB-92A2-506D9AEA60CA}"/>
                </a:ext>
              </a:extLst>
            </p:cNvPr>
            <p:cNvSpPr/>
            <p:nvPr/>
          </p:nvSpPr>
          <p:spPr>
            <a:xfrm>
              <a:off x="526092" y="4341812"/>
              <a:ext cx="11098061" cy="1242841"/>
            </a:xfrm>
            <a:prstGeom prst="rect">
              <a:avLst/>
            </a:prstGeom>
          </p:spPr>
          <p:txBody>
            <a:bodyPr wrap="square">
              <a:spAutoFit/>
            </a:bodyPr>
            <a:lstStyle/>
            <a:p>
              <a:pPr>
                <a:lnSpc>
                  <a:spcPct val="89000"/>
                </a:lnSpc>
              </a:pPr>
              <a:r>
                <a:rPr lang="uk-UA" sz="2800" b="1" dirty="0">
                  <a:latin typeface="Arial Narrow" panose="020B0606020202030204" pitchFamily="34" charset="0"/>
                </a:rPr>
                <a:t>Єдина методика здійснення даної перевірки на сьогодні відсутня,</a:t>
              </a:r>
              <a:br>
                <a:rPr lang="uk-UA" sz="2800" b="1" dirty="0">
                  <a:latin typeface="Arial Narrow" panose="020B0606020202030204" pitchFamily="34" charset="0"/>
                </a:rPr>
              </a:br>
              <a:r>
                <a:rPr lang="uk-UA" sz="2800" b="1" dirty="0">
                  <a:latin typeface="Arial Narrow" panose="020B0606020202030204" pitchFamily="34" charset="0"/>
                </a:rPr>
                <a:t>послідовність та кількість етапів проведення «дью ділідженс» може бути різною.</a:t>
              </a:r>
            </a:p>
          </p:txBody>
        </p:sp>
      </p:grpSp>
      <p:sp>
        <p:nvSpPr>
          <p:cNvPr id="5" name="TextBox 4">
            <a:extLst>
              <a:ext uri="{FF2B5EF4-FFF2-40B4-BE49-F238E27FC236}">
                <a16:creationId xmlns:a16="http://schemas.microsoft.com/office/drawing/2014/main" id="{1308A331-BAF1-49E0-B510-BAF303C98313}"/>
              </a:ext>
            </a:extLst>
          </p:cNvPr>
          <p:cNvSpPr txBox="1"/>
          <p:nvPr/>
        </p:nvSpPr>
        <p:spPr>
          <a:xfrm>
            <a:off x="11392422" y="212695"/>
            <a:ext cx="492550" cy="369332"/>
          </a:xfrm>
          <a:prstGeom prst="rect">
            <a:avLst/>
          </a:prstGeom>
          <a:noFill/>
        </p:spPr>
        <p:txBody>
          <a:bodyPr wrap="square" rtlCol="0">
            <a:spAutoFit/>
          </a:bodyPr>
          <a:lstStyle/>
          <a:p>
            <a:r>
              <a:rPr lang="uk-UA" dirty="0"/>
              <a:t>35</a:t>
            </a:r>
          </a:p>
        </p:txBody>
      </p:sp>
    </p:spTree>
    <p:extLst>
      <p:ext uri="{BB962C8B-B14F-4D97-AF65-F5344CB8AC3E}">
        <p14:creationId xmlns:p14="http://schemas.microsoft.com/office/powerpoint/2010/main" val="23051176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кутник 2">
            <a:extLst>
              <a:ext uri="{FF2B5EF4-FFF2-40B4-BE49-F238E27FC236}">
                <a16:creationId xmlns:a16="http://schemas.microsoft.com/office/drawing/2014/main" id="{7B5636BD-5F89-4EF0-B348-4E17DAA105AE}"/>
              </a:ext>
            </a:extLst>
          </p:cNvPr>
          <p:cNvSpPr/>
          <p:nvPr/>
        </p:nvSpPr>
        <p:spPr>
          <a:xfrm>
            <a:off x="1023581" y="848436"/>
            <a:ext cx="10563367" cy="4170372"/>
          </a:xfrm>
          <a:prstGeom prst="rect">
            <a:avLst/>
          </a:prstGeom>
        </p:spPr>
        <p:txBody>
          <a:bodyPr wrap="square">
            <a:spAutoFit/>
          </a:bodyPr>
          <a:lstStyle/>
          <a:p>
            <a:pPr>
              <a:spcAft>
                <a:spcPts val="600"/>
              </a:spcAft>
            </a:pPr>
            <a:r>
              <a:rPr lang="uk-UA" sz="3600" b="1" dirty="0">
                <a:solidFill>
                  <a:srgbClr val="0070C0"/>
                </a:solidFill>
                <a:latin typeface="Arial Narrow" panose="020B0606020202030204" pitchFamily="34" charset="0"/>
              </a:rPr>
              <a:t>Збалансована система показників </a:t>
            </a:r>
            <a:r>
              <a:rPr lang="uk-UA" sz="2800" b="1" dirty="0">
                <a:latin typeface="Arial Narrow" panose="020B0606020202030204" pitchFamily="34" charset="0"/>
              </a:rPr>
              <a:t>(</a:t>
            </a:r>
            <a:r>
              <a:rPr lang="de-DE" sz="2800" b="1" dirty="0">
                <a:latin typeface="Arial Narrow" panose="020B0606020202030204" pitchFamily="34" charset="0"/>
              </a:rPr>
              <a:t>Balanced</a:t>
            </a:r>
            <a:r>
              <a:rPr lang="uk-UA" sz="2800" b="1" dirty="0">
                <a:latin typeface="Arial Narrow" panose="020B0606020202030204" pitchFamily="34" charset="0"/>
              </a:rPr>
              <a:t> </a:t>
            </a:r>
            <a:r>
              <a:rPr lang="de-DE" sz="2800" b="1" dirty="0">
                <a:latin typeface="Arial Narrow" panose="020B0606020202030204" pitchFamily="34" charset="0"/>
              </a:rPr>
              <a:t>Scorecard – BSC) – </a:t>
            </a:r>
            <a:r>
              <a:rPr lang="uk-UA" sz="2800" b="1" dirty="0">
                <a:latin typeface="Arial Narrow" panose="020B0606020202030204" pitchFamily="34" charset="0"/>
              </a:rPr>
              <a:t> система стратегічного управління організацією на підставі вимірювання та оцінки ефективності її діяльності за набором показників, дібраних таким чином, щоб врахувати всі суттєві (з точки зору стратегії) аспекти діяльності організації (фінансові, маркетингові, виробничі і т. ін.).</a:t>
            </a:r>
          </a:p>
          <a:p>
            <a:r>
              <a:rPr lang="uk-UA" sz="2800" b="1" dirty="0">
                <a:latin typeface="Arial Narrow" panose="020B0606020202030204" pitchFamily="34" charset="0"/>
              </a:rPr>
              <a:t>Вона трансформує місію і загальну стратегію організації у систему взаємопов'язаних показників.</a:t>
            </a:r>
          </a:p>
          <a:p>
            <a:r>
              <a:rPr lang="uk-UA" sz="2800" b="1" dirty="0">
                <a:latin typeface="Arial Narrow" panose="020B0606020202030204" pitchFamily="34" charset="0"/>
              </a:rPr>
              <a:t>Складається з 4-х блоків.</a:t>
            </a:r>
          </a:p>
        </p:txBody>
      </p:sp>
      <p:sp>
        <p:nvSpPr>
          <p:cNvPr id="4" name="TextBox 3">
            <a:extLst>
              <a:ext uri="{FF2B5EF4-FFF2-40B4-BE49-F238E27FC236}">
                <a16:creationId xmlns:a16="http://schemas.microsoft.com/office/drawing/2014/main" id="{13C9F6EA-D9E3-4954-A805-278E6070E8C1}"/>
              </a:ext>
            </a:extLst>
          </p:cNvPr>
          <p:cNvSpPr txBox="1"/>
          <p:nvPr/>
        </p:nvSpPr>
        <p:spPr>
          <a:xfrm>
            <a:off x="11284085" y="512419"/>
            <a:ext cx="492550" cy="369332"/>
          </a:xfrm>
          <a:prstGeom prst="rect">
            <a:avLst/>
          </a:prstGeom>
          <a:noFill/>
        </p:spPr>
        <p:txBody>
          <a:bodyPr wrap="square" rtlCol="0">
            <a:spAutoFit/>
          </a:bodyPr>
          <a:lstStyle/>
          <a:p>
            <a:r>
              <a:rPr lang="uk-UA" dirty="0"/>
              <a:t>36</a:t>
            </a:r>
          </a:p>
        </p:txBody>
      </p:sp>
    </p:spTree>
    <p:extLst>
      <p:ext uri="{BB962C8B-B14F-4D97-AF65-F5344CB8AC3E}">
        <p14:creationId xmlns:p14="http://schemas.microsoft.com/office/powerpoint/2010/main" val="26762732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C8BB60BA-03E9-415C-87C2-2524C17160C6}"/>
              </a:ext>
            </a:extLst>
          </p:cNvPr>
          <p:cNvPicPr>
            <a:picLocks noChangeAspect="1"/>
          </p:cNvPicPr>
          <p:nvPr/>
        </p:nvPicPr>
        <p:blipFill rotWithShape="1">
          <a:blip r:embed="rId2"/>
          <a:srcRect t="15894"/>
          <a:stretch/>
        </p:blipFill>
        <p:spPr>
          <a:xfrm>
            <a:off x="928047" y="191069"/>
            <a:ext cx="10099344" cy="5977719"/>
          </a:xfrm>
          <a:prstGeom prst="rect">
            <a:avLst/>
          </a:prstGeom>
        </p:spPr>
      </p:pic>
      <p:sp>
        <p:nvSpPr>
          <p:cNvPr id="4" name="TextBox 3">
            <a:extLst>
              <a:ext uri="{FF2B5EF4-FFF2-40B4-BE49-F238E27FC236}">
                <a16:creationId xmlns:a16="http://schemas.microsoft.com/office/drawing/2014/main" id="{2186DDAD-7ED6-4114-AE4F-B6E68AAC35BE}"/>
              </a:ext>
            </a:extLst>
          </p:cNvPr>
          <p:cNvSpPr txBox="1"/>
          <p:nvPr/>
        </p:nvSpPr>
        <p:spPr>
          <a:xfrm>
            <a:off x="11468234" y="317867"/>
            <a:ext cx="492550" cy="369332"/>
          </a:xfrm>
          <a:prstGeom prst="rect">
            <a:avLst/>
          </a:prstGeom>
          <a:noFill/>
        </p:spPr>
        <p:txBody>
          <a:bodyPr wrap="square" rtlCol="0">
            <a:spAutoFit/>
          </a:bodyPr>
          <a:lstStyle/>
          <a:p>
            <a:r>
              <a:rPr lang="uk-UA" dirty="0"/>
              <a:t>37</a:t>
            </a:r>
          </a:p>
        </p:txBody>
      </p:sp>
    </p:spTree>
    <p:extLst>
      <p:ext uri="{BB962C8B-B14F-4D97-AF65-F5344CB8AC3E}">
        <p14:creationId xmlns:p14="http://schemas.microsoft.com/office/powerpoint/2010/main" val="21819531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Групувати 5">
            <a:extLst>
              <a:ext uri="{FF2B5EF4-FFF2-40B4-BE49-F238E27FC236}">
                <a16:creationId xmlns:a16="http://schemas.microsoft.com/office/drawing/2014/main" id="{D410887F-EF27-478D-A83B-23E29338C728}"/>
              </a:ext>
            </a:extLst>
          </p:cNvPr>
          <p:cNvGrpSpPr/>
          <p:nvPr/>
        </p:nvGrpSpPr>
        <p:grpSpPr>
          <a:xfrm>
            <a:off x="600501" y="576956"/>
            <a:ext cx="11368585" cy="5342297"/>
            <a:chOff x="600501" y="576956"/>
            <a:chExt cx="11368585" cy="5342297"/>
          </a:xfrm>
        </p:grpSpPr>
        <p:sp>
          <p:nvSpPr>
            <p:cNvPr id="2" name="Прямокутник 1">
              <a:extLst>
                <a:ext uri="{FF2B5EF4-FFF2-40B4-BE49-F238E27FC236}">
                  <a16:creationId xmlns:a16="http://schemas.microsoft.com/office/drawing/2014/main" id="{5E0FA16E-0738-4DAE-81A8-21480F227EE8}"/>
                </a:ext>
              </a:extLst>
            </p:cNvPr>
            <p:cNvSpPr/>
            <p:nvPr/>
          </p:nvSpPr>
          <p:spPr>
            <a:xfrm>
              <a:off x="732430" y="576956"/>
              <a:ext cx="10727140" cy="3538533"/>
            </a:xfrm>
            <a:prstGeom prst="rect">
              <a:avLst/>
            </a:prstGeom>
          </p:spPr>
          <p:txBody>
            <a:bodyPr wrap="square">
              <a:spAutoFit/>
            </a:bodyPr>
            <a:lstStyle/>
            <a:p>
              <a:pPr algn="just">
                <a:lnSpc>
                  <a:spcPct val="89000"/>
                </a:lnSpc>
              </a:pPr>
              <a:r>
                <a:rPr lang="uk-UA" sz="3600" b="1" dirty="0">
                  <a:solidFill>
                    <a:srgbClr val="0070C0"/>
                  </a:solidFill>
                  <a:latin typeface="Arial Narrow" panose="020B0606020202030204" pitchFamily="34" charset="0"/>
                </a:rPr>
                <a:t>Вартісний (функціонально-вартісний) аналіз </a:t>
              </a:r>
              <a:r>
                <a:rPr lang="uk-UA" sz="3600" b="1" dirty="0">
                  <a:latin typeface="Arial Narrow" panose="020B0606020202030204" pitchFamily="34" charset="0"/>
                </a:rPr>
                <a:t>(</a:t>
              </a:r>
              <a:r>
                <a:rPr lang="ru-RU" sz="3600" b="1" dirty="0">
                  <a:latin typeface="Arial Narrow" panose="020B0606020202030204" pitchFamily="34" charset="0"/>
                </a:rPr>
                <a:t>ФВА) – </a:t>
              </a:r>
              <a:r>
                <a:rPr lang="uk-UA" sz="3000" b="1" dirty="0">
                  <a:latin typeface="Arial Narrow" panose="020B0606020202030204" pitchFamily="34" charset="0"/>
                </a:rPr>
                <a:t>метод контролінгу, що полягає в дослідженні функціональних характеристик продукції, яка виробляється, на предмет еквівалентності їх вартості та корисності.</a:t>
              </a:r>
            </a:p>
            <a:p>
              <a:pPr algn="just">
                <a:lnSpc>
                  <a:spcPct val="89000"/>
                </a:lnSpc>
                <a:spcBef>
                  <a:spcPts val="600"/>
                </a:spcBef>
              </a:pPr>
              <a:r>
                <a:rPr lang="uk-UA" sz="3000" b="1" dirty="0">
                  <a:latin typeface="Arial Narrow" panose="020B0606020202030204" pitchFamily="34" charset="0"/>
                </a:rPr>
                <a:t>Тобто цей метод націлений на виявлення можливостей зниження вартості та поліпшення якості об’єкта, що аналізується як функціонально орієнтована система на всіх стадіях його життєвого циклу.</a:t>
              </a:r>
            </a:p>
          </p:txBody>
        </p:sp>
        <p:sp>
          <p:nvSpPr>
            <p:cNvPr id="5" name="Прямокутник 4">
              <a:extLst>
                <a:ext uri="{FF2B5EF4-FFF2-40B4-BE49-F238E27FC236}">
                  <a16:creationId xmlns:a16="http://schemas.microsoft.com/office/drawing/2014/main" id="{58E4E31C-EBD9-4B63-89E1-15EA5A40140D}"/>
                </a:ext>
              </a:extLst>
            </p:cNvPr>
            <p:cNvSpPr/>
            <p:nvPr/>
          </p:nvSpPr>
          <p:spPr>
            <a:xfrm>
              <a:off x="600501" y="4292910"/>
              <a:ext cx="11368585" cy="1626343"/>
            </a:xfrm>
            <a:prstGeom prst="rect">
              <a:avLst/>
            </a:prstGeom>
          </p:spPr>
          <p:txBody>
            <a:bodyPr wrap="square">
              <a:spAutoFit/>
            </a:bodyPr>
            <a:lstStyle/>
            <a:p>
              <a:pPr>
                <a:lnSpc>
                  <a:spcPct val="89000"/>
                </a:lnSpc>
              </a:pPr>
              <a:r>
                <a:rPr lang="uk-UA" sz="2800" b="1" dirty="0">
                  <a:latin typeface="Arial Narrow" panose="020B0606020202030204" pitchFamily="34" charset="0"/>
                </a:rPr>
                <a:t>Виокремлюють два основні завдання вартісного аналізу:</a:t>
              </a:r>
            </a:p>
            <a:p>
              <a:pPr>
                <a:lnSpc>
                  <a:spcPct val="89000"/>
                </a:lnSpc>
              </a:pPr>
              <a:r>
                <a:rPr lang="uk-UA" sz="2800" b="1" dirty="0">
                  <a:latin typeface="Arial Narrow" panose="020B0606020202030204" pitchFamily="34" charset="0"/>
                </a:rPr>
                <a:t>-   зменшення вартості окремих компонентів продукції без зменшення обсягів її виробництва та реалізації;</a:t>
              </a:r>
            </a:p>
            <a:p>
              <a:pPr>
                <a:lnSpc>
                  <a:spcPct val="89000"/>
                </a:lnSpc>
              </a:pPr>
              <a:r>
                <a:rPr lang="uk-UA" sz="2800" b="1" dirty="0">
                  <a:latin typeface="Arial Narrow" panose="020B0606020202030204" pitchFamily="34" charset="0"/>
                </a:rPr>
                <a:t>-   поліпшення функціональних параметрів продукції за мінімальних затрат.   </a:t>
              </a:r>
              <a:endParaRPr lang="uk-UA" sz="2800" b="1" dirty="0">
                <a:effectLst/>
                <a:latin typeface="Arial Narrow" panose="020B0606020202030204" pitchFamily="34" charset="0"/>
              </a:endParaRPr>
            </a:p>
          </p:txBody>
        </p:sp>
      </p:grpSp>
      <p:sp>
        <p:nvSpPr>
          <p:cNvPr id="7" name="TextBox 6">
            <a:extLst>
              <a:ext uri="{FF2B5EF4-FFF2-40B4-BE49-F238E27FC236}">
                <a16:creationId xmlns:a16="http://schemas.microsoft.com/office/drawing/2014/main" id="{FBCA1457-8568-4425-9C09-B5C5678EF673}"/>
              </a:ext>
            </a:extLst>
          </p:cNvPr>
          <p:cNvSpPr txBox="1"/>
          <p:nvPr/>
        </p:nvSpPr>
        <p:spPr>
          <a:xfrm>
            <a:off x="11476536" y="207624"/>
            <a:ext cx="492550" cy="369332"/>
          </a:xfrm>
          <a:prstGeom prst="rect">
            <a:avLst/>
          </a:prstGeom>
          <a:noFill/>
        </p:spPr>
        <p:txBody>
          <a:bodyPr wrap="square" rtlCol="0">
            <a:spAutoFit/>
          </a:bodyPr>
          <a:lstStyle/>
          <a:p>
            <a:r>
              <a:rPr lang="uk-UA" dirty="0"/>
              <a:t>38</a:t>
            </a:r>
          </a:p>
        </p:txBody>
      </p:sp>
    </p:spTree>
    <p:extLst>
      <p:ext uri="{BB962C8B-B14F-4D97-AF65-F5344CB8AC3E}">
        <p14:creationId xmlns:p14="http://schemas.microsoft.com/office/powerpoint/2010/main" val="7032196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Групувати 6">
            <a:extLst>
              <a:ext uri="{FF2B5EF4-FFF2-40B4-BE49-F238E27FC236}">
                <a16:creationId xmlns:a16="http://schemas.microsoft.com/office/drawing/2014/main" id="{12F48E8E-7A8C-437B-AEB2-06164BAD3934}"/>
              </a:ext>
            </a:extLst>
          </p:cNvPr>
          <p:cNvGrpSpPr/>
          <p:nvPr/>
        </p:nvGrpSpPr>
        <p:grpSpPr>
          <a:xfrm>
            <a:off x="1530823" y="272113"/>
            <a:ext cx="10465560" cy="5881319"/>
            <a:chOff x="1530823" y="272113"/>
            <a:chExt cx="10465560" cy="5881319"/>
          </a:xfrm>
        </p:grpSpPr>
        <p:pic>
          <p:nvPicPr>
            <p:cNvPr id="2" name="Рисунок 1">
              <a:extLst>
                <a:ext uri="{FF2B5EF4-FFF2-40B4-BE49-F238E27FC236}">
                  <a16:creationId xmlns:a16="http://schemas.microsoft.com/office/drawing/2014/main" id="{8BCE25C5-D8D3-4C29-9861-D7E5F55A8653}"/>
                </a:ext>
              </a:extLst>
            </p:cNvPr>
            <p:cNvPicPr>
              <a:picLocks noChangeAspect="1"/>
            </p:cNvPicPr>
            <p:nvPr/>
          </p:nvPicPr>
          <p:blipFill>
            <a:blip r:embed="rId2"/>
            <a:stretch>
              <a:fillRect/>
            </a:stretch>
          </p:blipFill>
          <p:spPr>
            <a:xfrm>
              <a:off x="1530823" y="858455"/>
              <a:ext cx="9455625" cy="5141089"/>
            </a:xfrm>
            <a:prstGeom prst="rect">
              <a:avLst/>
            </a:prstGeom>
          </p:spPr>
        </p:pic>
        <p:sp>
          <p:nvSpPr>
            <p:cNvPr id="3" name="Прямокутник 2">
              <a:extLst>
                <a:ext uri="{FF2B5EF4-FFF2-40B4-BE49-F238E27FC236}">
                  <a16:creationId xmlns:a16="http://schemas.microsoft.com/office/drawing/2014/main" id="{5FAC6969-1A4A-4FC6-83B2-3DFB0CA476FD}"/>
                </a:ext>
              </a:extLst>
            </p:cNvPr>
            <p:cNvSpPr/>
            <p:nvPr/>
          </p:nvSpPr>
          <p:spPr>
            <a:xfrm>
              <a:off x="2813594" y="272113"/>
              <a:ext cx="6564810" cy="584775"/>
            </a:xfrm>
            <a:prstGeom prst="rect">
              <a:avLst/>
            </a:prstGeom>
          </p:spPr>
          <p:txBody>
            <a:bodyPr wrap="none">
              <a:spAutoFit/>
            </a:bodyPr>
            <a:lstStyle/>
            <a:p>
              <a:r>
                <a:rPr lang="uk-UA" sz="3200" b="1" dirty="0">
                  <a:solidFill>
                    <a:srgbClr val="0070C0"/>
                  </a:solidFill>
                  <a:latin typeface="Times New Roman Italic+FPEF"/>
                </a:rPr>
                <a:t>Функціонально-вартісна діаграма</a:t>
              </a:r>
              <a:endParaRPr lang="uk-UA" sz="3200" b="1" dirty="0">
                <a:solidFill>
                  <a:srgbClr val="0070C0"/>
                </a:solidFill>
              </a:endParaRPr>
            </a:p>
          </p:txBody>
        </p:sp>
        <p:sp>
          <p:nvSpPr>
            <p:cNvPr id="6" name="Прямокутник 5">
              <a:extLst>
                <a:ext uri="{FF2B5EF4-FFF2-40B4-BE49-F238E27FC236}">
                  <a16:creationId xmlns:a16="http://schemas.microsoft.com/office/drawing/2014/main" id="{9C5B6BA2-F5A4-4A80-A337-9B5DAB9A02E5}"/>
                </a:ext>
              </a:extLst>
            </p:cNvPr>
            <p:cNvSpPr/>
            <p:nvPr/>
          </p:nvSpPr>
          <p:spPr>
            <a:xfrm>
              <a:off x="9061035" y="5845655"/>
              <a:ext cx="2935348" cy="307777"/>
            </a:xfrm>
            <a:prstGeom prst="rect">
              <a:avLst/>
            </a:prstGeom>
          </p:spPr>
          <p:txBody>
            <a:bodyPr wrap="square">
              <a:spAutoFit/>
            </a:bodyPr>
            <a:lstStyle/>
            <a:p>
              <a:r>
                <a:rPr lang="uk-UA" sz="1400" b="1" dirty="0"/>
                <a:t>Джерело: Лекція 1 (ФВА) </a:t>
              </a:r>
              <a:r>
                <a:rPr lang="en-US" sz="1400" b="1" dirty="0"/>
                <a:t>pptx</a:t>
              </a:r>
              <a:endParaRPr lang="uk-UA" sz="1400" b="1" dirty="0"/>
            </a:p>
          </p:txBody>
        </p:sp>
      </p:grpSp>
      <p:sp>
        <p:nvSpPr>
          <p:cNvPr id="8" name="TextBox 7">
            <a:extLst>
              <a:ext uri="{FF2B5EF4-FFF2-40B4-BE49-F238E27FC236}">
                <a16:creationId xmlns:a16="http://schemas.microsoft.com/office/drawing/2014/main" id="{5AF962D2-1BDD-4EB7-BD77-E83A169A1467}"/>
              </a:ext>
            </a:extLst>
          </p:cNvPr>
          <p:cNvSpPr txBox="1"/>
          <p:nvPr/>
        </p:nvSpPr>
        <p:spPr>
          <a:xfrm>
            <a:off x="11361906" y="379834"/>
            <a:ext cx="492550" cy="369332"/>
          </a:xfrm>
          <a:prstGeom prst="rect">
            <a:avLst/>
          </a:prstGeom>
          <a:noFill/>
        </p:spPr>
        <p:txBody>
          <a:bodyPr wrap="square" rtlCol="0">
            <a:spAutoFit/>
          </a:bodyPr>
          <a:lstStyle/>
          <a:p>
            <a:r>
              <a:rPr lang="uk-UA" dirty="0"/>
              <a:t>39</a:t>
            </a:r>
          </a:p>
        </p:txBody>
      </p:sp>
    </p:spTree>
    <p:extLst>
      <p:ext uri="{BB962C8B-B14F-4D97-AF65-F5344CB8AC3E}">
        <p14:creationId xmlns:p14="http://schemas.microsoft.com/office/powerpoint/2010/main" val="2311233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кутник 3">
            <a:extLst>
              <a:ext uri="{FF2B5EF4-FFF2-40B4-BE49-F238E27FC236}">
                <a16:creationId xmlns:a16="http://schemas.microsoft.com/office/drawing/2014/main" id="{388B43F6-D569-4760-B524-262D3078605F}"/>
              </a:ext>
            </a:extLst>
          </p:cNvPr>
          <p:cNvSpPr/>
          <p:nvPr/>
        </p:nvSpPr>
        <p:spPr>
          <a:xfrm>
            <a:off x="1465545" y="448891"/>
            <a:ext cx="9895562" cy="4488665"/>
          </a:xfrm>
          <a:prstGeom prst="rect">
            <a:avLst/>
          </a:prstGeom>
        </p:spPr>
        <p:txBody>
          <a:bodyPr wrap="square">
            <a:spAutoFit/>
          </a:bodyPr>
          <a:lstStyle/>
          <a:p>
            <a:pPr algn="ctr"/>
            <a:endParaRPr lang="uk-UA" sz="1400" b="1" dirty="0"/>
          </a:p>
          <a:p>
            <a:pPr algn="r"/>
            <a:r>
              <a:rPr lang="uk-UA" sz="1600" dirty="0" err="1"/>
              <a:t>Стор</a:t>
            </a:r>
            <a:r>
              <a:rPr lang="uk-UA" sz="1400" dirty="0"/>
              <a:t>.</a:t>
            </a:r>
          </a:p>
          <a:p>
            <a:endParaRPr lang="uk-UA" sz="1400" dirty="0"/>
          </a:p>
          <a:p>
            <a:r>
              <a:rPr lang="uk-UA" sz="1600" b="1" dirty="0">
                <a:solidFill>
                  <a:srgbClr val="C00000"/>
                </a:solidFill>
              </a:rPr>
              <a:t>ТЕМА 4. МЕТОДИЧНИЙ ІНСТРУМЕНТАРІЙ СТРАТЕГІЧНОГО ФІНАНСОВОГО КОНТРОЛІНГУ…………………………………………………………………………………………………    106</a:t>
            </a:r>
          </a:p>
          <a:p>
            <a:r>
              <a:rPr lang="uk-UA" sz="1600" b="1" dirty="0"/>
              <a:t>                1. Концептуальні особливості стратегічного фінансового контролінгу…………….    108</a:t>
            </a:r>
          </a:p>
          <a:p>
            <a:r>
              <a:rPr lang="uk-UA" sz="1600" b="1" dirty="0"/>
              <a:t>                2. Інструменти стратегічного фінансового контролінгу…………………………………   116</a:t>
            </a:r>
          </a:p>
          <a:p>
            <a:pPr>
              <a:spcAft>
                <a:spcPts val="600"/>
              </a:spcAft>
            </a:pPr>
            <a:r>
              <a:rPr lang="uk-UA" sz="1600" b="1" dirty="0"/>
              <a:t>                3. Стратегічний фінансовий контролінг як інструмент запобігання банкрутства..   159</a:t>
            </a:r>
          </a:p>
          <a:p>
            <a:r>
              <a:rPr lang="uk-UA" sz="1600" b="1" dirty="0">
                <a:solidFill>
                  <a:srgbClr val="C00000"/>
                </a:solidFill>
              </a:rPr>
              <a:t>ТЕМА 5. МЕХАНІЗМ  ВНУТРІШНЬОГО КОНТРОЛЮ У ФІНАНСОВОМУ УПРАВЛІННІ</a:t>
            </a:r>
            <a:r>
              <a:rPr lang="ru-RU" sz="1600" b="1" dirty="0">
                <a:solidFill>
                  <a:srgbClr val="C00000"/>
                </a:solidFill>
              </a:rPr>
              <a:t>…………………………………………………………………………………………………….    166</a:t>
            </a:r>
          </a:p>
          <a:p>
            <a:pPr>
              <a:lnSpc>
                <a:spcPct val="87000"/>
              </a:lnSpc>
            </a:pPr>
            <a:r>
              <a:rPr lang="uk-UA" sz="1600" b="1" dirty="0"/>
              <a:t>               1. Особливості фінансового контролю на підприємстві…………………………………...   168</a:t>
            </a:r>
          </a:p>
          <a:p>
            <a:pPr>
              <a:lnSpc>
                <a:spcPct val="87000"/>
              </a:lnSpc>
            </a:pPr>
            <a:r>
              <a:rPr lang="uk-UA" sz="1600" b="1" dirty="0"/>
              <a:t>               2. Вимоги щодо організації ефективної СВК на підприємстві……………………………   176</a:t>
            </a:r>
          </a:p>
          <a:p>
            <a:r>
              <a:rPr lang="uk-UA" sz="1600" b="1" dirty="0"/>
              <a:t>               3. Етапи та інструменти СВК підприємства…………………………………………………..     188</a:t>
            </a:r>
          </a:p>
          <a:p>
            <a:pPr>
              <a:spcAft>
                <a:spcPts val="600"/>
              </a:spcAft>
            </a:pPr>
            <a:r>
              <a:rPr lang="uk-UA" sz="1600" b="1" dirty="0"/>
              <a:t>               4. Форми і методи фінансового контролю діяльності підприємства…………………..    198</a:t>
            </a:r>
          </a:p>
          <a:p>
            <a:pPr>
              <a:lnSpc>
                <a:spcPct val="87000"/>
              </a:lnSpc>
            </a:pPr>
            <a:r>
              <a:rPr lang="uk-UA" sz="1600" b="1" dirty="0"/>
              <a:t>СПИСОК РЕКОМЕНДОВАНОЇ ЛІТЕРАТУРИ……………………………………………………………    211</a:t>
            </a:r>
          </a:p>
          <a:p>
            <a:endParaRPr lang="uk-UA" sz="1600" b="1" dirty="0">
              <a:solidFill>
                <a:srgbClr val="C00000"/>
              </a:solidFill>
            </a:endParaRPr>
          </a:p>
          <a:p>
            <a:pPr>
              <a:lnSpc>
                <a:spcPct val="87000"/>
              </a:lnSpc>
            </a:pPr>
            <a:endParaRPr lang="uk-UA" sz="1600" b="1" dirty="0"/>
          </a:p>
          <a:p>
            <a:endParaRPr lang="uk-UA" sz="1600" b="1" dirty="0">
              <a:solidFill>
                <a:srgbClr val="C00000"/>
              </a:solidFill>
            </a:endParaRPr>
          </a:p>
        </p:txBody>
      </p:sp>
    </p:spTree>
    <p:extLst>
      <p:ext uri="{BB962C8B-B14F-4D97-AF65-F5344CB8AC3E}">
        <p14:creationId xmlns:p14="http://schemas.microsoft.com/office/powerpoint/2010/main" val="26314687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увати 4">
            <a:extLst>
              <a:ext uri="{FF2B5EF4-FFF2-40B4-BE49-F238E27FC236}">
                <a16:creationId xmlns:a16="http://schemas.microsoft.com/office/drawing/2014/main" id="{6A405F97-E0CD-4A11-A813-6FF173C92646}"/>
              </a:ext>
            </a:extLst>
          </p:cNvPr>
          <p:cNvGrpSpPr/>
          <p:nvPr/>
        </p:nvGrpSpPr>
        <p:grpSpPr>
          <a:xfrm>
            <a:off x="191093" y="446038"/>
            <a:ext cx="11751524" cy="4746450"/>
            <a:chOff x="191093" y="446038"/>
            <a:chExt cx="11751524" cy="4746450"/>
          </a:xfrm>
        </p:grpSpPr>
        <p:sp>
          <p:nvSpPr>
            <p:cNvPr id="2" name="Прямокутник 1">
              <a:extLst>
                <a:ext uri="{FF2B5EF4-FFF2-40B4-BE49-F238E27FC236}">
                  <a16:creationId xmlns:a16="http://schemas.microsoft.com/office/drawing/2014/main" id="{03F10B4A-78D6-4FEA-8C51-F8E7BC82907C}"/>
                </a:ext>
              </a:extLst>
            </p:cNvPr>
            <p:cNvSpPr/>
            <p:nvPr/>
          </p:nvSpPr>
          <p:spPr>
            <a:xfrm>
              <a:off x="803564" y="446038"/>
              <a:ext cx="11139053" cy="2369880"/>
            </a:xfrm>
            <a:prstGeom prst="rect">
              <a:avLst/>
            </a:prstGeom>
          </p:spPr>
          <p:txBody>
            <a:bodyPr wrap="square">
              <a:spAutoFit/>
            </a:bodyPr>
            <a:lstStyle/>
            <a:p>
              <a:r>
                <a:rPr lang="uk-UA" sz="3600" b="1" dirty="0">
                  <a:solidFill>
                    <a:srgbClr val="0070C0"/>
                  </a:solidFill>
                  <a:latin typeface="Arial Narrow" panose="020B0606020202030204" pitchFamily="34" charset="0"/>
                </a:rPr>
                <a:t>Портфельний аналіз </a:t>
              </a:r>
              <a:r>
                <a:rPr lang="ru-RU" sz="2800" b="1" dirty="0">
                  <a:latin typeface="Arial Narrow" panose="020B0606020202030204" pitchFamily="34" charset="0"/>
                </a:rPr>
                <a:t>–</a:t>
              </a:r>
              <a:r>
                <a:rPr lang="uk-UA" sz="2800" b="1" dirty="0">
                  <a:latin typeface="Arial Narrow" panose="020B0606020202030204" pitchFamily="34" charset="0"/>
                </a:rPr>
                <a:t> аналіз господарської діяльності підприємства, що виконується з метою визначення найбільш прибуткових та перспективних напрямів (видів діяльності) чи проектів, їх інвестування та скорочення, або призупинення інвестицій, у неприбуткові або неперспективні види діяльності чи проєкти.</a:t>
              </a:r>
            </a:p>
          </p:txBody>
        </p:sp>
        <p:sp>
          <p:nvSpPr>
            <p:cNvPr id="3" name="Прямокутник 2">
              <a:extLst>
                <a:ext uri="{FF2B5EF4-FFF2-40B4-BE49-F238E27FC236}">
                  <a16:creationId xmlns:a16="http://schemas.microsoft.com/office/drawing/2014/main" id="{6DEA1DD0-66BF-4F9D-A1F9-E81F8848B0F4}"/>
                </a:ext>
              </a:extLst>
            </p:cNvPr>
            <p:cNvSpPr/>
            <p:nvPr/>
          </p:nvSpPr>
          <p:spPr>
            <a:xfrm>
              <a:off x="729674" y="3216947"/>
              <a:ext cx="10778836" cy="1975541"/>
            </a:xfrm>
            <a:prstGeom prst="rect">
              <a:avLst/>
            </a:prstGeom>
          </p:spPr>
          <p:txBody>
            <a:bodyPr wrap="square">
              <a:spAutoFit/>
            </a:bodyPr>
            <a:lstStyle/>
            <a:p>
              <a:pPr>
                <a:lnSpc>
                  <a:spcPct val="89000"/>
                </a:lnSpc>
              </a:pPr>
              <a:r>
                <a:rPr lang="uk-UA" sz="2600" b="1" noProof="1">
                  <a:latin typeface="Arial Narrow" panose="020B0606020202030204" pitchFamily="34" charset="0"/>
                </a:rPr>
                <a:t>В ідеалі портфель підприємства повинен бути збалансованим:</a:t>
              </a:r>
            </a:p>
            <a:p>
              <a:pPr>
                <a:lnSpc>
                  <a:spcPct val="89000"/>
                </a:lnSpc>
              </a:pPr>
              <a:r>
                <a:rPr lang="uk-UA" sz="2600" b="1" noProof="1">
                  <a:latin typeface="Arial Narrow" panose="020B0606020202030204" pitchFamily="34" charset="0"/>
                </a:rPr>
                <a:t>не повинно бути ні надлишку, ні дефіциту фінансових коштів.</a:t>
              </a:r>
            </a:p>
            <a:p>
              <a:pPr>
                <a:lnSpc>
                  <a:spcPct val="89000"/>
                </a:lnSpc>
                <a:spcBef>
                  <a:spcPts val="800"/>
                </a:spcBef>
              </a:pPr>
              <a:r>
                <a:rPr lang="uk-UA" sz="2600" b="1" noProof="1">
                  <a:latin typeface="Arial Narrow" panose="020B0606020202030204" pitchFamily="34" charset="0"/>
                </a:rPr>
                <a:t>У випадку нестачі ресурсів коштів підприємству доведеться користуватись позиками, за наявності надлишку </a:t>
              </a:r>
              <a:r>
                <a:rPr lang="ru-RU" sz="2600" b="1" dirty="0">
                  <a:latin typeface="Arial Narrow" panose="020B0606020202030204" pitchFamily="34" charset="0"/>
                </a:rPr>
                <a:t>–</a:t>
              </a:r>
              <a:r>
                <a:rPr lang="uk-UA" sz="2600" b="1" noProof="1">
                  <a:latin typeface="Arial Narrow" panose="020B0606020202030204" pitchFamily="34" charset="0"/>
                </a:rPr>
                <a:t> фінансові ресурси будуть недовикористовуватись (або використовуватись неефективно).</a:t>
              </a:r>
            </a:p>
          </p:txBody>
        </p:sp>
        <p:pic>
          <p:nvPicPr>
            <p:cNvPr id="4" name="Рисунок 3">
              <a:extLst>
                <a:ext uri="{FF2B5EF4-FFF2-40B4-BE49-F238E27FC236}">
                  <a16:creationId xmlns:a16="http://schemas.microsoft.com/office/drawing/2014/main" id="{0B3A4A64-DE4E-4741-BA36-AD2C3A21E9F0}"/>
                </a:ext>
              </a:extLst>
            </p:cNvPr>
            <p:cNvPicPr>
              <a:picLocks noChangeAspect="1"/>
            </p:cNvPicPr>
            <p:nvPr/>
          </p:nvPicPr>
          <p:blipFill>
            <a:blip r:embed="rId2"/>
            <a:stretch>
              <a:fillRect/>
            </a:stretch>
          </p:blipFill>
          <p:spPr>
            <a:xfrm>
              <a:off x="191093" y="3412836"/>
              <a:ext cx="612471" cy="773482"/>
            </a:xfrm>
            <a:prstGeom prst="rect">
              <a:avLst/>
            </a:prstGeom>
            <a:noFill/>
            <a:effectLst>
              <a:softEdge rad="127000"/>
            </a:effectLst>
          </p:spPr>
        </p:pic>
      </p:grpSp>
      <p:sp>
        <p:nvSpPr>
          <p:cNvPr id="6" name="TextBox 5">
            <a:extLst>
              <a:ext uri="{FF2B5EF4-FFF2-40B4-BE49-F238E27FC236}">
                <a16:creationId xmlns:a16="http://schemas.microsoft.com/office/drawing/2014/main" id="{2ED818A4-BAE4-4058-ACD7-DE63AF5EFE5E}"/>
              </a:ext>
            </a:extLst>
          </p:cNvPr>
          <p:cNvSpPr txBox="1"/>
          <p:nvPr/>
        </p:nvSpPr>
        <p:spPr>
          <a:xfrm>
            <a:off x="11388436" y="252919"/>
            <a:ext cx="492550" cy="369332"/>
          </a:xfrm>
          <a:prstGeom prst="rect">
            <a:avLst/>
          </a:prstGeom>
          <a:noFill/>
        </p:spPr>
        <p:txBody>
          <a:bodyPr wrap="square" rtlCol="0">
            <a:spAutoFit/>
          </a:bodyPr>
          <a:lstStyle/>
          <a:p>
            <a:r>
              <a:rPr lang="uk-UA" dirty="0"/>
              <a:t>40</a:t>
            </a:r>
          </a:p>
        </p:txBody>
      </p:sp>
    </p:spTree>
    <p:extLst>
      <p:ext uri="{BB962C8B-B14F-4D97-AF65-F5344CB8AC3E}">
        <p14:creationId xmlns:p14="http://schemas.microsoft.com/office/powerpoint/2010/main" val="31247351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Групувати 22">
            <a:extLst>
              <a:ext uri="{FF2B5EF4-FFF2-40B4-BE49-F238E27FC236}">
                <a16:creationId xmlns:a16="http://schemas.microsoft.com/office/drawing/2014/main" id="{5B72BBC3-964C-41C7-824E-5ECCBBCFB63F}"/>
              </a:ext>
            </a:extLst>
          </p:cNvPr>
          <p:cNvGrpSpPr/>
          <p:nvPr/>
        </p:nvGrpSpPr>
        <p:grpSpPr>
          <a:xfrm>
            <a:off x="0" y="0"/>
            <a:ext cx="12149978" cy="6110566"/>
            <a:chOff x="0" y="0"/>
            <a:chExt cx="12149978" cy="6110566"/>
          </a:xfrm>
        </p:grpSpPr>
        <p:pic>
          <p:nvPicPr>
            <p:cNvPr id="9" name="Рисунок 8">
              <a:extLst>
                <a:ext uri="{FF2B5EF4-FFF2-40B4-BE49-F238E27FC236}">
                  <a16:creationId xmlns:a16="http://schemas.microsoft.com/office/drawing/2014/main" id="{3B043EC2-7F02-4D5A-97FC-CCE933A4367A}"/>
                </a:ext>
              </a:extLst>
            </p:cNvPr>
            <p:cNvPicPr>
              <a:picLocks noChangeAspect="1"/>
            </p:cNvPicPr>
            <p:nvPr/>
          </p:nvPicPr>
          <p:blipFill>
            <a:blip r:embed="rId2"/>
            <a:stretch>
              <a:fillRect/>
            </a:stretch>
          </p:blipFill>
          <p:spPr>
            <a:xfrm>
              <a:off x="78968" y="3241964"/>
              <a:ext cx="3398066" cy="2868602"/>
            </a:xfrm>
            <a:prstGeom prst="rect">
              <a:avLst/>
            </a:prstGeom>
            <a:ln>
              <a:solidFill>
                <a:srgbClr val="9933FF"/>
              </a:solidFill>
            </a:ln>
          </p:spPr>
        </p:pic>
        <p:grpSp>
          <p:nvGrpSpPr>
            <p:cNvPr id="11" name="Групувати 10">
              <a:extLst>
                <a:ext uri="{FF2B5EF4-FFF2-40B4-BE49-F238E27FC236}">
                  <a16:creationId xmlns:a16="http://schemas.microsoft.com/office/drawing/2014/main" id="{9456A5C7-FFCE-4DD4-B247-6957D7B74FED}"/>
                </a:ext>
              </a:extLst>
            </p:cNvPr>
            <p:cNvGrpSpPr/>
            <p:nvPr/>
          </p:nvGrpSpPr>
          <p:grpSpPr>
            <a:xfrm>
              <a:off x="0" y="165338"/>
              <a:ext cx="3556002" cy="2956553"/>
              <a:chOff x="100137" y="2843511"/>
              <a:chExt cx="3650097" cy="3207224"/>
            </a:xfrm>
          </p:grpSpPr>
          <p:pic>
            <p:nvPicPr>
              <p:cNvPr id="3" name="Рисунок 2">
                <a:extLst>
                  <a:ext uri="{FF2B5EF4-FFF2-40B4-BE49-F238E27FC236}">
                    <a16:creationId xmlns:a16="http://schemas.microsoft.com/office/drawing/2014/main" id="{DA1B92F1-013B-4B4E-816D-ECE905B41BD7}"/>
                  </a:ext>
                </a:extLst>
              </p:cNvPr>
              <p:cNvPicPr>
                <a:picLocks noChangeAspect="1"/>
              </p:cNvPicPr>
              <p:nvPr/>
            </p:nvPicPr>
            <p:blipFill rotWithShape="1">
              <a:blip r:embed="rId3"/>
              <a:srcRect r="26935" b="14546"/>
              <a:stretch/>
            </p:blipFill>
            <p:spPr>
              <a:xfrm>
                <a:off x="100137" y="2843511"/>
                <a:ext cx="3650097" cy="3207224"/>
              </a:xfrm>
              <a:prstGeom prst="rect">
                <a:avLst/>
              </a:prstGeom>
              <a:ln>
                <a:solidFill>
                  <a:srgbClr val="7030A0"/>
                </a:solidFill>
              </a:ln>
            </p:spPr>
          </p:pic>
          <p:sp>
            <p:nvSpPr>
              <p:cNvPr id="10" name="Прямокутник 9">
                <a:extLst>
                  <a:ext uri="{FF2B5EF4-FFF2-40B4-BE49-F238E27FC236}">
                    <a16:creationId xmlns:a16="http://schemas.microsoft.com/office/drawing/2014/main" id="{DCF6FDF9-4B11-44BF-8205-F7BF1B6B8D6B}"/>
                  </a:ext>
                </a:extLst>
              </p:cNvPr>
              <p:cNvSpPr/>
              <p:nvPr/>
            </p:nvSpPr>
            <p:spPr>
              <a:xfrm>
                <a:off x="2613891" y="5583556"/>
                <a:ext cx="1136343" cy="467179"/>
              </a:xfrm>
              <a:prstGeom prst="rect">
                <a:avLst/>
              </a:prstGeom>
              <a:solidFill>
                <a:schemeClr val="bg1"/>
              </a:solidFill>
              <a:ln>
                <a:solidFill>
                  <a:srgbClr val="7030A0"/>
                </a:solidFill>
              </a:ln>
            </p:spPr>
            <p:txBody>
              <a:bodyPr wrap="square">
                <a:spAutoFit/>
              </a:bodyPr>
              <a:lstStyle/>
              <a:p>
                <a:pPr algn="ctr">
                  <a:lnSpc>
                    <a:spcPct val="87000"/>
                  </a:lnSpc>
                </a:pPr>
                <a:r>
                  <a:rPr lang="uk-UA" sz="1400" b="1" i="1" dirty="0">
                    <a:latin typeface="Bahnschrift Condensed" panose="020B0502040204020203" pitchFamily="34" charset="0"/>
                  </a:rPr>
                  <a:t>Відносна частка ринку</a:t>
                </a:r>
              </a:p>
            </p:txBody>
          </p:sp>
        </p:grpSp>
        <p:pic>
          <p:nvPicPr>
            <p:cNvPr id="15" name="Рисунок 14">
              <a:extLst>
                <a:ext uri="{FF2B5EF4-FFF2-40B4-BE49-F238E27FC236}">
                  <a16:creationId xmlns:a16="http://schemas.microsoft.com/office/drawing/2014/main" id="{4276AF97-FDCE-456C-B5C8-C7B79623533D}"/>
                </a:ext>
              </a:extLst>
            </p:cNvPr>
            <p:cNvPicPr>
              <a:picLocks noChangeAspect="1"/>
            </p:cNvPicPr>
            <p:nvPr/>
          </p:nvPicPr>
          <p:blipFill>
            <a:blip r:embed="rId4"/>
            <a:stretch>
              <a:fillRect/>
            </a:stretch>
          </p:blipFill>
          <p:spPr>
            <a:xfrm>
              <a:off x="7836596" y="1847273"/>
              <a:ext cx="4313382" cy="4263293"/>
            </a:xfrm>
            <a:prstGeom prst="rect">
              <a:avLst/>
            </a:prstGeom>
            <a:ln>
              <a:solidFill>
                <a:srgbClr val="9933FF"/>
              </a:solidFill>
            </a:ln>
          </p:spPr>
        </p:pic>
        <p:pic>
          <p:nvPicPr>
            <p:cNvPr id="17" name="Рисунок 16">
              <a:extLst>
                <a:ext uri="{FF2B5EF4-FFF2-40B4-BE49-F238E27FC236}">
                  <a16:creationId xmlns:a16="http://schemas.microsoft.com/office/drawing/2014/main" id="{520B6960-21D5-4700-A4BC-A4D7429BC17F}"/>
                </a:ext>
              </a:extLst>
            </p:cNvPr>
            <p:cNvPicPr>
              <a:picLocks noChangeAspect="1"/>
            </p:cNvPicPr>
            <p:nvPr/>
          </p:nvPicPr>
          <p:blipFill>
            <a:blip r:embed="rId5"/>
            <a:stretch>
              <a:fillRect/>
            </a:stretch>
          </p:blipFill>
          <p:spPr>
            <a:xfrm>
              <a:off x="3789907" y="3121891"/>
              <a:ext cx="3768436" cy="2868602"/>
            </a:xfrm>
            <a:prstGeom prst="rect">
              <a:avLst/>
            </a:prstGeom>
            <a:ln>
              <a:solidFill>
                <a:srgbClr val="9933FF"/>
              </a:solidFill>
            </a:ln>
          </p:spPr>
        </p:pic>
        <p:grpSp>
          <p:nvGrpSpPr>
            <p:cNvPr id="21" name="Групувати 20">
              <a:extLst>
                <a:ext uri="{FF2B5EF4-FFF2-40B4-BE49-F238E27FC236}">
                  <a16:creationId xmlns:a16="http://schemas.microsoft.com/office/drawing/2014/main" id="{493DF6C9-83FA-43A2-9948-F874886B1417}"/>
                </a:ext>
              </a:extLst>
            </p:cNvPr>
            <p:cNvGrpSpPr/>
            <p:nvPr/>
          </p:nvGrpSpPr>
          <p:grpSpPr>
            <a:xfrm>
              <a:off x="3772597" y="0"/>
              <a:ext cx="3888509" cy="3021208"/>
              <a:chOff x="3772597" y="0"/>
              <a:chExt cx="3888509" cy="3021208"/>
            </a:xfrm>
          </p:grpSpPr>
          <p:pic>
            <p:nvPicPr>
              <p:cNvPr id="19" name="Рисунок 18">
                <a:extLst>
                  <a:ext uri="{FF2B5EF4-FFF2-40B4-BE49-F238E27FC236}">
                    <a16:creationId xmlns:a16="http://schemas.microsoft.com/office/drawing/2014/main" id="{849F6EF7-36A2-4059-A2CA-DF646B5AD7B7}"/>
                  </a:ext>
                </a:extLst>
              </p:cNvPr>
              <p:cNvPicPr>
                <a:picLocks noChangeAspect="1"/>
              </p:cNvPicPr>
              <p:nvPr/>
            </p:nvPicPr>
            <p:blipFill rotWithShape="1">
              <a:blip r:embed="rId6"/>
              <a:srcRect l="5717"/>
              <a:stretch/>
            </p:blipFill>
            <p:spPr>
              <a:xfrm>
                <a:off x="3772597" y="0"/>
                <a:ext cx="3888509" cy="3021208"/>
              </a:xfrm>
              <a:prstGeom prst="rect">
                <a:avLst/>
              </a:prstGeom>
              <a:ln>
                <a:solidFill>
                  <a:srgbClr val="9933FF"/>
                </a:solidFill>
              </a:ln>
            </p:spPr>
          </p:pic>
          <p:sp>
            <p:nvSpPr>
              <p:cNvPr id="20" name="TextBox 19">
                <a:extLst>
                  <a:ext uri="{FF2B5EF4-FFF2-40B4-BE49-F238E27FC236}">
                    <a16:creationId xmlns:a16="http://schemas.microsoft.com/office/drawing/2014/main" id="{9E9B6F49-EBF4-492F-8895-660D03228412}"/>
                  </a:ext>
                </a:extLst>
              </p:cNvPr>
              <p:cNvSpPr txBox="1"/>
              <p:nvPr/>
            </p:nvSpPr>
            <p:spPr>
              <a:xfrm>
                <a:off x="3789907" y="2566856"/>
                <a:ext cx="301801" cy="250235"/>
              </a:xfrm>
              <a:prstGeom prst="rect">
                <a:avLst/>
              </a:prstGeom>
              <a:solidFill>
                <a:schemeClr val="bg1"/>
              </a:solidFill>
            </p:spPr>
            <p:txBody>
              <a:bodyPr wrap="square" rtlCol="0">
                <a:spAutoFit/>
              </a:bodyPr>
              <a:lstStyle/>
              <a:p>
                <a:endParaRPr lang="uk-UA" dirty="0"/>
              </a:p>
            </p:txBody>
          </p:sp>
        </p:grpSp>
        <p:sp>
          <p:nvSpPr>
            <p:cNvPr id="22" name="Прямокутник 21">
              <a:extLst>
                <a:ext uri="{FF2B5EF4-FFF2-40B4-BE49-F238E27FC236}">
                  <a16:creationId xmlns:a16="http://schemas.microsoft.com/office/drawing/2014/main" id="{740712F2-1DAA-4A58-B50C-1CA87C0CAA8C}"/>
                </a:ext>
              </a:extLst>
            </p:cNvPr>
            <p:cNvSpPr/>
            <p:nvPr/>
          </p:nvSpPr>
          <p:spPr>
            <a:xfrm>
              <a:off x="7946515" y="520370"/>
              <a:ext cx="4203463" cy="749692"/>
            </a:xfrm>
            <a:prstGeom prst="rect">
              <a:avLst/>
            </a:prstGeom>
          </p:spPr>
          <p:txBody>
            <a:bodyPr wrap="square">
              <a:spAutoFit/>
            </a:bodyPr>
            <a:lstStyle/>
            <a:p>
              <a:pPr algn="ctr">
                <a:lnSpc>
                  <a:spcPct val="89000"/>
                </a:lnSpc>
              </a:pPr>
              <a:r>
                <a:rPr lang="uk-UA" sz="2400" b="1" dirty="0">
                  <a:solidFill>
                    <a:srgbClr val="0070C0"/>
                  </a:solidFill>
                  <a:effectLst/>
                  <a:latin typeface="Arial Narrow" panose="020B0606020202030204" pitchFamily="34" charset="0"/>
                </a:rPr>
                <a:t>Приклади портфелів </a:t>
              </a:r>
              <a:r>
                <a:rPr lang="uk-UA" sz="2400" b="1" dirty="0">
                  <a:solidFill>
                    <a:srgbClr val="0070C0"/>
                  </a:solidFill>
                  <a:latin typeface="Arial Narrow" panose="020B0606020202030204" pitchFamily="34" charset="0"/>
                </a:rPr>
                <a:t>(</a:t>
              </a:r>
              <a:r>
                <a:rPr lang="uk-UA" sz="2400" b="1" dirty="0">
                  <a:solidFill>
                    <a:srgbClr val="0070C0"/>
                  </a:solidFill>
                  <a:effectLst/>
                  <a:latin typeface="Arial Narrow" panose="020B0606020202030204" pitchFamily="34" charset="0"/>
                </a:rPr>
                <a:t>матриць) у фінансовому контролінгу</a:t>
              </a:r>
            </a:p>
          </p:txBody>
        </p:sp>
      </p:grpSp>
      <p:sp>
        <p:nvSpPr>
          <p:cNvPr id="13" name="TextBox 12">
            <a:extLst>
              <a:ext uri="{FF2B5EF4-FFF2-40B4-BE49-F238E27FC236}">
                <a16:creationId xmlns:a16="http://schemas.microsoft.com/office/drawing/2014/main" id="{08E53BC6-4BB5-4E62-8C8E-BE2F6BBB47DD}"/>
              </a:ext>
            </a:extLst>
          </p:cNvPr>
          <p:cNvSpPr txBox="1"/>
          <p:nvPr/>
        </p:nvSpPr>
        <p:spPr>
          <a:xfrm>
            <a:off x="11371634" y="335704"/>
            <a:ext cx="492550" cy="369332"/>
          </a:xfrm>
          <a:prstGeom prst="rect">
            <a:avLst/>
          </a:prstGeom>
          <a:noFill/>
        </p:spPr>
        <p:txBody>
          <a:bodyPr wrap="square" rtlCol="0">
            <a:spAutoFit/>
          </a:bodyPr>
          <a:lstStyle/>
          <a:p>
            <a:r>
              <a:rPr lang="uk-UA" dirty="0"/>
              <a:t>41</a:t>
            </a:r>
          </a:p>
        </p:txBody>
      </p:sp>
    </p:spTree>
    <p:extLst>
      <p:ext uri="{BB962C8B-B14F-4D97-AF65-F5344CB8AC3E}">
        <p14:creationId xmlns:p14="http://schemas.microsoft.com/office/powerpoint/2010/main" val="13641124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Групувати 6">
            <a:extLst>
              <a:ext uri="{FF2B5EF4-FFF2-40B4-BE49-F238E27FC236}">
                <a16:creationId xmlns:a16="http://schemas.microsoft.com/office/drawing/2014/main" id="{93EACA6E-A175-4B07-BFC3-CC219103D158}"/>
              </a:ext>
            </a:extLst>
          </p:cNvPr>
          <p:cNvGrpSpPr/>
          <p:nvPr/>
        </p:nvGrpSpPr>
        <p:grpSpPr>
          <a:xfrm>
            <a:off x="568939" y="416866"/>
            <a:ext cx="11730637" cy="5757256"/>
            <a:chOff x="568939" y="416866"/>
            <a:chExt cx="11730637" cy="5757256"/>
          </a:xfrm>
        </p:grpSpPr>
        <p:sp>
          <p:nvSpPr>
            <p:cNvPr id="2" name="Прямокутник 1">
              <a:extLst>
                <a:ext uri="{FF2B5EF4-FFF2-40B4-BE49-F238E27FC236}">
                  <a16:creationId xmlns:a16="http://schemas.microsoft.com/office/drawing/2014/main" id="{B574EAD0-509E-44D2-86BC-FA1AA73B5B0B}"/>
                </a:ext>
              </a:extLst>
            </p:cNvPr>
            <p:cNvSpPr/>
            <p:nvPr/>
          </p:nvSpPr>
          <p:spPr>
            <a:xfrm>
              <a:off x="4380730" y="416866"/>
              <a:ext cx="2611741" cy="646331"/>
            </a:xfrm>
            <a:prstGeom prst="rect">
              <a:avLst/>
            </a:prstGeom>
          </p:spPr>
          <p:txBody>
            <a:bodyPr wrap="none">
              <a:spAutoFit/>
            </a:bodyPr>
            <a:lstStyle/>
            <a:p>
              <a:r>
                <a:rPr lang="en-US" sz="3600" b="1" dirty="0">
                  <a:solidFill>
                    <a:srgbClr val="0070C0"/>
                  </a:solidFill>
                  <a:latin typeface="Arial Narrow" panose="020B0606020202030204" pitchFamily="34" charset="0"/>
                </a:rPr>
                <a:t>SWOT</a:t>
              </a:r>
              <a:r>
                <a:rPr lang="uk-UA" sz="3600" b="1" dirty="0">
                  <a:solidFill>
                    <a:srgbClr val="0070C0"/>
                  </a:solidFill>
                  <a:latin typeface="Arial Narrow" panose="020B0606020202030204" pitchFamily="34" charset="0"/>
                </a:rPr>
                <a:t>-аналіз</a:t>
              </a:r>
            </a:p>
          </p:txBody>
        </p:sp>
        <p:pic>
          <p:nvPicPr>
            <p:cNvPr id="4" name="Рисунок 3">
              <a:extLst>
                <a:ext uri="{FF2B5EF4-FFF2-40B4-BE49-F238E27FC236}">
                  <a16:creationId xmlns:a16="http://schemas.microsoft.com/office/drawing/2014/main" id="{6517BD9E-B3B1-476E-AF22-85803BE8A9A2}"/>
                </a:ext>
              </a:extLst>
            </p:cNvPr>
            <p:cNvPicPr>
              <a:picLocks noChangeAspect="1"/>
            </p:cNvPicPr>
            <p:nvPr/>
          </p:nvPicPr>
          <p:blipFill rotWithShape="1">
            <a:blip r:embed="rId2"/>
            <a:srcRect l="12758" t="7499" r="13032" b="9611"/>
            <a:stretch/>
          </p:blipFill>
          <p:spPr>
            <a:xfrm>
              <a:off x="7319362" y="2306255"/>
              <a:ext cx="4980214" cy="3867867"/>
            </a:xfrm>
            <a:prstGeom prst="rect">
              <a:avLst/>
            </a:prstGeom>
            <a:effectLst>
              <a:softEdge rad="317500"/>
            </a:effectLst>
          </p:spPr>
        </p:pic>
        <p:sp>
          <p:nvSpPr>
            <p:cNvPr id="5" name="Прямокутник 4">
              <a:extLst>
                <a:ext uri="{FF2B5EF4-FFF2-40B4-BE49-F238E27FC236}">
                  <a16:creationId xmlns:a16="http://schemas.microsoft.com/office/drawing/2014/main" id="{0AF08A0F-FAC8-41F6-8086-9CA8EF53FE24}"/>
                </a:ext>
              </a:extLst>
            </p:cNvPr>
            <p:cNvSpPr/>
            <p:nvPr/>
          </p:nvSpPr>
          <p:spPr>
            <a:xfrm>
              <a:off x="568939" y="2306255"/>
              <a:ext cx="7284143" cy="3533018"/>
            </a:xfrm>
            <a:prstGeom prst="rect">
              <a:avLst/>
            </a:prstGeom>
          </p:spPr>
          <p:txBody>
            <a:bodyPr wrap="square">
              <a:spAutoFit/>
            </a:bodyPr>
            <a:lstStyle/>
            <a:p>
              <a:pPr>
                <a:lnSpc>
                  <a:spcPct val="89000"/>
                </a:lnSpc>
                <a:spcAft>
                  <a:spcPts val="600"/>
                </a:spcAft>
                <a:buFont typeface="Arial" panose="020B0604020202020204" pitchFamily="34" charset="0"/>
                <a:buChar char="•"/>
              </a:pPr>
              <a:r>
                <a:rPr lang="uk-UA" sz="2400" b="1" dirty="0">
                  <a:solidFill>
                    <a:srgbClr val="0070C0"/>
                  </a:solidFill>
                  <a:latin typeface="Arial Narrow" panose="020B0606020202030204" pitchFamily="34" charset="0"/>
                </a:rPr>
                <a:t>  </a:t>
              </a:r>
              <a:r>
                <a:rPr lang="de-DE" sz="2400" b="1" dirty="0">
                  <a:solidFill>
                    <a:srgbClr val="0070C0"/>
                  </a:solidFill>
                  <a:latin typeface="Arial Narrow" panose="020B0606020202030204" pitchFamily="34" charset="0"/>
                </a:rPr>
                <a:t>W (Weaknesses) </a:t>
              </a:r>
              <a:r>
                <a:rPr lang="de-DE" sz="2400" b="1" dirty="0">
                  <a:latin typeface="Arial Narrow" panose="020B0606020202030204" pitchFamily="34" charset="0"/>
                </a:rPr>
                <a:t>– </a:t>
              </a:r>
              <a:r>
                <a:rPr lang="uk-UA" sz="2400" b="1" dirty="0">
                  <a:latin typeface="Arial Narrow" panose="020B0606020202030204" pitchFamily="34" charset="0"/>
                </a:rPr>
                <a:t>слабкі сторони (недоліки, які не дають належною мірою розвиватися компанії, гальмують зростання її прибутку і роблять більш вразливою по відношенню до конкурентів. </a:t>
              </a:r>
            </a:p>
            <a:p>
              <a:pPr>
                <a:lnSpc>
                  <a:spcPct val="89000"/>
                </a:lnSpc>
                <a:spcAft>
                  <a:spcPts val="600"/>
                </a:spcAft>
                <a:buFont typeface="Arial" panose="020B0604020202020204" pitchFamily="34" charset="0"/>
                <a:buChar char="•"/>
              </a:pPr>
              <a:r>
                <a:rPr lang="uk-UA" sz="2400" b="1" dirty="0">
                  <a:solidFill>
                    <a:srgbClr val="0070C0"/>
                  </a:solidFill>
                  <a:latin typeface="Arial Narrow" panose="020B0606020202030204" pitchFamily="34" charset="0"/>
                </a:rPr>
                <a:t>  </a:t>
              </a:r>
              <a:r>
                <a:rPr lang="de-DE" sz="2400" b="1" dirty="0">
                  <a:solidFill>
                    <a:srgbClr val="0070C0"/>
                  </a:solidFill>
                  <a:latin typeface="Arial Narrow" panose="020B0606020202030204" pitchFamily="34" charset="0"/>
                </a:rPr>
                <a:t>O (Opportunities) </a:t>
              </a:r>
              <a:r>
                <a:rPr lang="de-DE" sz="2400" b="1" dirty="0">
                  <a:latin typeface="Arial Narrow" panose="020B0606020202030204" pitchFamily="34" charset="0"/>
                </a:rPr>
                <a:t>– </a:t>
              </a:r>
              <a:r>
                <a:rPr lang="uk-UA" sz="2400" b="1" dirty="0">
                  <a:latin typeface="Arial Narrow" panose="020B0606020202030204" pitchFamily="34" charset="0"/>
                </a:rPr>
                <a:t>можливості (компоненти оточення), які можуть поліпшити становище і стан бізнесу за умови їх використання. </a:t>
              </a:r>
            </a:p>
            <a:p>
              <a:pPr>
                <a:lnSpc>
                  <a:spcPct val="89000"/>
                </a:lnSpc>
                <a:buFont typeface="Arial" panose="020B0604020202020204" pitchFamily="34" charset="0"/>
                <a:buChar char="•"/>
              </a:pPr>
              <a:r>
                <a:rPr lang="uk-UA" sz="2400" b="1" dirty="0">
                  <a:latin typeface="Arial Narrow" panose="020B0606020202030204" pitchFamily="34" charset="0"/>
                </a:rPr>
                <a:t>  </a:t>
              </a:r>
              <a:r>
                <a:rPr lang="de-DE" sz="2400" b="1" dirty="0">
                  <a:solidFill>
                    <a:srgbClr val="0070C0"/>
                  </a:solidFill>
                  <a:latin typeface="Arial Narrow" panose="020B0606020202030204" pitchFamily="34" charset="0"/>
                </a:rPr>
                <a:t>T (Threats) </a:t>
              </a:r>
              <a:r>
                <a:rPr lang="de-DE" sz="2400" b="1" dirty="0">
                  <a:latin typeface="Arial Narrow" panose="020B0606020202030204" pitchFamily="34" charset="0"/>
                </a:rPr>
                <a:t>– </a:t>
              </a:r>
              <a:r>
                <a:rPr lang="uk-UA" sz="2400" b="1" dirty="0">
                  <a:latin typeface="Arial Narrow" panose="020B0606020202030204" pitchFamily="34" charset="0"/>
                </a:rPr>
                <a:t>загрози (компоненти оточення), через які компанія може якось постраждати, втратити клієнтів або прибуток.</a:t>
              </a:r>
            </a:p>
          </p:txBody>
        </p:sp>
        <p:sp>
          <p:nvSpPr>
            <p:cNvPr id="6" name="Прямокутник 5">
              <a:extLst>
                <a:ext uri="{FF2B5EF4-FFF2-40B4-BE49-F238E27FC236}">
                  <a16:creationId xmlns:a16="http://schemas.microsoft.com/office/drawing/2014/main" id="{C00A9C92-1D15-45C9-95A4-7823C99FAE39}"/>
                </a:ext>
              </a:extLst>
            </p:cNvPr>
            <p:cNvSpPr/>
            <p:nvPr/>
          </p:nvSpPr>
          <p:spPr>
            <a:xfrm>
              <a:off x="568939" y="1227883"/>
              <a:ext cx="10941743" cy="1078372"/>
            </a:xfrm>
            <a:prstGeom prst="rect">
              <a:avLst/>
            </a:prstGeom>
          </p:spPr>
          <p:txBody>
            <a:bodyPr wrap="square">
              <a:spAutoFit/>
            </a:bodyPr>
            <a:lstStyle/>
            <a:p>
              <a:pPr>
                <a:lnSpc>
                  <a:spcPct val="89000"/>
                </a:lnSpc>
                <a:buFont typeface="Arial" panose="020B0604020202020204" pitchFamily="34" charset="0"/>
                <a:buChar char="•"/>
              </a:pPr>
              <a:r>
                <a:rPr lang="uk-UA" sz="2400" b="1" dirty="0">
                  <a:solidFill>
                    <a:srgbClr val="0070C0"/>
                  </a:solidFill>
                  <a:latin typeface="Arial Narrow" panose="020B0606020202030204" pitchFamily="34" charset="0"/>
                </a:rPr>
                <a:t>  </a:t>
              </a:r>
              <a:r>
                <a:rPr lang="de-DE" sz="2400" b="1" dirty="0">
                  <a:solidFill>
                    <a:srgbClr val="0070C0"/>
                  </a:solidFill>
                  <a:latin typeface="Arial Narrow" panose="020B0606020202030204" pitchFamily="34" charset="0"/>
                </a:rPr>
                <a:t>S (Strengths</a:t>
              </a:r>
              <a:r>
                <a:rPr lang="de-DE" sz="2400" b="1" dirty="0">
                  <a:latin typeface="Arial Narrow" panose="020B0606020202030204" pitchFamily="34" charset="0"/>
                </a:rPr>
                <a:t>) – </a:t>
              </a:r>
              <a:r>
                <a:rPr lang="uk-UA" sz="2400" b="1" dirty="0">
                  <a:latin typeface="Arial Narrow" panose="020B0606020202030204" pitchFamily="34" charset="0"/>
                </a:rPr>
                <a:t>сильні сторони (унікальні характеристики та переваги, які дають можливість виділятися бізнесу на тлі конкурентів). Завдяки їм підприємство може збільшити свій прибуток.</a:t>
              </a:r>
            </a:p>
          </p:txBody>
        </p:sp>
      </p:grpSp>
      <p:sp>
        <p:nvSpPr>
          <p:cNvPr id="8" name="TextBox 7">
            <a:extLst>
              <a:ext uri="{FF2B5EF4-FFF2-40B4-BE49-F238E27FC236}">
                <a16:creationId xmlns:a16="http://schemas.microsoft.com/office/drawing/2014/main" id="{1C2C6BE1-E17D-41C1-9B00-33ED270FF7D6}"/>
              </a:ext>
            </a:extLst>
          </p:cNvPr>
          <p:cNvSpPr txBox="1"/>
          <p:nvPr/>
        </p:nvSpPr>
        <p:spPr>
          <a:xfrm>
            <a:off x="11371634" y="335704"/>
            <a:ext cx="492550" cy="369332"/>
          </a:xfrm>
          <a:prstGeom prst="rect">
            <a:avLst/>
          </a:prstGeom>
          <a:noFill/>
        </p:spPr>
        <p:txBody>
          <a:bodyPr wrap="square" rtlCol="0">
            <a:spAutoFit/>
          </a:bodyPr>
          <a:lstStyle/>
          <a:p>
            <a:r>
              <a:rPr lang="uk-UA" dirty="0"/>
              <a:t>42</a:t>
            </a:r>
          </a:p>
        </p:txBody>
      </p:sp>
    </p:spTree>
    <p:extLst>
      <p:ext uri="{BB962C8B-B14F-4D97-AF65-F5344CB8AC3E}">
        <p14:creationId xmlns:p14="http://schemas.microsoft.com/office/powerpoint/2010/main" val="41802523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Групувати 14">
            <a:extLst>
              <a:ext uri="{FF2B5EF4-FFF2-40B4-BE49-F238E27FC236}">
                <a16:creationId xmlns:a16="http://schemas.microsoft.com/office/drawing/2014/main" id="{DD4B41A1-D54E-4CB7-BD11-0BCA21059954}"/>
              </a:ext>
            </a:extLst>
          </p:cNvPr>
          <p:cNvGrpSpPr/>
          <p:nvPr/>
        </p:nvGrpSpPr>
        <p:grpSpPr>
          <a:xfrm>
            <a:off x="690282" y="543257"/>
            <a:ext cx="11501718" cy="5437932"/>
            <a:chOff x="553570" y="529810"/>
            <a:chExt cx="11501718" cy="5437932"/>
          </a:xfrm>
        </p:grpSpPr>
        <p:sp>
          <p:nvSpPr>
            <p:cNvPr id="2" name="Прямокутник 1">
              <a:extLst>
                <a:ext uri="{FF2B5EF4-FFF2-40B4-BE49-F238E27FC236}">
                  <a16:creationId xmlns:a16="http://schemas.microsoft.com/office/drawing/2014/main" id="{A36B05D9-744A-4421-9F98-4D7AB2DDE7A7}"/>
                </a:ext>
              </a:extLst>
            </p:cNvPr>
            <p:cNvSpPr/>
            <p:nvPr/>
          </p:nvSpPr>
          <p:spPr>
            <a:xfrm>
              <a:off x="2348649" y="529810"/>
              <a:ext cx="7037503" cy="585417"/>
            </a:xfrm>
            <a:prstGeom prst="rect">
              <a:avLst/>
            </a:prstGeom>
          </p:spPr>
          <p:txBody>
            <a:bodyPr wrap="none">
              <a:spAutoFit/>
            </a:bodyPr>
            <a:lstStyle/>
            <a:p>
              <a:pPr algn="ctr">
                <a:lnSpc>
                  <a:spcPct val="89000"/>
                </a:lnSpc>
              </a:pPr>
              <a:r>
                <a:rPr lang="uk-UA" sz="3600" b="1" dirty="0">
                  <a:solidFill>
                    <a:srgbClr val="0070C0"/>
                  </a:solidFill>
                  <a:latin typeface="Arial Narrow" panose="020B0606020202030204" pitchFamily="34" charset="0"/>
                </a:rPr>
                <a:t>Методи фінансового прогнозування</a:t>
              </a:r>
            </a:p>
          </p:txBody>
        </p:sp>
        <p:sp>
          <p:nvSpPr>
            <p:cNvPr id="3" name="Прямокутник 2">
              <a:extLst>
                <a:ext uri="{FF2B5EF4-FFF2-40B4-BE49-F238E27FC236}">
                  <a16:creationId xmlns:a16="http://schemas.microsoft.com/office/drawing/2014/main" id="{BA3E12A3-198B-4BED-9048-623D38B26938}"/>
                </a:ext>
              </a:extLst>
            </p:cNvPr>
            <p:cNvSpPr/>
            <p:nvPr/>
          </p:nvSpPr>
          <p:spPr>
            <a:xfrm>
              <a:off x="553570" y="1257134"/>
              <a:ext cx="11084859" cy="1242841"/>
            </a:xfrm>
            <a:prstGeom prst="rect">
              <a:avLst/>
            </a:prstGeom>
          </p:spPr>
          <p:txBody>
            <a:bodyPr wrap="square">
              <a:spAutoFit/>
            </a:bodyPr>
            <a:lstStyle/>
            <a:p>
              <a:pPr indent="457200" algn="just">
                <a:lnSpc>
                  <a:spcPct val="89000"/>
                </a:lnSpc>
                <a:spcAft>
                  <a:spcPts val="0"/>
                </a:spcAft>
              </a:pPr>
              <a:r>
                <a:rPr lang="uk-UA" sz="2800" b="1" dirty="0">
                  <a:latin typeface="Arial Narrow" panose="020B0606020202030204" pitchFamily="34" charset="0"/>
                  <a:ea typeface="Times New Roman" panose="02020603050405020304" pitchFamily="18" charset="0"/>
                </a:rPr>
                <a:t>Виконання прогнозу базується на застосуванні різних статистичних методів аналізу даних. Використання того чи іншого методу залежить  від змісту явища, що є об’єктом аналізу. </a:t>
              </a:r>
              <a:endParaRPr lang="uk-UA" sz="2800" b="1" dirty="0">
                <a:effectLst/>
                <a:latin typeface="Arial Narrow" panose="020B0606020202030204" pitchFamily="34" charset="0"/>
                <a:ea typeface="Times New Roman" panose="02020603050405020304" pitchFamily="18" charset="0"/>
              </a:endParaRPr>
            </a:p>
          </p:txBody>
        </p:sp>
        <p:cxnSp>
          <p:nvCxnSpPr>
            <p:cNvPr id="5" name="Пряма зі стрілкою 4">
              <a:extLst>
                <a:ext uri="{FF2B5EF4-FFF2-40B4-BE49-F238E27FC236}">
                  <a16:creationId xmlns:a16="http://schemas.microsoft.com/office/drawing/2014/main" id="{46901D13-0AD6-47F1-ADCA-A0DD428AAB8F}"/>
                </a:ext>
              </a:extLst>
            </p:cNvPr>
            <p:cNvCxnSpPr>
              <a:cxnSpLocks/>
            </p:cNvCxnSpPr>
            <p:nvPr/>
          </p:nvCxnSpPr>
          <p:spPr>
            <a:xfrm flipH="1">
              <a:off x="4307540" y="2480188"/>
              <a:ext cx="867335" cy="229778"/>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6" name="Пряма зі стрілкою 5">
              <a:extLst>
                <a:ext uri="{FF2B5EF4-FFF2-40B4-BE49-F238E27FC236}">
                  <a16:creationId xmlns:a16="http://schemas.microsoft.com/office/drawing/2014/main" id="{703AAA1D-999D-4328-A43C-2F52C737D0D3}"/>
                </a:ext>
              </a:extLst>
            </p:cNvPr>
            <p:cNvCxnSpPr>
              <a:cxnSpLocks/>
            </p:cNvCxnSpPr>
            <p:nvPr/>
          </p:nvCxnSpPr>
          <p:spPr>
            <a:xfrm>
              <a:off x="5925670" y="2460402"/>
              <a:ext cx="757518" cy="269351"/>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8" name="Прямокутник 7">
              <a:extLst>
                <a:ext uri="{FF2B5EF4-FFF2-40B4-BE49-F238E27FC236}">
                  <a16:creationId xmlns:a16="http://schemas.microsoft.com/office/drawing/2014/main" id="{A1473AF3-55DD-4887-BE0F-436364447C2F}"/>
                </a:ext>
              </a:extLst>
            </p:cNvPr>
            <p:cNvSpPr/>
            <p:nvPr/>
          </p:nvSpPr>
          <p:spPr>
            <a:xfrm>
              <a:off x="553570" y="2588612"/>
              <a:ext cx="3870512" cy="3379130"/>
            </a:xfrm>
            <a:prstGeom prst="rect">
              <a:avLst/>
            </a:prstGeom>
          </p:spPr>
          <p:txBody>
            <a:bodyPr wrap="square">
              <a:spAutoFit/>
            </a:bodyPr>
            <a:lstStyle/>
            <a:p>
              <a:pPr algn="ctr">
                <a:lnSpc>
                  <a:spcPct val="89000"/>
                </a:lnSpc>
              </a:pPr>
              <a:r>
                <a:rPr lang="uk-UA" sz="2400" b="1" dirty="0">
                  <a:latin typeface="Arial Narrow" panose="020B0606020202030204" pitchFamily="34" charset="0"/>
                  <a:ea typeface="Times New Roman" panose="02020603050405020304" pitchFamily="18" charset="0"/>
                </a:rPr>
                <a:t>Якісні (експертні) методи прогнозування:</a:t>
              </a:r>
            </a:p>
            <a:p>
              <a:pPr marL="342900" indent="-342900">
                <a:lnSpc>
                  <a:spcPct val="89000"/>
                </a:lnSpc>
                <a:buFontTx/>
                <a:buChar char="-"/>
              </a:pPr>
              <a:r>
                <a:rPr lang="uk-UA" sz="2400" b="1" dirty="0">
                  <a:latin typeface="Arial Narrow" panose="020B0606020202030204" pitchFamily="34" charset="0"/>
                </a:rPr>
                <a:t>метод </a:t>
              </a:r>
              <a:r>
                <a:rPr lang="uk-UA" sz="2400" b="1" dirty="0">
                  <a:latin typeface="Arial Narrow" panose="020B0606020202030204" pitchFamily="34" charset="0"/>
                  <a:cs typeface="Times New Roman" panose="02020603050405020304" pitchFamily="18" charset="0"/>
                </a:rPr>
                <a:t>«</a:t>
              </a:r>
              <a:r>
                <a:rPr lang="uk-UA" sz="2400" b="1" dirty="0">
                  <a:latin typeface="Arial Narrow" panose="020B0606020202030204" pitchFamily="34" charset="0"/>
                </a:rPr>
                <a:t>інтерв’ю»,</a:t>
              </a:r>
            </a:p>
            <a:p>
              <a:pPr marL="342900" indent="-342900">
                <a:lnSpc>
                  <a:spcPct val="89000"/>
                </a:lnSpc>
                <a:buFontTx/>
                <a:buChar char="-"/>
              </a:pPr>
              <a:r>
                <a:rPr lang="uk-UA" sz="2400" b="1" dirty="0">
                  <a:latin typeface="Arial Narrow" panose="020B0606020202030204" pitchFamily="34" charset="0"/>
                </a:rPr>
                <a:t>аналітичний метод,</a:t>
              </a:r>
            </a:p>
            <a:p>
              <a:pPr marL="342900" indent="-342900">
                <a:lnSpc>
                  <a:spcPct val="89000"/>
                </a:lnSpc>
                <a:buFontTx/>
                <a:buChar char="-"/>
              </a:pPr>
              <a:r>
                <a:rPr lang="uk-UA" sz="2400" b="1" dirty="0">
                  <a:latin typeface="Arial Narrow" panose="020B0606020202030204" pitchFamily="34" charset="0"/>
                </a:rPr>
                <a:t>метод сценаріїв,</a:t>
              </a:r>
            </a:p>
            <a:p>
              <a:pPr marL="342900" indent="-342900">
                <a:lnSpc>
                  <a:spcPct val="89000"/>
                </a:lnSpc>
                <a:buFontTx/>
                <a:buChar char="-"/>
              </a:pPr>
              <a:r>
                <a:rPr lang="uk-UA" sz="2400" b="1" dirty="0">
                  <a:latin typeface="Arial Narrow" panose="020B0606020202030204" pitchFamily="34" charset="0"/>
                </a:rPr>
                <a:t>метод </a:t>
              </a:r>
              <a:r>
                <a:rPr lang="uk-UA" sz="2400" b="1" dirty="0">
                  <a:latin typeface="Arial Narrow" panose="020B0606020202030204" pitchFamily="34" charset="0"/>
                  <a:cs typeface="Times New Roman" panose="02020603050405020304" pitchFamily="18" charset="0"/>
                </a:rPr>
                <a:t>«</a:t>
              </a:r>
              <a:r>
                <a:rPr lang="uk-UA" sz="2400" b="1" dirty="0">
                  <a:latin typeface="Arial Narrow" panose="020B0606020202030204" pitchFamily="34" charset="0"/>
                </a:rPr>
                <a:t>комісій</a:t>
              </a:r>
              <a:r>
                <a:rPr lang="uk-UA" sz="2400" b="1" dirty="0">
                  <a:latin typeface="Arial Narrow" panose="020B0606020202030204" pitchFamily="34" charset="0"/>
                  <a:cs typeface="Times New Roman" panose="02020603050405020304" pitchFamily="18" charset="0"/>
                </a:rPr>
                <a:t>»</a:t>
              </a:r>
              <a:r>
                <a:rPr lang="uk-UA" sz="2400" b="1" dirty="0">
                  <a:latin typeface="Arial Narrow" panose="020B0606020202030204" pitchFamily="34" charset="0"/>
                </a:rPr>
                <a:t>,</a:t>
              </a:r>
            </a:p>
            <a:p>
              <a:pPr marL="285750" indent="-285750">
                <a:lnSpc>
                  <a:spcPct val="89000"/>
                </a:lnSpc>
                <a:buFontTx/>
                <a:buChar char="-"/>
              </a:pPr>
              <a:r>
                <a:rPr lang="uk-UA" sz="2400" b="1" dirty="0">
                  <a:latin typeface="Arial Narrow" panose="020B0606020202030204" pitchFamily="34" charset="0"/>
                  <a:cs typeface="Times New Roman" panose="02020603050405020304" pitchFamily="18" charset="0"/>
                </a:rPr>
                <a:t>«</a:t>
              </a:r>
              <a:r>
                <a:rPr lang="uk-UA" sz="2400" b="1" dirty="0">
                  <a:latin typeface="Arial Narrow" panose="020B0606020202030204" pitchFamily="34" charset="0"/>
                </a:rPr>
                <a:t>мозкова атака</a:t>
              </a:r>
              <a:r>
                <a:rPr lang="uk-UA" sz="2400" b="1" dirty="0">
                  <a:latin typeface="Arial Narrow" panose="020B0606020202030204" pitchFamily="34" charset="0"/>
                  <a:cs typeface="Times New Roman" panose="02020603050405020304" pitchFamily="18" charset="0"/>
                </a:rPr>
                <a:t>»,</a:t>
              </a:r>
            </a:p>
            <a:p>
              <a:pPr marL="285750" indent="-285750">
                <a:lnSpc>
                  <a:spcPct val="89000"/>
                </a:lnSpc>
                <a:buFontTx/>
                <a:buChar char="-"/>
              </a:pPr>
              <a:r>
                <a:rPr lang="uk-UA" sz="2400" b="1" dirty="0">
                  <a:latin typeface="Arial Narrow" panose="020B0606020202030204" pitchFamily="34" charset="0"/>
                </a:rPr>
                <a:t>метод Дельфі,</a:t>
              </a:r>
            </a:p>
            <a:p>
              <a:pPr marL="285750" indent="-285750">
                <a:lnSpc>
                  <a:spcPct val="89000"/>
                </a:lnSpc>
                <a:buFontTx/>
                <a:buChar char="-"/>
              </a:pPr>
              <a:r>
                <a:rPr lang="uk-UA" sz="2400" b="1" dirty="0">
                  <a:latin typeface="Arial Narrow" panose="020B0606020202030204" pitchFamily="34" charset="0"/>
                </a:rPr>
                <a:t>матричний метод,</a:t>
              </a:r>
            </a:p>
            <a:p>
              <a:pPr marL="285750" indent="-285750">
                <a:lnSpc>
                  <a:spcPct val="89000"/>
                </a:lnSpc>
                <a:buFontTx/>
                <a:buChar char="-"/>
              </a:pPr>
              <a:r>
                <a:rPr lang="uk-UA" sz="2400" b="1" dirty="0">
                  <a:latin typeface="Arial Narrow" panose="020B0606020202030204" pitchFamily="34" charset="0"/>
                </a:rPr>
                <a:t>тощо.</a:t>
              </a:r>
            </a:p>
          </p:txBody>
        </p:sp>
        <p:sp>
          <p:nvSpPr>
            <p:cNvPr id="11" name="Прямокутник 10">
              <a:extLst>
                <a:ext uri="{FF2B5EF4-FFF2-40B4-BE49-F238E27FC236}">
                  <a16:creationId xmlns:a16="http://schemas.microsoft.com/office/drawing/2014/main" id="{209F3607-0854-4CAD-9A62-122494461766}"/>
                </a:ext>
              </a:extLst>
            </p:cNvPr>
            <p:cNvSpPr/>
            <p:nvPr/>
          </p:nvSpPr>
          <p:spPr>
            <a:xfrm>
              <a:off x="6683187" y="2588407"/>
              <a:ext cx="5372101" cy="3050450"/>
            </a:xfrm>
            <a:prstGeom prst="rect">
              <a:avLst/>
            </a:prstGeom>
          </p:spPr>
          <p:txBody>
            <a:bodyPr wrap="square">
              <a:spAutoFit/>
            </a:bodyPr>
            <a:lstStyle/>
            <a:p>
              <a:pPr algn="ctr">
                <a:lnSpc>
                  <a:spcPct val="89000"/>
                </a:lnSpc>
              </a:pPr>
              <a:r>
                <a:rPr lang="uk-UA" sz="2400" b="1" dirty="0">
                  <a:latin typeface="Arial Narrow" panose="020B0606020202030204" pitchFamily="34" charset="0"/>
                  <a:ea typeface="Times New Roman" panose="02020603050405020304" pitchFamily="18" charset="0"/>
                </a:rPr>
                <a:t>Кількісні (статистичні) методи прогнозування:</a:t>
              </a:r>
            </a:p>
            <a:p>
              <a:pPr marL="342900" indent="-342900">
                <a:lnSpc>
                  <a:spcPct val="89000"/>
                </a:lnSpc>
                <a:buFontTx/>
                <a:buChar char="-"/>
              </a:pPr>
              <a:r>
                <a:rPr lang="uk-UA" sz="2400" b="1" dirty="0">
                  <a:latin typeface="Arial Narrow" panose="020B0606020202030204" pitchFamily="34" charset="0"/>
                </a:rPr>
                <a:t>метод </a:t>
              </a:r>
              <a:r>
                <a:rPr lang="uk-UA" sz="2400" b="1" dirty="0">
                  <a:latin typeface="Arial Narrow" panose="020B0606020202030204" pitchFamily="34" charset="0"/>
                  <a:cs typeface="Times New Roman" panose="02020603050405020304" pitchFamily="18" charset="0"/>
                </a:rPr>
                <a:t>екстраполяції</a:t>
              </a:r>
              <a:r>
                <a:rPr lang="uk-UA" sz="2400" b="1" dirty="0">
                  <a:latin typeface="Arial Narrow" panose="020B0606020202030204" pitchFamily="34" charset="0"/>
                </a:rPr>
                <a:t>,</a:t>
              </a:r>
            </a:p>
            <a:p>
              <a:pPr marL="342900" indent="-342900">
                <a:lnSpc>
                  <a:spcPct val="89000"/>
                </a:lnSpc>
                <a:buFontTx/>
                <a:buChar char="-"/>
              </a:pPr>
              <a:r>
                <a:rPr lang="uk-UA" sz="2400" b="1" dirty="0">
                  <a:latin typeface="Arial Narrow" panose="020B0606020202030204" pitchFamily="34" charset="0"/>
                </a:rPr>
                <a:t>метод експоненційного згладжування,</a:t>
              </a:r>
            </a:p>
            <a:p>
              <a:pPr marL="342900" indent="-342900">
                <a:lnSpc>
                  <a:spcPct val="89000"/>
                </a:lnSpc>
                <a:buFontTx/>
                <a:buChar char="-"/>
              </a:pPr>
              <a:r>
                <a:rPr lang="uk-UA" sz="2400" b="1" dirty="0">
                  <a:latin typeface="Arial Narrow" panose="020B0606020202030204" pitchFamily="34" charset="0"/>
                </a:rPr>
                <a:t>регресійний аналіз,</a:t>
              </a:r>
            </a:p>
            <a:p>
              <a:pPr marL="285750" indent="-285750">
                <a:lnSpc>
                  <a:spcPct val="89000"/>
                </a:lnSpc>
                <a:buFontTx/>
                <a:buChar char="-"/>
              </a:pPr>
              <a:r>
                <a:rPr lang="uk-UA" sz="2400" b="1" dirty="0">
                  <a:latin typeface="Arial Narrow" panose="020B0606020202030204" pitchFamily="34" charset="0"/>
                </a:rPr>
                <a:t> моделювання,</a:t>
              </a:r>
            </a:p>
            <a:p>
              <a:pPr marL="285750" indent="-285750">
                <a:lnSpc>
                  <a:spcPct val="89000"/>
                </a:lnSpc>
                <a:buFontTx/>
                <a:buChar char="-"/>
              </a:pPr>
              <a:r>
                <a:rPr lang="uk-UA" sz="2400" b="1" dirty="0">
                  <a:latin typeface="Arial Narrow" panose="020B0606020202030204" pitchFamily="34" charset="0"/>
                </a:rPr>
                <a:t> прогноз на основі індикаторів,</a:t>
              </a:r>
            </a:p>
            <a:p>
              <a:pPr marL="285750" indent="-285750">
                <a:lnSpc>
                  <a:spcPct val="89000"/>
                </a:lnSpc>
                <a:buFontTx/>
                <a:buChar char="-"/>
              </a:pPr>
              <a:r>
                <a:rPr lang="uk-UA" sz="2400" b="1" dirty="0">
                  <a:latin typeface="Arial Narrow" panose="020B0606020202030204" pitchFamily="34" charset="0"/>
                </a:rPr>
                <a:t> нормативний метод,</a:t>
              </a:r>
            </a:p>
            <a:p>
              <a:pPr marL="285750" indent="-285750">
                <a:lnSpc>
                  <a:spcPct val="89000"/>
                </a:lnSpc>
                <a:buFontTx/>
                <a:buChar char="-"/>
              </a:pPr>
              <a:r>
                <a:rPr lang="uk-UA" sz="2400" b="1" dirty="0">
                  <a:latin typeface="Arial Narrow" panose="020B0606020202030204" pitchFamily="34" charset="0"/>
                </a:rPr>
                <a:t> тощо.</a:t>
              </a:r>
            </a:p>
          </p:txBody>
        </p:sp>
      </p:grpSp>
      <p:sp>
        <p:nvSpPr>
          <p:cNvPr id="9" name="TextBox 8">
            <a:extLst>
              <a:ext uri="{FF2B5EF4-FFF2-40B4-BE49-F238E27FC236}">
                <a16:creationId xmlns:a16="http://schemas.microsoft.com/office/drawing/2014/main" id="{3A597DFC-A59C-4A09-882F-402965763A4D}"/>
              </a:ext>
            </a:extLst>
          </p:cNvPr>
          <p:cNvSpPr txBox="1"/>
          <p:nvPr/>
        </p:nvSpPr>
        <p:spPr>
          <a:xfrm>
            <a:off x="11371634" y="335704"/>
            <a:ext cx="492550" cy="369332"/>
          </a:xfrm>
          <a:prstGeom prst="rect">
            <a:avLst/>
          </a:prstGeom>
          <a:noFill/>
        </p:spPr>
        <p:txBody>
          <a:bodyPr wrap="square" rtlCol="0">
            <a:spAutoFit/>
          </a:bodyPr>
          <a:lstStyle/>
          <a:p>
            <a:r>
              <a:rPr lang="uk-UA" dirty="0"/>
              <a:t>43</a:t>
            </a:r>
          </a:p>
        </p:txBody>
      </p:sp>
    </p:spTree>
    <p:extLst>
      <p:ext uri="{BB962C8B-B14F-4D97-AF65-F5344CB8AC3E}">
        <p14:creationId xmlns:p14="http://schemas.microsoft.com/office/powerpoint/2010/main" val="30935311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199D0FC2-5653-437A-951E-66E42818504B}"/>
              </a:ext>
            </a:extLst>
          </p:cNvPr>
          <p:cNvPicPr>
            <a:picLocks noChangeAspect="1"/>
          </p:cNvPicPr>
          <p:nvPr/>
        </p:nvPicPr>
        <p:blipFill>
          <a:blip r:embed="rId2">
            <a:extLst>
              <a:ext uri="{28A0092B-C50C-407E-A947-70E740481C1C}">
                <a14:useLocalDpi xmlns:a14="http://schemas.microsoft.com/office/drawing/2010/main" val="0"/>
              </a:ext>
            </a:extLst>
          </a:blip>
          <a:srcRect l="4306" t="6418" r="27501"/>
          <a:stretch>
            <a:fillRect/>
          </a:stretch>
        </p:blipFill>
        <p:spPr bwMode="auto">
          <a:xfrm>
            <a:off x="696216" y="801665"/>
            <a:ext cx="10038589" cy="5290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Групувати 6">
            <a:extLst>
              <a:ext uri="{FF2B5EF4-FFF2-40B4-BE49-F238E27FC236}">
                <a16:creationId xmlns:a16="http://schemas.microsoft.com/office/drawing/2014/main" id="{37720093-B351-4D0F-988B-FDBA4BA8B040}"/>
              </a:ext>
            </a:extLst>
          </p:cNvPr>
          <p:cNvGrpSpPr/>
          <p:nvPr/>
        </p:nvGrpSpPr>
        <p:grpSpPr>
          <a:xfrm>
            <a:off x="0" y="147528"/>
            <a:ext cx="12062564" cy="6683178"/>
            <a:chOff x="0" y="147528"/>
            <a:chExt cx="12062564" cy="6683178"/>
          </a:xfrm>
        </p:grpSpPr>
        <p:pic>
          <p:nvPicPr>
            <p:cNvPr id="5" name="Рисунок 4">
              <a:extLst>
                <a:ext uri="{FF2B5EF4-FFF2-40B4-BE49-F238E27FC236}">
                  <a16:creationId xmlns:a16="http://schemas.microsoft.com/office/drawing/2014/main" id="{CF58707C-5A70-4889-9DB8-E7B154EA9C62}"/>
                </a:ext>
              </a:extLst>
            </p:cNvPr>
            <p:cNvPicPr>
              <a:picLocks noChangeAspect="1"/>
            </p:cNvPicPr>
            <p:nvPr/>
          </p:nvPicPr>
          <p:blipFill>
            <a:blip r:embed="rId2">
              <a:extLst>
                <a:ext uri="{28A0092B-C50C-407E-A947-70E740481C1C}">
                  <a14:useLocalDpi xmlns:a14="http://schemas.microsoft.com/office/drawing/2010/main" val="0"/>
                </a:ext>
              </a:extLst>
            </a:blip>
            <a:srcRect t="1807" r="2950" b="93733"/>
            <a:stretch>
              <a:fillRect/>
            </a:stretch>
          </p:blipFill>
          <p:spPr bwMode="auto">
            <a:xfrm>
              <a:off x="1251460" y="147528"/>
              <a:ext cx="8928100"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Прямокутник 5">
              <a:extLst>
                <a:ext uri="{FF2B5EF4-FFF2-40B4-BE49-F238E27FC236}">
                  <a16:creationId xmlns:a16="http://schemas.microsoft.com/office/drawing/2014/main" id="{DEB73FA7-5282-4BC8-920F-DF7BF4DE77AD}"/>
                </a:ext>
              </a:extLst>
            </p:cNvPr>
            <p:cNvSpPr/>
            <p:nvPr/>
          </p:nvSpPr>
          <p:spPr>
            <a:xfrm>
              <a:off x="0" y="6092042"/>
              <a:ext cx="12062564" cy="738664"/>
            </a:xfrm>
            <a:prstGeom prst="rect">
              <a:avLst/>
            </a:prstGeom>
          </p:spPr>
          <p:txBody>
            <a:bodyPr wrap="square">
              <a:spAutoFit/>
            </a:bodyPr>
            <a:lstStyle/>
            <a:p>
              <a:r>
                <a:rPr lang="uk-UA" sz="1400" b="1" dirty="0">
                  <a:latin typeface="Arial Narrow" panose="020B0606020202030204" pitchFamily="34" charset="0"/>
                </a:rPr>
                <a:t>Джерело: </a:t>
              </a:r>
              <a:r>
                <a:rPr lang="de-DE" sz="1400" b="1" dirty="0">
                  <a:latin typeface="Arial Narrow" panose="020B0606020202030204" pitchFamily="34" charset="0"/>
                </a:rPr>
                <a:t>https://www.google.com/url?sa=t&amp;rct=j&amp;q=&amp;esrc=s&amp;source=web&amp;cd=&amp;cad=rja&amp;uact=8&amp;ved=2ahUKEwjp-4WPt6OEAxWQ8QIHHaOaAS8QFnoECBAQAQ&amp;url=https%3A%2F%2Fmoodle.znu.edu.ua%2Fpluginfile.php%2F1018931%2Fmod_resource%2Fcontent%2F1%2F%25D0%259B%25D0%25B5%25D0%25BA%25D1%2586%25D1%2596%25D1%258F%25201.ppt&amp;usg=AOvVaw06tfOrK1Xw4wKQB_E9XdWR&amp;opi=89978449 </a:t>
              </a:r>
              <a:endParaRPr lang="uk-UA" sz="1400" b="1" dirty="0">
                <a:latin typeface="Arial Narrow" panose="020B0606020202030204" pitchFamily="34" charset="0"/>
              </a:endParaRPr>
            </a:p>
          </p:txBody>
        </p:sp>
      </p:grpSp>
      <p:sp>
        <p:nvSpPr>
          <p:cNvPr id="8" name="TextBox 7">
            <a:extLst>
              <a:ext uri="{FF2B5EF4-FFF2-40B4-BE49-F238E27FC236}">
                <a16:creationId xmlns:a16="http://schemas.microsoft.com/office/drawing/2014/main" id="{259B6BB3-35FA-4702-AD07-9E478761D84B}"/>
              </a:ext>
            </a:extLst>
          </p:cNvPr>
          <p:cNvSpPr txBox="1"/>
          <p:nvPr/>
        </p:nvSpPr>
        <p:spPr>
          <a:xfrm>
            <a:off x="11570014" y="147528"/>
            <a:ext cx="492550" cy="369332"/>
          </a:xfrm>
          <a:prstGeom prst="rect">
            <a:avLst/>
          </a:prstGeom>
          <a:noFill/>
        </p:spPr>
        <p:txBody>
          <a:bodyPr wrap="square" rtlCol="0">
            <a:spAutoFit/>
          </a:bodyPr>
          <a:lstStyle/>
          <a:p>
            <a:r>
              <a:rPr lang="uk-UA" dirty="0"/>
              <a:t>44</a:t>
            </a:r>
          </a:p>
        </p:txBody>
      </p:sp>
    </p:spTree>
    <p:extLst>
      <p:ext uri="{BB962C8B-B14F-4D97-AF65-F5344CB8AC3E}">
        <p14:creationId xmlns:p14="http://schemas.microsoft.com/office/powerpoint/2010/main" val="3968455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B91AED2-FE4E-4340-9EB3-E64BB1146B8C}"/>
              </a:ext>
            </a:extLst>
          </p:cNvPr>
          <p:cNvSpPr txBox="1">
            <a:spLocks/>
          </p:cNvSpPr>
          <p:nvPr/>
        </p:nvSpPr>
        <p:spPr>
          <a:xfrm>
            <a:off x="632989" y="704653"/>
            <a:ext cx="5973421" cy="5039200"/>
          </a:xfrm>
          <a:prstGeom prst="rect">
            <a:avLst/>
          </a:prstGeom>
        </p:spPr>
        <p:txBody>
          <a:bodyPr>
            <a:normAutofit/>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pPr algn="ctr">
              <a:lnSpc>
                <a:spcPct val="95000"/>
              </a:lnSpc>
            </a:pPr>
            <a:r>
              <a:rPr lang="uk-UA" sz="5400" b="1" dirty="0">
                <a:solidFill>
                  <a:srgbClr val="C00000"/>
                </a:solidFill>
                <a:latin typeface="Palatino Linotype" panose="02040502050505030304" pitchFamily="18" charset="0"/>
              </a:rPr>
              <a:t>Тема 2 Інформаційне забезпечення фінансового контролінгу</a:t>
            </a:r>
          </a:p>
        </p:txBody>
      </p:sp>
      <p:pic>
        <p:nvPicPr>
          <p:cNvPr id="3" name="Рисунок 2">
            <a:extLst>
              <a:ext uri="{FF2B5EF4-FFF2-40B4-BE49-F238E27FC236}">
                <a16:creationId xmlns:a16="http://schemas.microsoft.com/office/drawing/2014/main" id="{6B9C9DE5-0C34-416B-8E56-D2CF1E3C2AE3}"/>
              </a:ext>
            </a:extLst>
          </p:cNvPr>
          <p:cNvPicPr>
            <a:picLocks noChangeAspect="1"/>
          </p:cNvPicPr>
          <p:nvPr/>
        </p:nvPicPr>
        <p:blipFill>
          <a:blip r:embed="rId2"/>
          <a:stretch>
            <a:fillRect/>
          </a:stretch>
        </p:blipFill>
        <p:spPr>
          <a:xfrm>
            <a:off x="6929824" y="2929631"/>
            <a:ext cx="4518733" cy="2814222"/>
          </a:xfrm>
          <a:prstGeom prst="rect">
            <a:avLst/>
          </a:prstGeom>
        </p:spPr>
      </p:pic>
      <p:sp>
        <p:nvSpPr>
          <p:cNvPr id="4" name="TextBox 3">
            <a:extLst>
              <a:ext uri="{FF2B5EF4-FFF2-40B4-BE49-F238E27FC236}">
                <a16:creationId xmlns:a16="http://schemas.microsoft.com/office/drawing/2014/main" id="{87C095CE-71FE-4C9D-9220-E846AEA06BCA}"/>
              </a:ext>
            </a:extLst>
          </p:cNvPr>
          <p:cNvSpPr txBox="1"/>
          <p:nvPr/>
        </p:nvSpPr>
        <p:spPr>
          <a:xfrm>
            <a:off x="11371634" y="335704"/>
            <a:ext cx="492550" cy="369332"/>
          </a:xfrm>
          <a:prstGeom prst="rect">
            <a:avLst/>
          </a:prstGeom>
          <a:noFill/>
        </p:spPr>
        <p:txBody>
          <a:bodyPr wrap="square" rtlCol="0">
            <a:spAutoFit/>
          </a:bodyPr>
          <a:lstStyle/>
          <a:p>
            <a:r>
              <a:rPr lang="uk-UA" dirty="0"/>
              <a:t>45</a:t>
            </a:r>
          </a:p>
        </p:txBody>
      </p:sp>
    </p:spTree>
    <p:extLst>
      <p:ext uri="{BB962C8B-B14F-4D97-AF65-F5344CB8AC3E}">
        <p14:creationId xmlns:p14="http://schemas.microsoft.com/office/powerpoint/2010/main" val="13841014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3DF668D-824A-4328-8D7E-EC072FA85F3D}"/>
              </a:ext>
            </a:extLst>
          </p:cNvPr>
          <p:cNvSpPr>
            <a:spLocks noGrp="1"/>
          </p:cNvSpPr>
          <p:nvPr>
            <p:ph type="title"/>
          </p:nvPr>
        </p:nvSpPr>
        <p:spPr>
          <a:xfrm>
            <a:off x="874296" y="575919"/>
            <a:ext cx="9520158" cy="1049235"/>
          </a:xfrm>
        </p:spPr>
        <p:txBody>
          <a:bodyPr>
            <a:normAutofit/>
          </a:bodyPr>
          <a:lstStyle/>
          <a:p>
            <a:pPr algn="ctr"/>
            <a:r>
              <a:rPr lang="ru-RU" sz="5400" b="1" dirty="0">
                <a:solidFill>
                  <a:srgbClr val="C00000"/>
                </a:solidFill>
              </a:rPr>
              <a:t>План</a:t>
            </a:r>
            <a:endParaRPr lang="uk-UA" sz="5400" b="1" dirty="0">
              <a:solidFill>
                <a:srgbClr val="C00000"/>
              </a:solidFill>
            </a:endParaRPr>
          </a:p>
        </p:txBody>
      </p:sp>
      <p:sp>
        <p:nvSpPr>
          <p:cNvPr id="3" name="Місце для вмісту 2">
            <a:extLst>
              <a:ext uri="{FF2B5EF4-FFF2-40B4-BE49-F238E27FC236}">
                <a16:creationId xmlns:a16="http://schemas.microsoft.com/office/drawing/2014/main" id="{CD0E75E0-8E05-4C55-8B59-5089B9CCA11A}"/>
              </a:ext>
            </a:extLst>
          </p:cNvPr>
          <p:cNvSpPr>
            <a:spLocks noGrp="1"/>
          </p:cNvSpPr>
          <p:nvPr>
            <p:ph idx="1"/>
          </p:nvPr>
        </p:nvSpPr>
        <p:spPr>
          <a:xfrm>
            <a:off x="788894" y="1924201"/>
            <a:ext cx="11403106" cy="3849070"/>
          </a:xfrm>
        </p:spPr>
        <p:txBody>
          <a:bodyPr>
            <a:noAutofit/>
          </a:bodyPr>
          <a:lstStyle/>
          <a:p>
            <a:pPr marL="0" indent="0">
              <a:lnSpc>
                <a:spcPct val="90000"/>
              </a:lnSpc>
              <a:spcBef>
                <a:spcPts val="600"/>
              </a:spcBef>
              <a:buNone/>
            </a:pPr>
            <a:r>
              <a:rPr lang="uk-UA" sz="3600" b="1" dirty="0">
                <a:solidFill>
                  <a:srgbClr val="7030A0"/>
                </a:solidFill>
                <a:latin typeface="Arial Narrow" panose="020B0606020202030204" pitchFamily="34" charset="0"/>
              </a:rPr>
              <a:t>1. Сутність та принципи формування інформаційного забезпечення.</a:t>
            </a:r>
          </a:p>
          <a:p>
            <a:pPr marL="0" indent="0">
              <a:lnSpc>
                <a:spcPct val="90000"/>
              </a:lnSpc>
              <a:spcBef>
                <a:spcPts val="600"/>
              </a:spcBef>
              <a:buNone/>
            </a:pPr>
            <a:r>
              <a:rPr lang="uk-UA" sz="3600" b="1" dirty="0">
                <a:solidFill>
                  <a:srgbClr val="7030A0"/>
                </a:solidFill>
                <a:latin typeface="Arial Narrow" panose="020B0606020202030204" pitchFamily="34" charset="0"/>
              </a:rPr>
              <a:t>2. Види інформації та їх характеристика.</a:t>
            </a:r>
          </a:p>
          <a:p>
            <a:pPr marL="0" indent="0">
              <a:lnSpc>
                <a:spcPct val="90000"/>
              </a:lnSpc>
              <a:spcBef>
                <a:spcPts val="600"/>
              </a:spcBef>
              <a:buNone/>
            </a:pPr>
            <a:r>
              <a:rPr lang="uk-UA" sz="3600" b="1" dirty="0">
                <a:solidFill>
                  <a:srgbClr val="7030A0"/>
                </a:solidFill>
                <a:latin typeface="Arial Narrow" panose="020B0606020202030204" pitchFamily="34" charset="0"/>
              </a:rPr>
              <a:t>3. Система інформаційного забезпечення</a:t>
            </a:r>
          </a:p>
          <a:p>
            <a:pPr marL="0" indent="0">
              <a:lnSpc>
                <a:spcPct val="90000"/>
              </a:lnSpc>
              <a:spcBef>
                <a:spcPts val="0"/>
              </a:spcBef>
              <a:buNone/>
            </a:pPr>
            <a:r>
              <a:rPr lang="uk-UA" sz="3600" b="1" dirty="0">
                <a:solidFill>
                  <a:srgbClr val="7030A0"/>
                </a:solidFill>
                <a:latin typeface="Arial Narrow" panose="020B0606020202030204" pitchFamily="34" charset="0"/>
              </a:rPr>
              <a:t>внутрішньогосподарського контролінгу в системі управління.</a:t>
            </a:r>
          </a:p>
          <a:p>
            <a:pPr marL="0" indent="0">
              <a:lnSpc>
                <a:spcPct val="89000"/>
              </a:lnSpc>
              <a:spcBef>
                <a:spcPts val="0"/>
              </a:spcBef>
              <a:spcAft>
                <a:spcPts val="600"/>
              </a:spcAft>
              <a:buNone/>
            </a:pPr>
            <a:endParaRPr lang="uk-UA" sz="3600" b="1" dirty="0">
              <a:solidFill>
                <a:srgbClr val="7030A0"/>
              </a:solidFill>
              <a:latin typeface="Arial Narrow" panose="020B0606020202030204" pitchFamily="34" charset="0"/>
            </a:endParaRPr>
          </a:p>
        </p:txBody>
      </p:sp>
      <p:sp>
        <p:nvSpPr>
          <p:cNvPr id="4" name="TextBox 3">
            <a:extLst>
              <a:ext uri="{FF2B5EF4-FFF2-40B4-BE49-F238E27FC236}">
                <a16:creationId xmlns:a16="http://schemas.microsoft.com/office/drawing/2014/main" id="{5048D9C5-E4C3-427E-88B5-D19442EF2A87}"/>
              </a:ext>
            </a:extLst>
          </p:cNvPr>
          <p:cNvSpPr txBox="1"/>
          <p:nvPr/>
        </p:nvSpPr>
        <p:spPr>
          <a:xfrm>
            <a:off x="11371634" y="335704"/>
            <a:ext cx="492550" cy="369332"/>
          </a:xfrm>
          <a:prstGeom prst="rect">
            <a:avLst/>
          </a:prstGeom>
          <a:noFill/>
        </p:spPr>
        <p:txBody>
          <a:bodyPr wrap="square" rtlCol="0">
            <a:spAutoFit/>
          </a:bodyPr>
          <a:lstStyle/>
          <a:p>
            <a:r>
              <a:rPr lang="uk-UA" dirty="0"/>
              <a:t>46</a:t>
            </a:r>
          </a:p>
        </p:txBody>
      </p:sp>
    </p:spTree>
    <p:extLst>
      <p:ext uri="{BB962C8B-B14F-4D97-AF65-F5344CB8AC3E}">
        <p14:creationId xmlns:p14="http://schemas.microsoft.com/office/powerpoint/2010/main" val="18450426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увати 4">
            <a:extLst>
              <a:ext uri="{FF2B5EF4-FFF2-40B4-BE49-F238E27FC236}">
                <a16:creationId xmlns:a16="http://schemas.microsoft.com/office/drawing/2014/main" id="{17D7B34E-D3FA-42C0-8327-12D59CB8CC6E}"/>
              </a:ext>
            </a:extLst>
          </p:cNvPr>
          <p:cNvGrpSpPr/>
          <p:nvPr/>
        </p:nvGrpSpPr>
        <p:grpSpPr>
          <a:xfrm>
            <a:off x="215152" y="420906"/>
            <a:ext cx="11214848" cy="5506349"/>
            <a:chOff x="215152" y="420906"/>
            <a:chExt cx="11214848" cy="5506349"/>
          </a:xfrm>
        </p:grpSpPr>
        <p:sp>
          <p:nvSpPr>
            <p:cNvPr id="2" name="Прямокутник 1">
              <a:extLst>
                <a:ext uri="{FF2B5EF4-FFF2-40B4-BE49-F238E27FC236}">
                  <a16:creationId xmlns:a16="http://schemas.microsoft.com/office/drawing/2014/main" id="{F651E308-8F29-4BE1-B090-CAA493367FEB}"/>
                </a:ext>
              </a:extLst>
            </p:cNvPr>
            <p:cNvSpPr/>
            <p:nvPr/>
          </p:nvSpPr>
          <p:spPr>
            <a:xfrm>
              <a:off x="699247" y="420906"/>
              <a:ext cx="10730753" cy="1407180"/>
            </a:xfrm>
            <a:prstGeom prst="rect">
              <a:avLst/>
            </a:prstGeom>
            <a:solidFill>
              <a:srgbClr val="FFFDEB"/>
            </a:solidFill>
          </p:spPr>
          <p:txBody>
            <a:bodyPr wrap="square">
              <a:spAutoFit/>
            </a:bodyPr>
            <a:lstStyle/>
            <a:p>
              <a:pPr algn="ctr">
                <a:lnSpc>
                  <a:spcPct val="89000"/>
                </a:lnSpc>
              </a:pPr>
              <a:r>
                <a:rPr lang="uk-UA" sz="4800" b="1" dirty="0">
                  <a:solidFill>
                    <a:srgbClr val="7030A0"/>
                  </a:solidFill>
                  <a:latin typeface="Arial Narrow" panose="020B0606020202030204" pitchFamily="34" charset="0"/>
                </a:rPr>
                <a:t>1 Сутність та принципи формування інформаційного забезпечення</a:t>
              </a:r>
              <a:endParaRPr lang="uk-UA" sz="4800" dirty="0"/>
            </a:p>
          </p:txBody>
        </p:sp>
        <p:pic>
          <p:nvPicPr>
            <p:cNvPr id="3" name="Рисунок 2">
              <a:extLst>
                <a:ext uri="{FF2B5EF4-FFF2-40B4-BE49-F238E27FC236}">
                  <a16:creationId xmlns:a16="http://schemas.microsoft.com/office/drawing/2014/main" id="{5899A0F2-7D71-4996-808A-CA0325AA04C9}"/>
                </a:ext>
              </a:extLst>
            </p:cNvPr>
            <p:cNvPicPr>
              <a:picLocks noChangeAspect="1"/>
            </p:cNvPicPr>
            <p:nvPr/>
          </p:nvPicPr>
          <p:blipFill>
            <a:blip r:embed="rId2"/>
            <a:stretch>
              <a:fillRect/>
            </a:stretch>
          </p:blipFill>
          <p:spPr>
            <a:xfrm>
              <a:off x="215152" y="2819998"/>
              <a:ext cx="3911600" cy="3078480"/>
            </a:xfrm>
            <a:prstGeom prst="rect">
              <a:avLst/>
            </a:prstGeom>
          </p:spPr>
        </p:pic>
        <p:pic>
          <p:nvPicPr>
            <p:cNvPr id="4" name="Рисунок 3">
              <a:extLst>
                <a:ext uri="{FF2B5EF4-FFF2-40B4-BE49-F238E27FC236}">
                  <a16:creationId xmlns:a16="http://schemas.microsoft.com/office/drawing/2014/main" id="{3C36AA4B-C052-4A91-BAA7-1169EB2707F6}"/>
                </a:ext>
              </a:extLst>
            </p:cNvPr>
            <p:cNvPicPr>
              <a:picLocks noChangeAspect="1"/>
            </p:cNvPicPr>
            <p:nvPr/>
          </p:nvPicPr>
          <p:blipFill rotWithShape="1">
            <a:blip r:embed="rId3"/>
            <a:srcRect l="16839" r="18014" b="25834"/>
            <a:stretch/>
          </p:blipFill>
          <p:spPr>
            <a:xfrm>
              <a:off x="5801709" y="2457912"/>
              <a:ext cx="5297214" cy="3469343"/>
            </a:xfrm>
            <a:prstGeom prst="rect">
              <a:avLst/>
            </a:prstGeom>
          </p:spPr>
        </p:pic>
      </p:grpSp>
      <p:sp>
        <p:nvSpPr>
          <p:cNvPr id="6" name="TextBox 5">
            <a:extLst>
              <a:ext uri="{FF2B5EF4-FFF2-40B4-BE49-F238E27FC236}">
                <a16:creationId xmlns:a16="http://schemas.microsoft.com/office/drawing/2014/main" id="{EAF48E10-2AF5-4FED-891D-97F1B6FE0C6C}"/>
              </a:ext>
            </a:extLst>
          </p:cNvPr>
          <p:cNvSpPr txBox="1"/>
          <p:nvPr/>
        </p:nvSpPr>
        <p:spPr>
          <a:xfrm>
            <a:off x="11492753" y="236240"/>
            <a:ext cx="492550" cy="369332"/>
          </a:xfrm>
          <a:prstGeom prst="rect">
            <a:avLst/>
          </a:prstGeom>
          <a:noFill/>
        </p:spPr>
        <p:txBody>
          <a:bodyPr wrap="square" rtlCol="0">
            <a:spAutoFit/>
          </a:bodyPr>
          <a:lstStyle/>
          <a:p>
            <a:r>
              <a:rPr lang="uk-UA" dirty="0"/>
              <a:t>47</a:t>
            </a:r>
          </a:p>
        </p:txBody>
      </p:sp>
    </p:spTree>
    <p:extLst>
      <p:ext uri="{BB962C8B-B14F-4D97-AF65-F5344CB8AC3E}">
        <p14:creationId xmlns:p14="http://schemas.microsoft.com/office/powerpoint/2010/main" val="22745494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id="{FBA85CFA-44F0-40A1-8774-EE4B7908C109}"/>
              </a:ext>
            </a:extLst>
          </p:cNvPr>
          <p:cNvSpPr/>
          <p:nvPr/>
        </p:nvSpPr>
        <p:spPr>
          <a:xfrm>
            <a:off x="766482" y="945307"/>
            <a:ext cx="10994593" cy="4454040"/>
          </a:xfrm>
          <a:prstGeom prst="rect">
            <a:avLst/>
          </a:prstGeom>
        </p:spPr>
        <p:txBody>
          <a:bodyPr wrap="square">
            <a:spAutoFit/>
          </a:bodyPr>
          <a:lstStyle/>
          <a:p>
            <a:pPr algn="ctr">
              <a:lnSpc>
                <a:spcPct val="88000"/>
              </a:lnSpc>
              <a:spcBef>
                <a:spcPts val="0"/>
              </a:spcBef>
              <a:spcAft>
                <a:spcPts val="600"/>
              </a:spcAft>
            </a:pPr>
            <a:r>
              <a:rPr lang="uk-UA" sz="3600" b="1" dirty="0">
                <a:solidFill>
                  <a:srgbClr val="008000"/>
                </a:solidFill>
                <a:latin typeface="Arial Narrow" panose="020B0606020202030204" pitchFamily="34" charset="0"/>
              </a:rPr>
              <a:t>Фінансова інформація являє собою набір даних (в систематизованій певним чином формі) про стан:</a:t>
            </a:r>
          </a:p>
          <a:p>
            <a:pPr>
              <a:lnSpc>
                <a:spcPct val="88000"/>
              </a:lnSpc>
              <a:spcAft>
                <a:spcPts val="600"/>
              </a:spcAft>
            </a:pPr>
            <a:r>
              <a:rPr lang="uk-UA" sz="3600" b="1" dirty="0">
                <a:solidFill>
                  <a:srgbClr val="008000"/>
                </a:solidFill>
                <a:latin typeface="Arial Narrow" panose="020B0606020202030204" pitchFamily="34" charset="0"/>
              </a:rPr>
              <a:t>      -   господарських ресурсів,</a:t>
            </a:r>
          </a:p>
          <a:p>
            <a:pPr>
              <a:lnSpc>
                <a:spcPct val="88000"/>
              </a:lnSpc>
              <a:spcAft>
                <a:spcPts val="600"/>
              </a:spcAft>
            </a:pPr>
            <a:r>
              <a:rPr lang="uk-UA" sz="3600" b="1" dirty="0">
                <a:solidFill>
                  <a:srgbClr val="008000"/>
                </a:solidFill>
                <a:latin typeface="Arial Narrow" panose="020B0606020202030204" pitchFamily="34" charset="0"/>
              </a:rPr>
              <a:t>	 -   зобов’язань і фінансових джерел,</a:t>
            </a:r>
          </a:p>
          <a:p>
            <a:pPr>
              <a:lnSpc>
                <a:spcPct val="88000"/>
              </a:lnSpc>
            </a:pPr>
            <a:r>
              <a:rPr lang="uk-UA" sz="3600" b="1" dirty="0">
                <a:solidFill>
                  <a:srgbClr val="008000"/>
                </a:solidFill>
                <a:latin typeface="Arial Narrow" panose="020B0606020202030204" pitchFamily="34" charset="0"/>
              </a:rPr>
              <a:t>	 -   прибутку і витрат, що дозволяють судити про</a:t>
            </a:r>
          </a:p>
          <a:p>
            <a:pPr>
              <a:lnSpc>
                <a:spcPct val="88000"/>
              </a:lnSpc>
              <a:spcAft>
                <a:spcPts val="600"/>
              </a:spcAft>
            </a:pPr>
            <a:r>
              <a:rPr lang="uk-UA" sz="3600" b="1" dirty="0">
                <a:solidFill>
                  <a:srgbClr val="008000"/>
                </a:solidFill>
                <a:latin typeface="Arial Narrow" panose="020B0606020202030204" pitchFamily="34" charset="0"/>
              </a:rPr>
              <a:t>          очікувані доходи і пов’язані з ними ризики,</a:t>
            </a:r>
          </a:p>
          <a:p>
            <a:pPr>
              <a:lnSpc>
                <a:spcPct val="88000"/>
              </a:lnSpc>
              <a:spcAft>
                <a:spcPts val="600"/>
              </a:spcAft>
            </a:pPr>
            <a:r>
              <a:rPr lang="uk-UA" sz="3600" b="1" dirty="0">
                <a:solidFill>
                  <a:srgbClr val="008000"/>
                </a:solidFill>
                <a:latin typeface="Arial Narrow" panose="020B0606020202030204" pitchFamily="34" charset="0"/>
              </a:rPr>
              <a:t>     -   оборотів фірми і якості її активів,</a:t>
            </a:r>
          </a:p>
          <a:p>
            <a:pPr>
              <a:lnSpc>
                <a:spcPct val="88000"/>
              </a:lnSpc>
            </a:pPr>
            <a:r>
              <a:rPr lang="uk-UA" sz="3600" b="1" dirty="0">
                <a:solidFill>
                  <a:srgbClr val="008000"/>
                </a:solidFill>
                <a:latin typeface="Arial Narrow" panose="020B0606020202030204" pitchFamily="34" charset="0"/>
              </a:rPr>
              <a:t>     -   обсягу і якості потоків грошових коштів.</a:t>
            </a:r>
          </a:p>
        </p:txBody>
      </p:sp>
      <p:sp>
        <p:nvSpPr>
          <p:cNvPr id="3" name="TextBox 2">
            <a:extLst>
              <a:ext uri="{FF2B5EF4-FFF2-40B4-BE49-F238E27FC236}">
                <a16:creationId xmlns:a16="http://schemas.microsoft.com/office/drawing/2014/main" id="{E830F618-3669-410D-A077-E1D62290C188}"/>
              </a:ext>
            </a:extLst>
          </p:cNvPr>
          <p:cNvSpPr txBox="1"/>
          <p:nvPr/>
        </p:nvSpPr>
        <p:spPr>
          <a:xfrm>
            <a:off x="11371634" y="335704"/>
            <a:ext cx="492550" cy="369332"/>
          </a:xfrm>
          <a:prstGeom prst="rect">
            <a:avLst/>
          </a:prstGeom>
          <a:noFill/>
        </p:spPr>
        <p:txBody>
          <a:bodyPr wrap="square" rtlCol="0">
            <a:spAutoFit/>
          </a:bodyPr>
          <a:lstStyle/>
          <a:p>
            <a:r>
              <a:rPr lang="uk-UA" dirty="0"/>
              <a:t>48</a:t>
            </a:r>
          </a:p>
        </p:txBody>
      </p:sp>
    </p:spTree>
    <p:extLst>
      <p:ext uri="{BB962C8B-B14F-4D97-AF65-F5344CB8AC3E}">
        <p14:creationId xmlns:p14="http://schemas.microsoft.com/office/powerpoint/2010/main" val="20694526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Групувати 5">
            <a:extLst>
              <a:ext uri="{FF2B5EF4-FFF2-40B4-BE49-F238E27FC236}">
                <a16:creationId xmlns:a16="http://schemas.microsoft.com/office/drawing/2014/main" id="{C7760927-5AFD-4BAD-B36F-DFA20817486F}"/>
              </a:ext>
            </a:extLst>
          </p:cNvPr>
          <p:cNvGrpSpPr/>
          <p:nvPr/>
        </p:nvGrpSpPr>
        <p:grpSpPr>
          <a:xfrm>
            <a:off x="327211" y="431019"/>
            <a:ext cx="11537577" cy="5522149"/>
            <a:chOff x="327211" y="431019"/>
            <a:chExt cx="11537577" cy="5522149"/>
          </a:xfrm>
        </p:grpSpPr>
        <p:sp>
          <p:nvSpPr>
            <p:cNvPr id="4" name="Rectangle 1">
              <a:extLst>
                <a:ext uri="{FF2B5EF4-FFF2-40B4-BE49-F238E27FC236}">
                  <a16:creationId xmlns:a16="http://schemas.microsoft.com/office/drawing/2014/main" id="{BBD04EAA-56F8-4FA2-BF8A-D82CA929ED8E}"/>
                </a:ext>
              </a:extLst>
            </p:cNvPr>
            <p:cNvSpPr>
              <a:spLocks noChangeArrowheads="1"/>
            </p:cNvSpPr>
            <p:nvPr/>
          </p:nvSpPr>
          <p:spPr bwMode="auto">
            <a:xfrm>
              <a:off x="327211" y="431019"/>
              <a:ext cx="11537577"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uk-UA" altLang="uk-UA" sz="3000" b="1" i="0" u="none" strike="noStrike" cap="none" normalizeH="0" baseline="0" dirty="0">
                  <a:ln>
                    <a:noFill/>
                  </a:ln>
                  <a:solidFill>
                    <a:srgbClr val="008000"/>
                  </a:solidFill>
                  <a:effectLst/>
                  <a:latin typeface="Arial Narrow" panose="020B0606020202030204" pitchFamily="34" charset="0"/>
                </a:rPr>
                <a:t>Інформаційне забезпечення фінансового контролінгу – сукупність інформаційних ресурсів і способів їх організації, необхідних та придатних для реалізації контрольно-аналітичних процедур</a:t>
              </a:r>
              <a:r>
                <a:rPr kumimoji="0" lang="uk-UA" altLang="uk-UA" sz="3200" b="1" i="0" u="none" strike="noStrike" cap="none" normalizeH="0" baseline="0" dirty="0">
                  <a:ln>
                    <a:noFill/>
                  </a:ln>
                  <a:solidFill>
                    <a:srgbClr val="008000"/>
                  </a:solidFill>
                  <a:effectLst/>
                  <a:latin typeface="Arial" panose="020B0604020202020204" pitchFamily="34" charset="0"/>
                </a:rPr>
                <a:t>.</a:t>
              </a:r>
            </a:p>
          </p:txBody>
        </p:sp>
        <p:pic>
          <p:nvPicPr>
            <p:cNvPr id="5" name="Picture 2" descr="https://buklib.net/msohtml1/77/clip_image002.gif">
              <a:extLst>
                <a:ext uri="{FF2B5EF4-FFF2-40B4-BE49-F238E27FC236}">
                  <a16:creationId xmlns:a16="http://schemas.microsoft.com/office/drawing/2014/main" id="{E8C3B12C-3C4F-44F2-BF5A-6D7784646B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226" y="1761565"/>
              <a:ext cx="8416031" cy="4191603"/>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F80A536A-EFB9-4EC3-B8E2-74C1D9FC4AEA}"/>
              </a:ext>
            </a:extLst>
          </p:cNvPr>
          <p:cNvSpPr txBox="1"/>
          <p:nvPr/>
        </p:nvSpPr>
        <p:spPr>
          <a:xfrm>
            <a:off x="11618513" y="150878"/>
            <a:ext cx="492550" cy="369332"/>
          </a:xfrm>
          <a:prstGeom prst="rect">
            <a:avLst/>
          </a:prstGeom>
          <a:noFill/>
        </p:spPr>
        <p:txBody>
          <a:bodyPr wrap="square" rtlCol="0">
            <a:spAutoFit/>
          </a:bodyPr>
          <a:lstStyle/>
          <a:p>
            <a:r>
              <a:rPr lang="uk-UA" dirty="0"/>
              <a:t>49</a:t>
            </a:r>
          </a:p>
        </p:txBody>
      </p:sp>
    </p:spTree>
    <p:extLst>
      <p:ext uri="{BB962C8B-B14F-4D97-AF65-F5344CB8AC3E}">
        <p14:creationId xmlns:p14="http://schemas.microsoft.com/office/powerpoint/2010/main" val="1306105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E50A1DB8-45FE-4DC0-B382-8725C8435563}"/>
              </a:ext>
            </a:extLst>
          </p:cNvPr>
          <p:cNvSpPr>
            <a:spLocks noGrp="1"/>
          </p:cNvSpPr>
          <p:nvPr>
            <p:ph idx="1"/>
          </p:nvPr>
        </p:nvSpPr>
        <p:spPr>
          <a:xfrm>
            <a:off x="1427967" y="713025"/>
            <a:ext cx="10008295" cy="5048948"/>
          </a:xfrm>
        </p:spPr>
        <p:txBody>
          <a:bodyPr>
            <a:normAutofit/>
          </a:bodyPr>
          <a:lstStyle/>
          <a:p>
            <a:pPr marL="0" indent="0" algn="ctr">
              <a:spcBef>
                <a:spcPts val="0"/>
              </a:spcBef>
              <a:buNone/>
            </a:pPr>
            <a:r>
              <a:rPr lang="uk-UA" b="1" dirty="0"/>
              <a:t>ВСТУП</a:t>
            </a:r>
          </a:p>
          <a:p>
            <a:pPr marL="0" indent="0" algn="ctr">
              <a:spcBef>
                <a:spcPts val="0"/>
              </a:spcBef>
              <a:buNone/>
            </a:pPr>
            <a:endParaRPr lang="uk-UA" sz="1600" b="1" dirty="0"/>
          </a:p>
          <a:p>
            <a:pPr marL="0" indent="0" algn="just">
              <a:lnSpc>
                <a:spcPct val="100000"/>
              </a:lnSpc>
              <a:spcBef>
                <a:spcPts val="0"/>
              </a:spcBef>
              <a:buNone/>
            </a:pPr>
            <a:r>
              <a:rPr lang="uk-UA" sz="1600" dirty="0"/>
              <a:t>Сучасні виклики у фінансовій сфері вимагають від фінансистів якісних і ґрунтовних знань та навичок щодо впровадження і здійснення ефективного управління будь-якими економічними суб</a:t>
            </a:r>
            <a:r>
              <a:rPr lang="en-US" sz="1600" dirty="0"/>
              <a:t>’</a:t>
            </a:r>
            <a:r>
              <a:rPr lang="uk-UA" sz="1600" dirty="0" err="1"/>
              <a:t>єктами</a:t>
            </a:r>
            <a:r>
              <a:rPr lang="uk-UA" sz="1600" dirty="0"/>
              <a:t>: державою, підприємством, неприбутковою організацією тощо. Мета навчальної дисципліни: підготовка спеціалістів високого рівня, які добре володітимуть методами і прийомами сучасного контролінгу та управління фінансовими ризиками, формування у студентів теоретичних знань та практичних навичок з фінансового контролінгу та фінансової </a:t>
            </a:r>
            <a:r>
              <a:rPr lang="uk-UA" sz="1600" dirty="0" err="1"/>
              <a:t>ризикології</a:t>
            </a:r>
            <a:r>
              <a:rPr lang="uk-UA" sz="1600" dirty="0"/>
              <a:t>.</a:t>
            </a:r>
            <a:endParaRPr lang="uk-UA" sz="1600" b="1" dirty="0"/>
          </a:p>
          <a:p>
            <a:pPr marL="0" indent="0" algn="just">
              <a:lnSpc>
                <a:spcPct val="100000"/>
              </a:lnSpc>
              <a:spcBef>
                <a:spcPts val="0"/>
              </a:spcBef>
              <a:buNone/>
            </a:pPr>
            <a:r>
              <a:rPr lang="uk-UA" sz="1600" dirty="0"/>
              <a:t>Основні завдання вивчення дисципліни: опанування студентами теоретичних аспектів функціонування систем фінансового контролінгу та управління фінансовими ризиками, загальнонауковими та специфічними дослідницькими прийомами фінансового ризик-управління; оволодіння технологіями фінансової діагностики </a:t>
            </a:r>
            <a:r>
              <a:rPr lang="uk-UA" sz="1600" dirty="0" err="1"/>
              <a:t>контролінгової</a:t>
            </a:r>
            <a:r>
              <a:rPr lang="uk-UA" sz="1600" dirty="0"/>
              <a:t> системи, інструментарію оцінювання результативності господарської діяльності, аналітичним та методичним забезпеченням фінансових рішень в умовах невизнаності та ризиків.</a:t>
            </a:r>
          </a:p>
          <a:p>
            <a:pPr marL="0" indent="0" algn="just">
              <a:lnSpc>
                <a:spcPct val="100000"/>
              </a:lnSpc>
              <a:spcBef>
                <a:spcPts val="0"/>
              </a:spcBef>
              <a:buNone/>
            </a:pPr>
            <a:r>
              <a:rPr lang="uk-UA" sz="1600" dirty="0" err="1"/>
              <a:t>Перща</a:t>
            </a:r>
            <a:r>
              <a:rPr lang="uk-UA" sz="1600" dirty="0"/>
              <a:t> частина </a:t>
            </a:r>
            <a:r>
              <a:rPr lang="uk-UA" sz="1600" dirty="0" err="1"/>
              <a:t>схемоконспекту</a:t>
            </a:r>
            <a:r>
              <a:rPr lang="uk-UA" sz="1600" dirty="0"/>
              <a:t> присвячена організації фінансового контролінгу та містить 5 тем, друга частина – управлінню фінансовими ризиками, містить 7 тем та  представлена </a:t>
            </a:r>
            <a:r>
              <a:rPr lang="uk-UA" sz="1600" dirty="0" err="1"/>
              <a:t>Схемоконспектом</a:t>
            </a:r>
            <a:r>
              <a:rPr lang="uk-UA" sz="1600" dirty="0"/>
              <a:t> лекцій з навчальної дисципліни «Управління фінансовими ризиками» для студентів всіх форм навчання галузі знань 07 Управління та адміністрування [Електронне видання] / уклад. В.М. Антоненко. – </a:t>
            </a:r>
            <a:r>
              <a:rPr lang="uk-UA" sz="1600" dirty="0" err="1"/>
              <a:t>Покровськ</a:t>
            </a:r>
            <a:r>
              <a:rPr lang="uk-UA" sz="1600" dirty="0"/>
              <a:t> : </a:t>
            </a:r>
            <a:r>
              <a:rPr lang="uk-UA" sz="1600" dirty="0" err="1"/>
              <a:t>ДонНТУ</a:t>
            </a:r>
            <a:r>
              <a:rPr lang="uk-UA" sz="1600" dirty="0"/>
              <a:t>, 2022. – 301с. </a:t>
            </a:r>
            <a:endParaRPr lang="uk-UA" sz="1600" b="1" dirty="0"/>
          </a:p>
          <a:p>
            <a:pPr marL="0" indent="0" algn="ctr">
              <a:buNone/>
            </a:pPr>
            <a:endParaRPr lang="uk-UA" b="1" dirty="0"/>
          </a:p>
        </p:txBody>
      </p:sp>
      <p:sp>
        <p:nvSpPr>
          <p:cNvPr id="4" name="TextBox 3">
            <a:extLst>
              <a:ext uri="{FF2B5EF4-FFF2-40B4-BE49-F238E27FC236}">
                <a16:creationId xmlns:a16="http://schemas.microsoft.com/office/drawing/2014/main" id="{51CEA76E-C4CA-4421-9BBA-385738609D26}"/>
              </a:ext>
            </a:extLst>
          </p:cNvPr>
          <p:cNvSpPr txBox="1"/>
          <p:nvPr/>
        </p:nvSpPr>
        <p:spPr>
          <a:xfrm>
            <a:off x="11436262" y="421196"/>
            <a:ext cx="320918" cy="369332"/>
          </a:xfrm>
          <a:prstGeom prst="rect">
            <a:avLst/>
          </a:prstGeom>
          <a:noFill/>
        </p:spPr>
        <p:txBody>
          <a:bodyPr wrap="square" rtlCol="0">
            <a:spAutoFit/>
          </a:bodyPr>
          <a:lstStyle/>
          <a:p>
            <a:r>
              <a:rPr lang="uk-UA" dirty="0"/>
              <a:t>5</a:t>
            </a:r>
          </a:p>
        </p:txBody>
      </p:sp>
    </p:spTree>
    <p:extLst>
      <p:ext uri="{BB962C8B-B14F-4D97-AF65-F5344CB8AC3E}">
        <p14:creationId xmlns:p14="http://schemas.microsoft.com/office/powerpoint/2010/main" val="31904093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Групувати 46">
            <a:extLst>
              <a:ext uri="{FF2B5EF4-FFF2-40B4-BE49-F238E27FC236}">
                <a16:creationId xmlns:a16="http://schemas.microsoft.com/office/drawing/2014/main" id="{89D60B2A-42AD-4C27-9006-41FC69D2D147}"/>
              </a:ext>
            </a:extLst>
          </p:cNvPr>
          <p:cNvGrpSpPr/>
          <p:nvPr/>
        </p:nvGrpSpPr>
        <p:grpSpPr>
          <a:xfrm>
            <a:off x="532297" y="646129"/>
            <a:ext cx="11659703" cy="4960370"/>
            <a:chOff x="541100" y="686470"/>
            <a:chExt cx="11659703" cy="4960370"/>
          </a:xfrm>
        </p:grpSpPr>
        <p:sp>
          <p:nvSpPr>
            <p:cNvPr id="11" name="Прямокутник 10">
              <a:extLst>
                <a:ext uri="{FF2B5EF4-FFF2-40B4-BE49-F238E27FC236}">
                  <a16:creationId xmlns:a16="http://schemas.microsoft.com/office/drawing/2014/main" id="{F785D8D0-87A9-441F-A999-49FE52BAA5F9}"/>
                </a:ext>
              </a:extLst>
            </p:cNvPr>
            <p:cNvSpPr/>
            <p:nvPr/>
          </p:nvSpPr>
          <p:spPr>
            <a:xfrm>
              <a:off x="5018693" y="3788185"/>
              <a:ext cx="2479040" cy="503215"/>
            </a:xfrm>
            <a:prstGeom prst="rect">
              <a:avLst/>
            </a:prstGeom>
          </p:spPr>
          <p:txBody>
            <a:bodyPr wrap="square">
              <a:spAutoFit/>
            </a:bodyPr>
            <a:lstStyle/>
            <a:p>
              <a:pPr algn="ctr">
                <a:lnSpc>
                  <a:spcPct val="89000"/>
                </a:lnSpc>
              </a:pPr>
              <a:r>
                <a:rPr lang="uk-UA" sz="3000" b="1" dirty="0">
                  <a:solidFill>
                    <a:srgbClr val="002060"/>
                  </a:solidFill>
                  <a:latin typeface="Arial Narrow" panose="020B0606020202030204" pitchFamily="34" charset="0"/>
                </a:rPr>
                <a:t>зіставність</a:t>
              </a:r>
              <a:endParaRPr lang="uk-UA" sz="3000" b="1" dirty="0">
                <a:solidFill>
                  <a:srgbClr val="002060"/>
                </a:solidFill>
                <a:effectLst/>
                <a:latin typeface="Arial Narrow" panose="020B0606020202030204" pitchFamily="34" charset="0"/>
              </a:endParaRPr>
            </a:p>
          </p:txBody>
        </p:sp>
        <p:sp>
          <p:nvSpPr>
            <p:cNvPr id="13" name="Прямокутник 12">
              <a:extLst>
                <a:ext uri="{FF2B5EF4-FFF2-40B4-BE49-F238E27FC236}">
                  <a16:creationId xmlns:a16="http://schemas.microsoft.com/office/drawing/2014/main" id="{835EABCA-32C6-4DE8-8A1F-E417DB9F1ADE}"/>
                </a:ext>
              </a:extLst>
            </p:cNvPr>
            <p:cNvSpPr/>
            <p:nvPr/>
          </p:nvSpPr>
          <p:spPr>
            <a:xfrm>
              <a:off x="5451642" y="4732744"/>
              <a:ext cx="2827085" cy="914096"/>
            </a:xfrm>
            <a:prstGeom prst="rect">
              <a:avLst/>
            </a:prstGeom>
          </p:spPr>
          <p:txBody>
            <a:bodyPr wrap="square">
              <a:spAutoFit/>
            </a:bodyPr>
            <a:lstStyle/>
            <a:p>
              <a:pPr algn="ctr">
                <a:lnSpc>
                  <a:spcPct val="89000"/>
                </a:lnSpc>
              </a:pPr>
              <a:r>
                <a:rPr lang="uk-UA" sz="3000" b="1" dirty="0">
                  <a:solidFill>
                    <a:srgbClr val="002060"/>
                  </a:solidFill>
                  <a:latin typeface="Arial Narrow" panose="020B0606020202030204" pitchFamily="34" charset="0"/>
                </a:rPr>
                <a:t>можливість перевірки</a:t>
              </a:r>
              <a:endParaRPr lang="uk-UA" sz="3000" b="1" dirty="0">
                <a:solidFill>
                  <a:srgbClr val="002060"/>
                </a:solidFill>
                <a:effectLst/>
                <a:latin typeface="Arial Narrow" panose="020B0606020202030204" pitchFamily="34" charset="0"/>
              </a:endParaRPr>
            </a:p>
          </p:txBody>
        </p:sp>
        <p:sp>
          <p:nvSpPr>
            <p:cNvPr id="15" name="Прямокутник 14">
              <a:extLst>
                <a:ext uri="{FF2B5EF4-FFF2-40B4-BE49-F238E27FC236}">
                  <a16:creationId xmlns:a16="http://schemas.microsoft.com/office/drawing/2014/main" id="{78D6C336-58F9-4483-A58A-2F76E21C2F6B}"/>
                </a:ext>
              </a:extLst>
            </p:cNvPr>
            <p:cNvSpPr/>
            <p:nvPr/>
          </p:nvSpPr>
          <p:spPr>
            <a:xfrm>
              <a:off x="10072283" y="3795650"/>
              <a:ext cx="2128520" cy="503215"/>
            </a:xfrm>
            <a:prstGeom prst="rect">
              <a:avLst/>
            </a:prstGeom>
          </p:spPr>
          <p:txBody>
            <a:bodyPr wrap="square">
              <a:spAutoFit/>
            </a:bodyPr>
            <a:lstStyle/>
            <a:p>
              <a:pPr algn="ctr">
                <a:lnSpc>
                  <a:spcPct val="89000"/>
                </a:lnSpc>
              </a:pPr>
              <a:r>
                <a:rPr lang="uk-UA" sz="3000" b="1" dirty="0">
                  <a:solidFill>
                    <a:srgbClr val="002060"/>
                  </a:solidFill>
                  <a:latin typeface="Arial Narrow" panose="020B0606020202030204" pitchFamily="34" charset="0"/>
                </a:rPr>
                <a:t>вчасність</a:t>
              </a:r>
              <a:r>
                <a:rPr lang="ru-RU" sz="3000" dirty="0">
                  <a:latin typeface="Arial Narrow" panose="020B0606020202030204" pitchFamily="34" charset="0"/>
                </a:rPr>
                <a:t> </a:t>
              </a:r>
              <a:endParaRPr lang="uk-UA" sz="3000" b="1" dirty="0">
                <a:solidFill>
                  <a:srgbClr val="002060"/>
                </a:solidFill>
                <a:effectLst/>
                <a:latin typeface="Arial Narrow" panose="020B0606020202030204" pitchFamily="34" charset="0"/>
              </a:endParaRPr>
            </a:p>
          </p:txBody>
        </p:sp>
        <p:sp>
          <p:nvSpPr>
            <p:cNvPr id="17" name="Прямокутник 16">
              <a:extLst>
                <a:ext uri="{FF2B5EF4-FFF2-40B4-BE49-F238E27FC236}">
                  <a16:creationId xmlns:a16="http://schemas.microsoft.com/office/drawing/2014/main" id="{0CB969D3-B6B1-4AC4-8C97-57DA55E25D19}"/>
                </a:ext>
              </a:extLst>
            </p:cNvPr>
            <p:cNvSpPr/>
            <p:nvPr/>
          </p:nvSpPr>
          <p:spPr>
            <a:xfrm>
              <a:off x="8762989" y="4784400"/>
              <a:ext cx="2887911" cy="503215"/>
            </a:xfrm>
            <a:prstGeom prst="rect">
              <a:avLst/>
            </a:prstGeom>
          </p:spPr>
          <p:txBody>
            <a:bodyPr wrap="square">
              <a:spAutoFit/>
            </a:bodyPr>
            <a:lstStyle/>
            <a:p>
              <a:pPr algn="ctr">
                <a:lnSpc>
                  <a:spcPct val="89000"/>
                </a:lnSpc>
              </a:pPr>
              <a:r>
                <a:rPr lang="uk-UA" sz="3000" b="1" dirty="0">
                  <a:solidFill>
                    <a:srgbClr val="002060"/>
                  </a:solidFill>
                  <a:latin typeface="Arial Narrow" panose="020B0606020202030204" pitchFamily="34" charset="0"/>
                </a:rPr>
                <a:t>зрозумілість</a:t>
              </a:r>
              <a:endParaRPr lang="uk-UA" sz="3000" b="1" dirty="0">
                <a:solidFill>
                  <a:srgbClr val="002060"/>
                </a:solidFill>
                <a:effectLst/>
                <a:latin typeface="Arial Narrow" panose="020B0606020202030204" pitchFamily="34" charset="0"/>
              </a:endParaRPr>
            </a:p>
          </p:txBody>
        </p:sp>
        <p:grpSp>
          <p:nvGrpSpPr>
            <p:cNvPr id="46" name="Групувати 45">
              <a:extLst>
                <a:ext uri="{FF2B5EF4-FFF2-40B4-BE49-F238E27FC236}">
                  <a16:creationId xmlns:a16="http://schemas.microsoft.com/office/drawing/2014/main" id="{11BC25AD-9C33-4B95-A64F-296AD37594D5}"/>
                </a:ext>
              </a:extLst>
            </p:cNvPr>
            <p:cNvGrpSpPr/>
            <p:nvPr/>
          </p:nvGrpSpPr>
          <p:grpSpPr>
            <a:xfrm>
              <a:off x="541100" y="686470"/>
              <a:ext cx="11058242" cy="4503322"/>
              <a:chOff x="592658" y="686470"/>
              <a:chExt cx="11058242" cy="4503322"/>
            </a:xfrm>
          </p:grpSpPr>
          <p:sp>
            <p:nvSpPr>
              <p:cNvPr id="4" name="Прямокутник 3">
                <a:extLst>
                  <a:ext uri="{FF2B5EF4-FFF2-40B4-BE49-F238E27FC236}">
                    <a16:creationId xmlns:a16="http://schemas.microsoft.com/office/drawing/2014/main" id="{B7888A5D-4A14-49C3-86C8-024D817B7DCE}"/>
                  </a:ext>
                </a:extLst>
              </p:cNvPr>
              <p:cNvSpPr/>
              <p:nvPr/>
            </p:nvSpPr>
            <p:spPr>
              <a:xfrm>
                <a:off x="7119542" y="2112604"/>
                <a:ext cx="4531358" cy="914096"/>
              </a:xfrm>
              <a:prstGeom prst="rect">
                <a:avLst/>
              </a:prstGeom>
            </p:spPr>
            <p:txBody>
              <a:bodyPr wrap="square">
                <a:spAutoFit/>
              </a:bodyPr>
              <a:lstStyle/>
              <a:p>
                <a:pPr algn="ctr">
                  <a:lnSpc>
                    <a:spcPct val="89000"/>
                  </a:lnSpc>
                </a:pPr>
                <a:r>
                  <a:rPr lang="uk-UA" sz="3000" b="1" dirty="0">
                    <a:solidFill>
                      <a:srgbClr val="0070C0"/>
                    </a:solidFill>
                    <a:latin typeface="Arial Narrow" panose="020B0606020202030204" pitchFamily="34" charset="0"/>
                  </a:rPr>
                  <a:t>посилювальні </a:t>
                </a:r>
                <a:r>
                  <a:rPr lang="uk-UA" sz="3000" b="1" dirty="0">
                    <a:solidFill>
                      <a:srgbClr val="002060"/>
                    </a:solidFill>
                    <a:latin typeface="Arial Narrow" panose="020B0606020202030204" pitchFamily="34" charset="0"/>
                  </a:rPr>
                  <a:t>характеристики</a:t>
                </a:r>
              </a:p>
            </p:txBody>
          </p:sp>
          <p:grpSp>
            <p:nvGrpSpPr>
              <p:cNvPr id="45" name="Групувати 44">
                <a:extLst>
                  <a:ext uri="{FF2B5EF4-FFF2-40B4-BE49-F238E27FC236}">
                    <a16:creationId xmlns:a16="http://schemas.microsoft.com/office/drawing/2014/main" id="{8ED95B26-71C9-4EB5-9EB0-1D937FD4858A}"/>
                  </a:ext>
                </a:extLst>
              </p:cNvPr>
              <p:cNvGrpSpPr/>
              <p:nvPr/>
            </p:nvGrpSpPr>
            <p:grpSpPr>
              <a:xfrm>
                <a:off x="592658" y="686470"/>
                <a:ext cx="10543885" cy="4503322"/>
                <a:chOff x="515275" y="738126"/>
                <a:chExt cx="10543885" cy="4503322"/>
              </a:xfrm>
            </p:grpSpPr>
            <p:sp>
              <p:nvSpPr>
                <p:cNvPr id="2" name="Підзаголовок 2">
                  <a:extLst>
                    <a:ext uri="{FF2B5EF4-FFF2-40B4-BE49-F238E27FC236}">
                      <a16:creationId xmlns:a16="http://schemas.microsoft.com/office/drawing/2014/main" id="{3FD84036-8D09-4D90-A1B2-20B61CB28405}"/>
                    </a:ext>
                  </a:extLst>
                </p:cNvPr>
                <p:cNvSpPr txBox="1">
                  <a:spLocks/>
                </p:cNvSpPr>
                <p:nvPr/>
              </p:nvSpPr>
              <p:spPr>
                <a:xfrm>
                  <a:off x="1586754" y="738126"/>
                  <a:ext cx="9472406" cy="1239894"/>
                </a:xfrm>
                <a:prstGeom prst="rect">
                  <a:avLst/>
                </a:prstGeom>
              </p:spPr>
              <p:txBody>
                <a:bodyPr>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a:lnSpc>
                      <a:spcPct val="89000"/>
                    </a:lnSpc>
                    <a:spcBef>
                      <a:spcPts val="0"/>
                    </a:spcBef>
                    <a:buNone/>
                  </a:pPr>
                  <a:r>
                    <a:rPr lang="uk-UA" sz="3600" b="1" dirty="0">
                      <a:solidFill>
                        <a:srgbClr val="0070C0"/>
                      </a:solidFill>
                      <a:latin typeface="Arial Narrow" panose="020B0606020202030204" pitchFamily="34" charset="0"/>
                    </a:rPr>
                    <a:t>Якісні характеристики фінансової інформації</a:t>
                  </a:r>
                  <a:endParaRPr lang="uk-UA" sz="3600" dirty="0">
                    <a:latin typeface="Arial Narrow" panose="020B0606020202030204" pitchFamily="34" charset="0"/>
                  </a:endParaRPr>
                </a:p>
              </p:txBody>
            </p:sp>
            <p:sp>
              <p:nvSpPr>
                <p:cNvPr id="3" name="Прямокутник 2">
                  <a:extLst>
                    <a:ext uri="{FF2B5EF4-FFF2-40B4-BE49-F238E27FC236}">
                      <a16:creationId xmlns:a16="http://schemas.microsoft.com/office/drawing/2014/main" id="{361E3E5F-054B-493E-876E-5697C5759A5A}"/>
                    </a:ext>
                  </a:extLst>
                </p:cNvPr>
                <p:cNvSpPr/>
                <p:nvPr/>
              </p:nvSpPr>
              <p:spPr>
                <a:xfrm>
                  <a:off x="960120" y="2096898"/>
                  <a:ext cx="4358640" cy="914096"/>
                </a:xfrm>
                <a:prstGeom prst="rect">
                  <a:avLst/>
                </a:prstGeom>
              </p:spPr>
              <p:txBody>
                <a:bodyPr wrap="square">
                  <a:spAutoFit/>
                </a:bodyPr>
                <a:lstStyle/>
                <a:p>
                  <a:pPr algn="ctr">
                    <a:lnSpc>
                      <a:spcPct val="89000"/>
                    </a:lnSpc>
                  </a:pPr>
                  <a:r>
                    <a:rPr lang="uk-UA" sz="3000" b="1" dirty="0">
                      <a:solidFill>
                        <a:srgbClr val="0070C0"/>
                      </a:solidFill>
                      <a:latin typeface="Arial Narrow" panose="020B0606020202030204" pitchFamily="34" charset="0"/>
                    </a:rPr>
                    <a:t>основоположні </a:t>
                  </a:r>
                  <a:r>
                    <a:rPr lang="uk-UA" sz="3000" b="1" dirty="0">
                      <a:solidFill>
                        <a:srgbClr val="002060"/>
                      </a:solidFill>
                      <a:latin typeface="Arial Narrow" panose="020B0606020202030204" pitchFamily="34" charset="0"/>
                    </a:rPr>
                    <a:t>якісні характеристики</a:t>
                  </a:r>
                  <a:endParaRPr lang="uk-UA" sz="3000" b="1" dirty="0">
                    <a:solidFill>
                      <a:srgbClr val="002060"/>
                    </a:solidFill>
                    <a:effectLst/>
                    <a:latin typeface="Arial Narrow" panose="020B0606020202030204" pitchFamily="34" charset="0"/>
                  </a:endParaRPr>
                </a:p>
              </p:txBody>
            </p:sp>
            <p:sp>
              <p:nvSpPr>
                <p:cNvPr id="5" name="Прямокутник 4">
                  <a:extLst>
                    <a:ext uri="{FF2B5EF4-FFF2-40B4-BE49-F238E27FC236}">
                      <a16:creationId xmlns:a16="http://schemas.microsoft.com/office/drawing/2014/main" id="{4C31931D-6999-44DC-A1C6-F7B971267465}"/>
                    </a:ext>
                  </a:extLst>
                </p:cNvPr>
                <p:cNvSpPr/>
                <p:nvPr/>
              </p:nvSpPr>
              <p:spPr>
                <a:xfrm>
                  <a:off x="515275" y="3788185"/>
                  <a:ext cx="2479040" cy="503215"/>
                </a:xfrm>
                <a:prstGeom prst="rect">
                  <a:avLst/>
                </a:prstGeom>
              </p:spPr>
              <p:txBody>
                <a:bodyPr wrap="square">
                  <a:spAutoFit/>
                </a:bodyPr>
                <a:lstStyle/>
                <a:p>
                  <a:pPr algn="ctr">
                    <a:lnSpc>
                      <a:spcPct val="89000"/>
                    </a:lnSpc>
                  </a:pPr>
                  <a:r>
                    <a:rPr lang="uk-UA" sz="3000" b="1" dirty="0">
                      <a:solidFill>
                        <a:srgbClr val="002060"/>
                      </a:solidFill>
                      <a:latin typeface="Arial Narrow" panose="020B0606020202030204" pitchFamily="34" charset="0"/>
                    </a:rPr>
                    <a:t>доречність</a:t>
                  </a:r>
                  <a:endParaRPr lang="uk-UA" sz="3000" b="1" dirty="0">
                    <a:solidFill>
                      <a:srgbClr val="002060"/>
                    </a:solidFill>
                    <a:effectLst/>
                    <a:latin typeface="Arial Narrow" panose="020B0606020202030204" pitchFamily="34" charset="0"/>
                  </a:endParaRPr>
                </a:p>
              </p:txBody>
            </p:sp>
            <p:sp>
              <p:nvSpPr>
                <p:cNvPr id="6" name="Прямокутник 5">
                  <a:extLst>
                    <a:ext uri="{FF2B5EF4-FFF2-40B4-BE49-F238E27FC236}">
                      <a16:creationId xmlns:a16="http://schemas.microsoft.com/office/drawing/2014/main" id="{66F5E7CF-4167-475A-8268-8D7B0D88D3A6}"/>
                    </a:ext>
                  </a:extLst>
                </p:cNvPr>
                <p:cNvSpPr/>
                <p:nvPr/>
              </p:nvSpPr>
              <p:spPr>
                <a:xfrm>
                  <a:off x="2510300" y="4327352"/>
                  <a:ext cx="2387600" cy="914096"/>
                </a:xfrm>
                <a:prstGeom prst="rect">
                  <a:avLst/>
                </a:prstGeom>
              </p:spPr>
              <p:txBody>
                <a:bodyPr wrap="square">
                  <a:spAutoFit/>
                </a:bodyPr>
                <a:lstStyle/>
                <a:p>
                  <a:pPr algn="ctr">
                    <a:lnSpc>
                      <a:spcPct val="89000"/>
                    </a:lnSpc>
                  </a:pPr>
                  <a:r>
                    <a:rPr lang="uk-UA" sz="3000" b="1" dirty="0">
                      <a:solidFill>
                        <a:srgbClr val="002060"/>
                      </a:solidFill>
                      <a:latin typeface="Arial Narrow" panose="020B0606020202030204" pitchFamily="34" charset="0"/>
                    </a:rPr>
                    <a:t>правдиве подання</a:t>
                  </a:r>
                  <a:endParaRPr lang="uk-UA" sz="3000" b="1" dirty="0">
                    <a:solidFill>
                      <a:srgbClr val="002060"/>
                    </a:solidFill>
                    <a:effectLst/>
                    <a:latin typeface="Arial Narrow" panose="020B0606020202030204" pitchFamily="34" charset="0"/>
                  </a:endParaRPr>
                </a:p>
              </p:txBody>
            </p:sp>
            <p:cxnSp>
              <p:nvCxnSpPr>
                <p:cNvPr id="7" name="Пряма зі стрілкою 6">
                  <a:extLst>
                    <a:ext uri="{FF2B5EF4-FFF2-40B4-BE49-F238E27FC236}">
                      <a16:creationId xmlns:a16="http://schemas.microsoft.com/office/drawing/2014/main" id="{531E8497-19E2-499B-96DD-A2B9BF663ACE}"/>
                    </a:ext>
                  </a:extLst>
                </p:cNvPr>
                <p:cNvCxnSpPr>
                  <a:cxnSpLocks/>
                </p:cNvCxnSpPr>
                <p:nvPr/>
              </p:nvCxnSpPr>
              <p:spPr>
                <a:xfrm flipH="1">
                  <a:off x="3662680" y="1407589"/>
                  <a:ext cx="1478280" cy="726805"/>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9" name="Пряма зі стрілкою 8">
                  <a:extLst>
                    <a:ext uri="{FF2B5EF4-FFF2-40B4-BE49-F238E27FC236}">
                      <a16:creationId xmlns:a16="http://schemas.microsoft.com/office/drawing/2014/main" id="{823FF89E-420B-4544-9CB0-17385D9DC23C}"/>
                    </a:ext>
                  </a:extLst>
                </p:cNvPr>
                <p:cNvCxnSpPr>
                  <a:cxnSpLocks/>
                </p:cNvCxnSpPr>
                <p:nvPr/>
              </p:nvCxnSpPr>
              <p:spPr>
                <a:xfrm flipH="1">
                  <a:off x="2118444" y="3107380"/>
                  <a:ext cx="398845" cy="57387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Пряма зі стрілкою 9">
                  <a:extLst>
                    <a:ext uri="{FF2B5EF4-FFF2-40B4-BE49-F238E27FC236}">
                      <a16:creationId xmlns:a16="http://schemas.microsoft.com/office/drawing/2014/main" id="{4E23183A-BC2B-49F4-AD38-6774053D9B38}"/>
                    </a:ext>
                  </a:extLst>
                </p:cNvPr>
                <p:cNvCxnSpPr>
                  <a:cxnSpLocks/>
                </p:cNvCxnSpPr>
                <p:nvPr/>
              </p:nvCxnSpPr>
              <p:spPr>
                <a:xfrm>
                  <a:off x="3775883" y="3079556"/>
                  <a:ext cx="302324" cy="1140861"/>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8" name="Групувати 37">
                <a:extLst>
                  <a:ext uri="{FF2B5EF4-FFF2-40B4-BE49-F238E27FC236}">
                    <a16:creationId xmlns:a16="http://schemas.microsoft.com/office/drawing/2014/main" id="{E274C604-6CC0-4537-8D66-30FC0B55E2D6}"/>
                  </a:ext>
                </a:extLst>
              </p:cNvPr>
              <p:cNvGrpSpPr/>
              <p:nvPr/>
            </p:nvGrpSpPr>
            <p:grpSpPr>
              <a:xfrm>
                <a:off x="7028866" y="1377570"/>
                <a:ext cx="4227276" cy="3445116"/>
                <a:chOff x="7028866" y="1377570"/>
                <a:chExt cx="4227276" cy="3445116"/>
              </a:xfrm>
            </p:grpSpPr>
            <p:cxnSp>
              <p:nvCxnSpPr>
                <p:cNvPr id="8" name="Пряма зі стрілкою 7">
                  <a:extLst>
                    <a:ext uri="{FF2B5EF4-FFF2-40B4-BE49-F238E27FC236}">
                      <a16:creationId xmlns:a16="http://schemas.microsoft.com/office/drawing/2014/main" id="{B6AA40FA-1C1D-4837-99A1-F9AA5647387B}"/>
                    </a:ext>
                  </a:extLst>
                </p:cNvPr>
                <p:cNvCxnSpPr>
                  <a:cxnSpLocks/>
                </p:cNvCxnSpPr>
                <p:nvPr/>
              </p:nvCxnSpPr>
              <p:spPr>
                <a:xfrm>
                  <a:off x="7335520" y="1377570"/>
                  <a:ext cx="1407414" cy="703121"/>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Пряма зі стрілкою 11">
                  <a:extLst>
                    <a:ext uri="{FF2B5EF4-FFF2-40B4-BE49-F238E27FC236}">
                      <a16:creationId xmlns:a16="http://schemas.microsoft.com/office/drawing/2014/main" id="{657F0B7C-DF9E-4274-8AFD-D043E76D8B98}"/>
                    </a:ext>
                  </a:extLst>
                </p:cNvPr>
                <p:cNvCxnSpPr>
                  <a:cxnSpLocks/>
                </p:cNvCxnSpPr>
                <p:nvPr/>
              </p:nvCxnSpPr>
              <p:spPr>
                <a:xfrm flipH="1">
                  <a:off x="7028866" y="3060442"/>
                  <a:ext cx="1008378" cy="735208"/>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Пряма зі стрілкою 13">
                  <a:extLst>
                    <a:ext uri="{FF2B5EF4-FFF2-40B4-BE49-F238E27FC236}">
                      <a16:creationId xmlns:a16="http://schemas.microsoft.com/office/drawing/2014/main" id="{7360AB0F-2214-43D5-AC73-0B33EF223E64}"/>
                    </a:ext>
                  </a:extLst>
                </p:cNvPr>
                <p:cNvCxnSpPr>
                  <a:cxnSpLocks/>
                </p:cNvCxnSpPr>
                <p:nvPr/>
              </p:nvCxnSpPr>
              <p:spPr>
                <a:xfrm flipH="1">
                  <a:off x="7774795" y="3026700"/>
                  <a:ext cx="968139" cy="1700894"/>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Пряма зі стрілкою 15">
                  <a:extLst>
                    <a:ext uri="{FF2B5EF4-FFF2-40B4-BE49-F238E27FC236}">
                      <a16:creationId xmlns:a16="http://schemas.microsoft.com/office/drawing/2014/main" id="{E68F689F-B349-489A-9EFB-07664819533A}"/>
                    </a:ext>
                  </a:extLst>
                </p:cNvPr>
                <p:cNvCxnSpPr>
                  <a:cxnSpLocks/>
                </p:cNvCxnSpPr>
                <p:nvPr/>
              </p:nvCxnSpPr>
              <p:spPr>
                <a:xfrm>
                  <a:off x="10146024" y="3077573"/>
                  <a:ext cx="1110118" cy="678294"/>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Пряма зі стрілкою 17">
                  <a:extLst>
                    <a:ext uri="{FF2B5EF4-FFF2-40B4-BE49-F238E27FC236}">
                      <a16:creationId xmlns:a16="http://schemas.microsoft.com/office/drawing/2014/main" id="{F690CD48-000C-417B-8264-F5377B19FBA4}"/>
                    </a:ext>
                  </a:extLst>
                </p:cNvPr>
                <p:cNvCxnSpPr>
                  <a:cxnSpLocks/>
                </p:cNvCxnSpPr>
                <p:nvPr/>
              </p:nvCxnSpPr>
              <p:spPr>
                <a:xfrm>
                  <a:off x="9522111" y="3161284"/>
                  <a:ext cx="156269" cy="1661402"/>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grpSp>
      </p:grpSp>
      <p:sp>
        <p:nvSpPr>
          <p:cNvPr id="23" name="TextBox 22">
            <a:extLst>
              <a:ext uri="{FF2B5EF4-FFF2-40B4-BE49-F238E27FC236}">
                <a16:creationId xmlns:a16="http://schemas.microsoft.com/office/drawing/2014/main" id="{D6644433-1B1F-4BDB-807D-61167A46E727}"/>
              </a:ext>
            </a:extLst>
          </p:cNvPr>
          <p:cNvSpPr txBox="1"/>
          <p:nvPr/>
        </p:nvSpPr>
        <p:spPr>
          <a:xfrm>
            <a:off x="11371634" y="335704"/>
            <a:ext cx="492550" cy="369332"/>
          </a:xfrm>
          <a:prstGeom prst="rect">
            <a:avLst/>
          </a:prstGeom>
          <a:noFill/>
        </p:spPr>
        <p:txBody>
          <a:bodyPr wrap="square" rtlCol="0">
            <a:spAutoFit/>
          </a:bodyPr>
          <a:lstStyle/>
          <a:p>
            <a:r>
              <a:rPr lang="uk-UA" dirty="0"/>
              <a:t>50</a:t>
            </a:r>
          </a:p>
        </p:txBody>
      </p:sp>
    </p:spTree>
    <p:extLst>
      <p:ext uri="{BB962C8B-B14F-4D97-AF65-F5344CB8AC3E}">
        <p14:creationId xmlns:p14="http://schemas.microsoft.com/office/powerpoint/2010/main" val="37087773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ідзаголовок 2">
            <a:extLst>
              <a:ext uri="{FF2B5EF4-FFF2-40B4-BE49-F238E27FC236}">
                <a16:creationId xmlns:a16="http://schemas.microsoft.com/office/drawing/2014/main" id="{15DE00CD-187A-45C4-832A-FA74249D6720}"/>
              </a:ext>
            </a:extLst>
          </p:cNvPr>
          <p:cNvSpPr txBox="1">
            <a:spLocks/>
          </p:cNvSpPr>
          <p:nvPr/>
        </p:nvSpPr>
        <p:spPr>
          <a:xfrm>
            <a:off x="574040" y="499932"/>
            <a:ext cx="11393842" cy="5376433"/>
          </a:xfrm>
          <a:prstGeom prst="rect">
            <a:avLst/>
          </a:prstGeom>
        </p:spPr>
        <p:txBody>
          <a:bodyPr>
            <a:normAutofit fontScale="25000" lnSpcReduction="2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a:lnSpc>
                <a:spcPct val="109000"/>
              </a:lnSpc>
              <a:spcBef>
                <a:spcPts val="600"/>
              </a:spcBef>
              <a:buNone/>
            </a:pPr>
            <a:r>
              <a:rPr lang="uk-UA" sz="16000" b="1" dirty="0">
                <a:solidFill>
                  <a:srgbClr val="0070C0"/>
                </a:solidFill>
                <a:latin typeface="Arial Narrow" panose="020B0606020202030204" pitchFamily="34" charset="0"/>
              </a:rPr>
              <a:t>Доречність</a:t>
            </a:r>
            <a:endParaRPr lang="uk-UA" sz="16000" dirty="0">
              <a:latin typeface="Arial Narrow" panose="020B0606020202030204" pitchFamily="34" charset="0"/>
            </a:endParaRPr>
          </a:p>
          <a:p>
            <a:pPr>
              <a:lnSpc>
                <a:spcPct val="109000"/>
              </a:lnSpc>
              <a:spcBef>
                <a:spcPts val="600"/>
              </a:spcBef>
            </a:pPr>
            <a:r>
              <a:rPr lang="uk-UA" sz="11200" b="1" dirty="0">
                <a:solidFill>
                  <a:srgbClr val="0070C0"/>
                </a:solidFill>
                <a:latin typeface="Arial Narrow" panose="020B0606020202030204" pitchFamily="34" charset="0"/>
              </a:rPr>
              <a:t>Інформація є доречною, якщо вона може вплинути на рішення, які приймають користувачі. Тому необхідно визначити інформаційні потреби різних груп користувачів.</a:t>
            </a:r>
          </a:p>
          <a:p>
            <a:pPr>
              <a:lnSpc>
                <a:spcPct val="109000"/>
              </a:lnSpc>
              <a:spcBef>
                <a:spcPts val="600"/>
              </a:spcBef>
            </a:pPr>
            <a:r>
              <a:rPr lang="uk-UA" sz="11200" b="1" dirty="0">
                <a:solidFill>
                  <a:srgbClr val="0070C0"/>
                </a:solidFill>
                <a:latin typeface="Arial Narrow" panose="020B0606020202030204" pitchFamily="34" charset="0"/>
              </a:rPr>
              <a:t>Ознаками доречності є:</a:t>
            </a:r>
          </a:p>
          <a:p>
            <a:pPr>
              <a:lnSpc>
                <a:spcPct val="109000"/>
              </a:lnSpc>
              <a:spcBef>
                <a:spcPts val="600"/>
              </a:spcBef>
            </a:pPr>
            <a:r>
              <a:rPr lang="uk-UA" sz="11200" b="1" i="1" dirty="0">
                <a:solidFill>
                  <a:srgbClr val="0070C0"/>
                </a:solidFill>
                <a:latin typeface="Arial Narrow" panose="020B0606020202030204" pitchFamily="34" charset="0"/>
              </a:rPr>
              <a:t>суттєвість.</a:t>
            </a:r>
            <a:r>
              <a:rPr lang="uk-UA" sz="11200" b="1" dirty="0">
                <a:solidFill>
                  <a:srgbClr val="0070C0"/>
                </a:solidFill>
                <a:latin typeface="Arial Narrow" panose="020B0606020202030204" pitchFamily="34" charset="0"/>
              </a:rPr>
              <a:t> Інформація є суттєвою, якщо її відсутність або неправильне подання може вплинути на рішення користувачів;</a:t>
            </a:r>
          </a:p>
          <a:p>
            <a:pPr>
              <a:lnSpc>
                <a:spcPct val="109000"/>
              </a:lnSpc>
              <a:spcBef>
                <a:spcPts val="600"/>
              </a:spcBef>
            </a:pPr>
            <a:r>
              <a:rPr lang="uk-UA" sz="11200" b="1" i="1" dirty="0">
                <a:solidFill>
                  <a:srgbClr val="0070C0"/>
                </a:solidFill>
                <a:latin typeface="Arial Narrow" panose="020B0606020202030204" pitchFamily="34" charset="0"/>
              </a:rPr>
              <a:t>підтверджувальна цінність</a:t>
            </a:r>
            <a:r>
              <a:rPr lang="uk-UA" sz="11200" b="1" dirty="0">
                <a:solidFill>
                  <a:srgbClr val="0070C0"/>
                </a:solidFill>
                <a:latin typeface="Arial Narrow" panose="020B0606020202030204" pitchFamily="34" charset="0"/>
              </a:rPr>
              <a:t>. Інформація повинна забезпечувати можливість реакції на попередні оцінки (підтверджувати або змінювати);</a:t>
            </a:r>
          </a:p>
          <a:p>
            <a:pPr>
              <a:lnSpc>
                <a:spcPct val="109000"/>
              </a:lnSpc>
              <a:spcBef>
                <a:spcPts val="600"/>
              </a:spcBef>
            </a:pPr>
            <a:r>
              <a:rPr lang="uk-UA" sz="11200" b="1" i="1" dirty="0">
                <a:solidFill>
                  <a:srgbClr val="0070C0"/>
                </a:solidFill>
                <a:latin typeface="Arial Narrow" panose="020B0606020202030204" pitchFamily="34" charset="0"/>
              </a:rPr>
              <a:t>передбачувальна цінність</a:t>
            </a:r>
            <a:r>
              <a:rPr lang="uk-UA" sz="11200" b="1" dirty="0">
                <a:solidFill>
                  <a:srgbClr val="0070C0"/>
                </a:solidFill>
                <a:latin typeface="Arial Narrow" panose="020B0606020202030204" pitchFamily="34" charset="0"/>
              </a:rPr>
              <a:t>. Інформацію можна використати як вхідні дані для процесів, які використовуються для прогнозування майбутніх доходів.</a:t>
            </a:r>
          </a:p>
        </p:txBody>
      </p:sp>
      <p:sp>
        <p:nvSpPr>
          <p:cNvPr id="3" name="TextBox 2">
            <a:extLst>
              <a:ext uri="{FF2B5EF4-FFF2-40B4-BE49-F238E27FC236}">
                <a16:creationId xmlns:a16="http://schemas.microsoft.com/office/drawing/2014/main" id="{4D5C3AEB-B5DF-44BF-9513-BCE3AF27C9E6}"/>
              </a:ext>
            </a:extLst>
          </p:cNvPr>
          <p:cNvSpPr txBox="1"/>
          <p:nvPr/>
        </p:nvSpPr>
        <p:spPr>
          <a:xfrm>
            <a:off x="11371634" y="335704"/>
            <a:ext cx="492550" cy="369332"/>
          </a:xfrm>
          <a:prstGeom prst="rect">
            <a:avLst/>
          </a:prstGeom>
          <a:noFill/>
        </p:spPr>
        <p:txBody>
          <a:bodyPr wrap="square" rtlCol="0">
            <a:spAutoFit/>
          </a:bodyPr>
          <a:lstStyle/>
          <a:p>
            <a:r>
              <a:rPr lang="uk-UA" dirty="0"/>
              <a:t>51</a:t>
            </a:r>
          </a:p>
        </p:txBody>
      </p:sp>
    </p:spTree>
    <p:extLst>
      <p:ext uri="{BB962C8B-B14F-4D97-AF65-F5344CB8AC3E}">
        <p14:creationId xmlns:p14="http://schemas.microsoft.com/office/powerpoint/2010/main" val="30280050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ідзаголовок 2">
            <a:extLst>
              <a:ext uri="{FF2B5EF4-FFF2-40B4-BE49-F238E27FC236}">
                <a16:creationId xmlns:a16="http://schemas.microsoft.com/office/drawing/2014/main" id="{AFAC7026-2AAC-4BEF-A0AD-709817FED75F}"/>
              </a:ext>
            </a:extLst>
          </p:cNvPr>
          <p:cNvSpPr txBox="1">
            <a:spLocks/>
          </p:cNvSpPr>
          <p:nvPr/>
        </p:nvSpPr>
        <p:spPr>
          <a:xfrm>
            <a:off x="739886" y="616712"/>
            <a:ext cx="10945607" cy="5044500"/>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a:buNone/>
            </a:pPr>
            <a:r>
              <a:rPr lang="uk-UA" sz="4000" b="1" dirty="0">
                <a:solidFill>
                  <a:srgbClr val="7030A0"/>
                </a:solidFill>
                <a:latin typeface="Arial Narrow" panose="020B0606020202030204" pitchFamily="34" charset="0"/>
              </a:rPr>
              <a:t>Правдиве подання</a:t>
            </a:r>
          </a:p>
          <a:p>
            <a:pPr>
              <a:lnSpc>
                <a:spcPct val="80000"/>
              </a:lnSpc>
            </a:pPr>
            <a:r>
              <a:rPr lang="uk-UA" sz="2800" b="1" dirty="0">
                <a:solidFill>
                  <a:srgbClr val="7030A0"/>
                </a:solidFill>
                <a:latin typeface="Arial Narrow" panose="020B0606020202030204" pitchFamily="34" charset="0"/>
              </a:rPr>
              <a:t>Інформація повинна правдиво розкривати явища, для відображення яких вона призначена.</a:t>
            </a:r>
          </a:p>
          <a:p>
            <a:pPr>
              <a:lnSpc>
                <a:spcPct val="80000"/>
              </a:lnSpc>
            </a:pPr>
            <a:r>
              <a:rPr lang="uk-UA" sz="2800" b="1" dirty="0">
                <a:solidFill>
                  <a:srgbClr val="7030A0"/>
                </a:solidFill>
                <a:latin typeface="Arial Narrow" panose="020B0606020202030204" pitchFamily="34" charset="0"/>
              </a:rPr>
              <a:t>Характеристиками правдивого подання є:</a:t>
            </a:r>
          </a:p>
          <a:p>
            <a:pPr>
              <a:lnSpc>
                <a:spcPct val="80000"/>
              </a:lnSpc>
            </a:pPr>
            <a:r>
              <a:rPr lang="uk-UA" sz="2800" b="1" i="1" dirty="0">
                <a:solidFill>
                  <a:srgbClr val="7030A0"/>
                </a:solidFill>
                <a:latin typeface="Arial Narrow" panose="020B0606020202030204" pitchFamily="34" charset="0"/>
              </a:rPr>
              <a:t>повнота</a:t>
            </a:r>
            <a:r>
              <a:rPr lang="uk-UA" sz="2800" b="1" dirty="0">
                <a:solidFill>
                  <a:srgbClr val="7030A0"/>
                </a:solidFill>
                <a:latin typeface="Arial Narrow" panose="020B0606020202030204" pitchFamily="34" charset="0"/>
              </a:rPr>
              <a:t>. Інформація необхідна користувачеві для того, щоб зрозуміти описуване явище, включаючи всі необхідні коментарі та пояснення;</a:t>
            </a:r>
          </a:p>
          <a:p>
            <a:pPr>
              <a:lnSpc>
                <a:spcPct val="80000"/>
              </a:lnSpc>
            </a:pPr>
            <a:r>
              <a:rPr lang="uk-UA" sz="2800" b="1" i="1" dirty="0">
                <a:solidFill>
                  <a:srgbClr val="7030A0"/>
                </a:solidFill>
                <a:latin typeface="Arial Narrow" panose="020B0606020202030204" pitchFamily="34" charset="0"/>
              </a:rPr>
              <a:t>нейтральність (неупередженість)</a:t>
            </a:r>
            <a:r>
              <a:rPr lang="uk-UA" sz="2800" b="1" dirty="0">
                <a:solidFill>
                  <a:srgbClr val="7030A0"/>
                </a:solidFill>
                <a:latin typeface="Arial Narrow" panose="020B0606020202030204" pitchFamily="34" charset="0"/>
              </a:rPr>
              <a:t>. Підбір і подання інформації не мають впливати на прийняття рішення або формування судження з метою досягнення запланованого результату;</a:t>
            </a:r>
          </a:p>
          <a:p>
            <a:pPr>
              <a:lnSpc>
                <a:spcPct val="80000"/>
              </a:lnSpc>
            </a:pPr>
            <a:r>
              <a:rPr lang="uk-UA" sz="2800" b="1" i="1" dirty="0">
                <a:solidFill>
                  <a:srgbClr val="7030A0"/>
                </a:solidFill>
                <a:latin typeface="Arial Narrow" panose="020B0606020202030204" pitchFamily="34" charset="0"/>
              </a:rPr>
              <a:t>відсутність помилок </a:t>
            </a:r>
            <a:r>
              <a:rPr lang="uk-UA" sz="2800" b="1" dirty="0">
                <a:solidFill>
                  <a:srgbClr val="7030A0"/>
                </a:solidFill>
                <a:latin typeface="Arial Narrow" panose="020B0606020202030204" pitchFamily="34" charset="0"/>
              </a:rPr>
              <a:t>означає певну точність і коректність усіх показників. </a:t>
            </a:r>
          </a:p>
        </p:txBody>
      </p:sp>
      <p:sp>
        <p:nvSpPr>
          <p:cNvPr id="3" name="TextBox 2">
            <a:extLst>
              <a:ext uri="{FF2B5EF4-FFF2-40B4-BE49-F238E27FC236}">
                <a16:creationId xmlns:a16="http://schemas.microsoft.com/office/drawing/2014/main" id="{38A18943-BDBF-455D-AAF6-55A7F7F9F0EE}"/>
              </a:ext>
            </a:extLst>
          </p:cNvPr>
          <p:cNvSpPr txBox="1"/>
          <p:nvPr/>
        </p:nvSpPr>
        <p:spPr>
          <a:xfrm>
            <a:off x="11371634" y="335704"/>
            <a:ext cx="492550" cy="369332"/>
          </a:xfrm>
          <a:prstGeom prst="rect">
            <a:avLst/>
          </a:prstGeom>
          <a:noFill/>
        </p:spPr>
        <p:txBody>
          <a:bodyPr wrap="square" rtlCol="0">
            <a:spAutoFit/>
          </a:bodyPr>
          <a:lstStyle/>
          <a:p>
            <a:r>
              <a:rPr lang="uk-UA" dirty="0"/>
              <a:t>52</a:t>
            </a:r>
          </a:p>
        </p:txBody>
      </p:sp>
    </p:spTree>
    <p:extLst>
      <p:ext uri="{BB962C8B-B14F-4D97-AF65-F5344CB8AC3E}">
        <p14:creationId xmlns:p14="http://schemas.microsoft.com/office/powerpoint/2010/main" val="18256824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id="{9405ACDD-912A-49D0-9B63-EB569CD51B3F}"/>
              </a:ext>
            </a:extLst>
          </p:cNvPr>
          <p:cNvSpPr/>
          <p:nvPr/>
        </p:nvSpPr>
        <p:spPr>
          <a:xfrm>
            <a:off x="1035424" y="992790"/>
            <a:ext cx="10650070" cy="3730252"/>
          </a:xfrm>
          <a:prstGeom prst="rect">
            <a:avLst/>
          </a:prstGeom>
        </p:spPr>
        <p:txBody>
          <a:bodyPr wrap="square">
            <a:spAutoFit/>
          </a:bodyPr>
          <a:lstStyle/>
          <a:p>
            <a:pPr algn="ctr">
              <a:spcAft>
                <a:spcPts val="600"/>
              </a:spcAft>
            </a:pPr>
            <a:r>
              <a:rPr lang="uk-UA" sz="4000" b="1" dirty="0">
                <a:solidFill>
                  <a:srgbClr val="008000"/>
                </a:solidFill>
                <a:latin typeface="Arial Narrow" panose="020B0606020202030204" pitchFamily="34" charset="0"/>
              </a:rPr>
              <a:t>Зіставність</a:t>
            </a:r>
          </a:p>
          <a:p>
            <a:pPr>
              <a:lnSpc>
                <a:spcPct val="90000"/>
              </a:lnSpc>
              <a:spcAft>
                <a:spcPts val="600"/>
              </a:spcAft>
            </a:pPr>
            <a:r>
              <a:rPr lang="uk-UA" sz="2800" b="1" dirty="0">
                <a:solidFill>
                  <a:srgbClr val="008000"/>
                </a:solidFill>
                <a:latin typeface="Arial Narrow" panose="020B0606020202030204" pitchFamily="34" charset="0"/>
              </a:rPr>
              <a:t>це якісна характеристика, яка дає змогу користувачам ідентифікувати та зрозуміти подібності статей та відмінності між ними.</a:t>
            </a:r>
          </a:p>
          <a:p>
            <a:pPr>
              <a:lnSpc>
                <a:spcPct val="90000"/>
              </a:lnSpc>
              <a:spcAft>
                <a:spcPts val="600"/>
              </a:spcAft>
            </a:pPr>
            <a:r>
              <a:rPr lang="uk-UA" sz="2800" b="1" dirty="0">
                <a:solidFill>
                  <a:srgbClr val="008000"/>
                </a:solidFill>
                <a:latin typeface="Arial Narrow" panose="020B0606020202030204" pitchFamily="34" charset="0"/>
              </a:rPr>
              <a:t>Користувачі повинні мати можливість:</a:t>
            </a:r>
          </a:p>
          <a:p>
            <a:pPr>
              <a:lnSpc>
                <a:spcPct val="90000"/>
              </a:lnSpc>
              <a:spcAft>
                <a:spcPts val="600"/>
              </a:spcAft>
            </a:pPr>
            <a:r>
              <a:rPr lang="uk-UA" sz="2800" b="1" i="1" dirty="0">
                <a:solidFill>
                  <a:srgbClr val="008000"/>
                </a:solidFill>
                <a:latin typeface="Arial Narrow" panose="020B0606020202030204" pitchFamily="34" charset="0"/>
              </a:rPr>
              <a:t>зіставляти</a:t>
            </a:r>
            <a:r>
              <a:rPr lang="uk-UA" sz="2800" b="1" dirty="0">
                <a:solidFill>
                  <a:srgbClr val="008000"/>
                </a:solidFill>
                <a:latin typeface="Arial Narrow" panose="020B0606020202030204" pitchFamily="34" charset="0"/>
              </a:rPr>
              <a:t> фінансову інформацію підприємства </a:t>
            </a:r>
            <a:r>
              <a:rPr lang="uk-UA" sz="2800" b="1" i="1" dirty="0">
                <a:solidFill>
                  <a:srgbClr val="008000"/>
                </a:solidFill>
                <a:latin typeface="Arial Narrow" panose="020B0606020202030204" pitchFamily="34" charset="0"/>
              </a:rPr>
              <a:t>за різні періоди</a:t>
            </a:r>
            <a:r>
              <a:rPr lang="uk-UA" sz="2800" b="1" dirty="0">
                <a:solidFill>
                  <a:srgbClr val="008000"/>
                </a:solidFill>
                <a:latin typeface="Arial Narrow" panose="020B0606020202030204" pitchFamily="34" charset="0"/>
              </a:rPr>
              <a:t>, аби визначати тенденції його фінансового стану і результатів діяльності;</a:t>
            </a:r>
          </a:p>
          <a:p>
            <a:pPr>
              <a:lnSpc>
                <a:spcPct val="90000"/>
              </a:lnSpc>
              <a:spcAft>
                <a:spcPts val="600"/>
              </a:spcAft>
            </a:pPr>
            <a:r>
              <a:rPr lang="uk-UA" sz="2800" b="1" i="1" dirty="0">
                <a:solidFill>
                  <a:srgbClr val="008000"/>
                </a:solidFill>
                <a:latin typeface="Arial Narrow" panose="020B0606020202030204" pitchFamily="34" charset="0"/>
              </a:rPr>
              <a:t>порівнювати</a:t>
            </a:r>
            <a:r>
              <a:rPr lang="uk-UA" sz="2800" b="1" dirty="0">
                <a:solidFill>
                  <a:srgbClr val="008000"/>
                </a:solidFill>
                <a:latin typeface="Arial Narrow" panose="020B0606020202030204" pitchFamily="34" charset="0"/>
              </a:rPr>
              <a:t> інформацію </a:t>
            </a:r>
            <a:r>
              <a:rPr lang="uk-UA" sz="2800" b="1" i="1" dirty="0">
                <a:solidFill>
                  <a:srgbClr val="008000"/>
                </a:solidFill>
                <a:latin typeface="Arial Narrow" panose="020B0606020202030204" pitchFamily="34" charset="0"/>
              </a:rPr>
              <a:t>різних підприємств </a:t>
            </a:r>
            <a:r>
              <a:rPr lang="uk-UA" sz="2800" b="1" dirty="0">
                <a:solidFill>
                  <a:srgbClr val="008000"/>
                </a:solidFill>
                <a:latin typeface="Arial Narrow" panose="020B0606020202030204" pitchFamily="34" charset="0"/>
              </a:rPr>
              <a:t>для прийняття правильних управлінських рішень.</a:t>
            </a:r>
          </a:p>
        </p:txBody>
      </p:sp>
      <p:sp>
        <p:nvSpPr>
          <p:cNvPr id="3" name="TextBox 2">
            <a:extLst>
              <a:ext uri="{FF2B5EF4-FFF2-40B4-BE49-F238E27FC236}">
                <a16:creationId xmlns:a16="http://schemas.microsoft.com/office/drawing/2014/main" id="{A51670A1-1BD2-4F1E-A274-4CB774F4F1B8}"/>
              </a:ext>
            </a:extLst>
          </p:cNvPr>
          <p:cNvSpPr txBox="1"/>
          <p:nvPr/>
        </p:nvSpPr>
        <p:spPr>
          <a:xfrm>
            <a:off x="11371634" y="335704"/>
            <a:ext cx="492550" cy="369332"/>
          </a:xfrm>
          <a:prstGeom prst="rect">
            <a:avLst/>
          </a:prstGeom>
          <a:noFill/>
        </p:spPr>
        <p:txBody>
          <a:bodyPr wrap="square" rtlCol="0">
            <a:spAutoFit/>
          </a:bodyPr>
          <a:lstStyle/>
          <a:p>
            <a:r>
              <a:rPr lang="uk-UA" dirty="0"/>
              <a:t>53</a:t>
            </a:r>
          </a:p>
        </p:txBody>
      </p:sp>
    </p:spTree>
    <p:extLst>
      <p:ext uri="{BB962C8B-B14F-4D97-AF65-F5344CB8AC3E}">
        <p14:creationId xmlns:p14="http://schemas.microsoft.com/office/powerpoint/2010/main" val="14590411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id="{48587F0E-EA30-4C0E-BA61-60556F00798F}"/>
              </a:ext>
            </a:extLst>
          </p:cNvPr>
          <p:cNvSpPr/>
          <p:nvPr/>
        </p:nvSpPr>
        <p:spPr>
          <a:xfrm>
            <a:off x="1120589" y="915180"/>
            <a:ext cx="10139082" cy="1867627"/>
          </a:xfrm>
          <a:prstGeom prst="rect">
            <a:avLst/>
          </a:prstGeom>
        </p:spPr>
        <p:txBody>
          <a:bodyPr wrap="square">
            <a:spAutoFit/>
          </a:bodyPr>
          <a:lstStyle/>
          <a:p>
            <a:pPr algn="ctr">
              <a:lnSpc>
                <a:spcPct val="89000"/>
              </a:lnSpc>
              <a:spcAft>
                <a:spcPts val="600"/>
              </a:spcAft>
            </a:pPr>
            <a:r>
              <a:rPr lang="uk-UA" sz="4000" b="1" dirty="0">
                <a:solidFill>
                  <a:srgbClr val="663300"/>
                </a:solidFill>
                <a:latin typeface="Arial Narrow" panose="020B0606020202030204" pitchFamily="34" charset="0"/>
              </a:rPr>
              <a:t>Можливість перевірки</a:t>
            </a:r>
          </a:p>
          <a:p>
            <a:pPr>
              <a:lnSpc>
                <a:spcPct val="89000"/>
              </a:lnSpc>
              <a:spcAft>
                <a:spcPts val="600"/>
              </a:spcAft>
            </a:pPr>
            <a:r>
              <a:rPr lang="uk-UA" sz="2800" b="1" dirty="0">
                <a:solidFill>
                  <a:srgbClr val="663300"/>
                </a:solidFill>
                <a:latin typeface="Arial Narrow" panose="020B0606020202030204" pitchFamily="34" charset="0"/>
              </a:rPr>
              <a:t>означає, що різні поінформовані та незалежні спостерігачі можуть досягти консенсусу (необов’язково повної згоди) у питанні про те, що конкретні дані подано правдиво. </a:t>
            </a:r>
          </a:p>
        </p:txBody>
      </p:sp>
      <p:pic>
        <p:nvPicPr>
          <p:cNvPr id="3" name="Рисунок 2">
            <a:extLst>
              <a:ext uri="{FF2B5EF4-FFF2-40B4-BE49-F238E27FC236}">
                <a16:creationId xmlns:a16="http://schemas.microsoft.com/office/drawing/2014/main" id="{3C52561C-D7A9-48E2-9C7D-AC535219E8EF}"/>
              </a:ext>
            </a:extLst>
          </p:cNvPr>
          <p:cNvPicPr>
            <a:picLocks noChangeAspect="1"/>
          </p:cNvPicPr>
          <p:nvPr/>
        </p:nvPicPr>
        <p:blipFill>
          <a:blip r:embed="rId2"/>
          <a:stretch>
            <a:fillRect/>
          </a:stretch>
        </p:blipFill>
        <p:spPr>
          <a:xfrm>
            <a:off x="3566355" y="3225157"/>
            <a:ext cx="4348480" cy="2570480"/>
          </a:xfrm>
          <a:prstGeom prst="rect">
            <a:avLst/>
          </a:prstGeom>
          <a:effectLst>
            <a:softEdge rad="127000"/>
          </a:effectLst>
        </p:spPr>
      </p:pic>
      <p:sp>
        <p:nvSpPr>
          <p:cNvPr id="4" name="TextBox 3">
            <a:extLst>
              <a:ext uri="{FF2B5EF4-FFF2-40B4-BE49-F238E27FC236}">
                <a16:creationId xmlns:a16="http://schemas.microsoft.com/office/drawing/2014/main" id="{BC5E35F0-3327-498B-B62F-B0442C22E315}"/>
              </a:ext>
            </a:extLst>
          </p:cNvPr>
          <p:cNvSpPr txBox="1"/>
          <p:nvPr/>
        </p:nvSpPr>
        <p:spPr>
          <a:xfrm>
            <a:off x="11371634" y="335704"/>
            <a:ext cx="492550" cy="369332"/>
          </a:xfrm>
          <a:prstGeom prst="rect">
            <a:avLst/>
          </a:prstGeom>
          <a:noFill/>
        </p:spPr>
        <p:txBody>
          <a:bodyPr wrap="square" rtlCol="0">
            <a:spAutoFit/>
          </a:bodyPr>
          <a:lstStyle/>
          <a:p>
            <a:r>
              <a:rPr lang="uk-UA" dirty="0"/>
              <a:t>54</a:t>
            </a:r>
          </a:p>
        </p:txBody>
      </p:sp>
    </p:spTree>
    <p:extLst>
      <p:ext uri="{BB962C8B-B14F-4D97-AF65-F5344CB8AC3E}">
        <p14:creationId xmlns:p14="http://schemas.microsoft.com/office/powerpoint/2010/main" val="32344452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id="{B5FB664D-9151-403C-A995-FCCE60236CAB}"/>
              </a:ext>
            </a:extLst>
          </p:cNvPr>
          <p:cNvSpPr/>
          <p:nvPr/>
        </p:nvSpPr>
        <p:spPr>
          <a:xfrm>
            <a:off x="1181100" y="956880"/>
            <a:ext cx="9829799" cy="3016210"/>
          </a:xfrm>
          <a:prstGeom prst="rect">
            <a:avLst/>
          </a:prstGeom>
        </p:spPr>
        <p:txBody>
          <a:bodyPr wrap="square">
            <a:spAutoFit/>
          </a:bodyPr>
          <a:lstStyle/>
          <a:p>
            <a:pPr algn="ctr">
              <a:spcAft>
                <a:spcPts val="600"/>
              </a:spcAft>
            </a:pPr>
            <a:r>
              <a:rPr lang="uk-UA" sz="4000" b="1" dirty="0">
                <a:solidFill>
                  <a:srgbClr val="006600"/>
                </a:solidFill>
                <a:latin typeface="Arial Narrow" panose="020B0606020202030204" pitchFamily="34" charset="0"/>
              </a:rPr>
              <a:t>Своєчасність</a:t>
            </a:r>
          </a:p>
          <a:p>
            <a:pPr>
              <a:spcAft>
                <a:spcPts val="600"/>
              </a:spcAft>
            </a:pPr>
            <a:r>
              <a:rPr lang="uk-UA" sz="2800" b="1" dirty="0">
                <a:solidFill>
                  <a:srgbClr val="006600"/>
                </a:solidFill>
                <a:latin typeface="Arial Narrow" panose="020B0606020202030204" pitchFamily="34" charset="0"/>
              </a:rPr>
              <a:t>означає можливість для осіб, які приймають рішення, </a:t>
            </a:r>
            <a:r>
              <a:rPr lang="uk-UA" sz="2800" b="1" i="1" dirty="0">
                <a:solidFill>
                  <a:srgbClr val="006600"/>
                </a:solidFill>
                <a:latin typeface="Arial Narrow" panose="020B0606020202030204" pitchFamily="34" charset="0"/>
              </a:rPr>
              <a:t>вчасно отримати </a:t>
            </a:r>
            <a:r>
              <a:rPr lang="uk-UA" sz="2800" b="1" dirty="0">
                <a:solidFill>
                  <a:srgbClr val="006600"/>
                </a:solidFill>
                <a:latin typeface="Arial Narrow" panose="020B0606020202030204" pitchFamily="34" charset="0"/>
              </a:rPr>
              <a:t>інформацію, яка може вплинути на їхні рішення.</a:t>
            </a:r>
          </a:p>
          <a:p>
            <a:pPr>
              <a:spcAft>
                <a:spcPts val="600"/>
              </a:spcAft>
            </a:pPr>
            <a:r>
              <a:rPr lang="uk-UA" sz="2800" b="1" dirty="0">
                <a:solidFill>
                  <a:srgbClr val="006600"/>
                </a:solidFill>
                <a:latin typeface="Arial Narrow" panose="020B0606020202030204" pitchFamily="34" charset="0"/>
              </a:rPr>
              <a:t>Корисність інформації, що міститься у фінансовій документації, із часом знижується. Тому звітність слід публікувати якомога швидше після закінчення звітного періоду. </a:t>
            </a:r>
          </a:p>
        </p:txBody>
      </p:sp>
      <p:sp>
        <p:nvSpPr>
          <p:cNvPr id="3" name="TextBox 2">
            <a:extLst>
              <a:ext uri="{FF2B5EF4-FFF2-40B4-BE49-F238E27FC236}">
                <a16:creationId xmlns:a16="http://schemas.microsoft.com/office/drawing/2014/main" id="{AA442F36-D6F7-4DDF-BCCC-38DAD9DDD4E9}"/>
              </a:ext>
            </a:extLst>
          </p:cNvPr>
          <p:cNvSpPr txBox="1"/>
          <p:nvPr/>
        </p:nvSpPr>
        <p:spPr>
          <a:xfrm>
            <a:off x="11371634" y="335704"/>
            <a:ext cx="492550" cy="369332"/>
          </a:xfrm>
          <a:prstGeom prst="rect">
            <a:avLst/>
          </a:prstGeom>
          <a:noFill/>
        </p:spPr>
        <p:txBody>
          <a:bodyPr wrap="square" rtlCol="0">
            <a:spAutoFit/>
          </a:bodyPr>
          <a:lstStyle/>
          <a:p>
            <a:r>
              <a:rPr lang="uk-UA" dirty="0"/>
              <a:t>55</a:t>
            </a:r>
          </a:p>
        </p:txBody>
      </p:sp>
    </p:spTree>
    <p:extLst>
      <p:ext uri="{BB962C8B-B14F-4D97-AF65-F5344CB8AC3E}">
        <p14:creationId xmlns:p14="http://schemas.microsoft.com/office/powerpoint/2010/main" val="4815717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id="{3F251A32-92DC-4ACC-A320-8849DB4B16F3}"/>
              </a:ext>
            </a:extLst>
          </p:cNvPr>
          <p:cNvSpPr/>
          <p:nvPr/>
        </p:nvSpPr>
        <p:spPr>
          <a:xfrm>
            <a:off x="1241612" y="1138294"/>
            <a:ext cx="9708776" cy="3979551"/>
          </a:xfrm>
          <a:prstGeom prst="rect">
            <a:avLst/>
          </a:prstGeom>
        </p:spPr>
        <p:txBody>
          <a:bodyPr wrap="square">
            <a:spAutoFit/>
          </a:bodyPr>
          <a:lstStyle/>
          <a:p>
            <a:pPr algn="ctr">
              <a:lnSpc>
                <a:spcPct val="90000"/>
              </a:lnSpc>
              <a:spcAft>
                <a:spcPts val="600"/>
              </a:spcAft>
            </a:pPr>
            <a:r>
              <a:rPr lang="uk-UA" sz="4000" b="1" dirty="0">
                <a:solidFill>
                  <a:srgbClr val="000099"/>
                </a:solidFill>
                <a:latin typeface="Arial Narrow" panose="020B0606020202030204" pitchFamily="34" charset="0"/>
              </a:rPr>
              <a:t>Зрозумілість </a:t>
            </a:r>
          </a:p>
          <a:p>
            <a:pPr>
              <a:lnSpc>
                <a:spcPct val="90000"/>
              </a:lnSpc>
              <a:spcAft>
                <a:spcPts val="600"/>
              </a:spcAft>
            </a:pPr>
            <a:r>
              <a:rPr lang="uk-UA" sz="2800" b="1" dirty="0">
                <a:solidFill>
                  <a:srgbClr val="000099"/>
                </a:solidFill>
                <a:latin typeface="Arial Narrow" panose="020B0606020202030204" pitchFamily="34" charset="0"/>
              </a:rPr>
              <a:t>Класифікація, характер і </a:t>
            </a:r>
            <a:r>
              <a:rPr lang="uk-UA" sz="2800" b="1" i="1" dirty="0">
                <a:solidFill>
                  <a:srgbClr val="000099"/>
                </a:solidFill>
                <a:latin typeface="Arial Narrow" panose="020B0606020202030204" pitchFamily="34" charset="0"/>
              </a:rPr>
              <a:t>подання інформації ясно і стисло </a:t>
            </a:r>
            <a:r>
              <a:rPr lang="uk-UA" sz="2800" b="1" dirty="0">
                <a:solidFill>
                  <a:srgbClr val="000099"/>
                </a:solidFill>
                <a:latin typeface="Arial Narrow" panose="020B0606020202030204" pitchFamily="34" charset="0"/>
              </a:rPr>
              <a:t>роблять її зрозумілою для підготовленого користувача.</a:t>
            </a:r>
          </a:p>
          <a:p>
            <a:pPr>
              <a:lnSpc>
                <a:spcPct val="90000"/>
              </a:lnSpc>
              <a:spcAft>
                <a:spcPts val="600"/>
              </a:spcAft>
            </a:pPr>
            <a:r>
              <a:rPr lang="uk-UA" sz="2800" b="1" dirty="0">
                <a:solidFill>
                  <a:srgbClr val="000099"/>
                </a:solidFill>
                <a:latin typeface="Arial Narrow" panose="020B0606020202030204" pitchFamily="34" charset="0"/>
              </a:rPr>
              <a:t>При оцінці зрозумілості звітності необхідно враховувати, що її користувачі можуть мати різні рівні підготовки щодо сприйняття інформації (наприклад, в галузі бухгалтерського обліку).</a:t>
            </a:r>
          </a:p>
          <a:p>
            <a:pPr>
              <a:lnSpc>
                <a:spcPct val="90000"/>
              </a:lnSpc>
              <a:spcAft>
                <a:spcPts val="600"/>
              </a:spcAft>
            </a:pPr>
            <a:r>
              <a:rPr lang="uk-UA" sz="2800" b="1" dirty="0">
                <a:solidFill>
                  <a:srgbClr val="000099"/>
                </a:solidFill>
                <a:latin typeface="Arial Narrow" panose="020B0606020202030204" pitchFamily="34" charset="0"/>
              </a:rPr>
              <a:t>Крім того, складність деяких господарських операцій вимагає застосування професійного бухгалтерського судження для адекватного розкриття інформації та досягнення її розуміння. </a:t>
            </a:r>
          </a:p>
        </p:txBody>
      </p:sp>
      <p:sp>
        <p:nvSpPr>
          <p:cNvPr id="3" name="TextBox 2">
            <a:extLst>
              <a:ext uri="{FF2B5EF4-FFF2-40B4-BE49-F238E27FC236}">
                <a16:creationId xmlns:a16="http://schemas.microsoft.com/office/drawing/2014/main" id="{9F6C507D-8EAA-4370-8028-6021BEDD76CD}"/>
              </a:ext>
            </a:extLst>
          </p:cNvPr>
          <p:cNvSpPr txBox="1"/>
          <p:nvPr/>
        </p:nvSpPr>
        <p:spPr>
          <a:xfrm>
            <a:off x="11371634" y="335704"/>
            <a:ext cx="492550" cy="369332"/>
          </a:xfrm>
          <a:prstGeom prst="rect">
            <a:avLst/>
          </a:prstGeom>
          <a:noFill/>
        </p:spPr>
        <p:txBody>
          <a:bodyPr wrap="square" rtlCol="0">
            <a:spAutoFit/>
          </a:bodyPr>
          <a:lstStyle/>
          <a:p>
            <a:r>
              <a:rPr lang="uk-UA" dirty="0"/>
              <a:t>56</a:t>
            </a:r>
          </a:p>
        </p:txBody>
      </p:sp>
    </p:spTree>
    <p:extLst>
      <p:ext uri="{BB962C8B-B14F-4D97-AF65-F5344CB8AC3E}">
        <p14:creationId xmlns:p14="http://schemas.microsoft.com/office/powerpoint/2010/main" val="21579830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id="{69B8B55E-9EB9-48AA-9E5D-2C0C8AA66795}"/>
              </a:ext>
            </a:extLst>
          </p:cNvPr>
          <p:cNvSpPr/>
          <p:nvPr/>
        </p:nvSpPr>
        <p:spPr>
          <a:xfrm>
            <a:off x="1505341" y="570069"/>
            <a:ext cx="9387506" cy="769441"/>
          </a:xfrm>
          <a:prstGeom prst="rect">
            <a:avLst/>
          </a:prstGeom>
          <a:solidFill>
            <a:srgbClr val="FDFAF1"/>
          </a:solidFill>
        </p:spPr>
        <p:txBody>
          <a:bodyPr wrap="none">
            <a:spAutoFit/>
          </a:bodyPr>
          <a:lstStyle/>
          <a:p>
            <a:r>
              <a:rPr lang="uk-UA" sz="4400" b="1" dirty="0">
                <a:solidFill>
                  <a:srgbClr val="7030A0"/>
                </a:solidFill>
                <a:latin typeface="Arial Narrow" panose="020B0606020202030204" pitchFamily="34" charset="0"/>
              </a:rPr>
              <a:t>2  Види інформації та їх характеристика</a:t>
            </a:r>
            <a:endParaRPr lang="uk-UA" sz="4400" dirty="0"/>
          </a:p>
        </p:txBody>
      </p:sp>
      <p:sp>
        <p:nvSpPr>
          <p:cNvPr id="4" name="Прямокутник 3">
            <a:extLst>
              <a:ext uri="{FF2B5EF4-FFF2-40B4-BE49-F238E27FC236}">
                <a16:creationId xmlns:a16="http://schemas.microsoft.com/office/drawing/2014/main" id="{A192D4DA-2F17-46E8-808D-5694CE2A22E2}"/>
              </a:ext>
            </a:extLst>
          </p:cNvPr>
          <p:cNvSpPr/>
          <p:nvPr/>
        </p:nvSpPr>
        <p:spPr>
          <a:xfrm>
            <a:off x="568177" y="2063689"/>
            <a:ext cx="11430000" cy="3231654"/>
          </a:xfrm>
          <a:prstGeom prst="rect">
            <a:avLst/>
          </a:prstGeom>
        </p:spPr>
        <p:txBody>
          <a:bodyPr wrap="square">
            <a:spAutoFit/>
          </a:bodyPr>
          <a:lstStyle/>
          <a:p>
            <a:r>
              <a:rPr lang="uk-UA" sz="3600" b="1" dirty="0">
                <a:solidFill>
                  <a:srgbClr val="3333CC"/>
                </a:solidFill>
                <a:latin typeface="Arial Narrow" panose="020B0606020202030204" pitchFamily="34" charset="0"/>
                <a:hlinkClick r:id="rId2">
                  <a:extLst>
                    <a:ext uri="{A12FA001-AC4F-418D-AE19-62706E023703}">
                      <ahyp:hlinkClr xmlns:ahyp="http://schemas.microsoft.com/office/drawing/2018/hyperlinkcolor" val="tx"/>
                    </a:ext>
                  </a:extLst>
                </a:hlinkClick>
              </a:rPr>
              <a:t>ЗАКОН УКРАЇНИ</a:t>
            </a:r>
            <a:r>
              <a:rPr lang="uk-UA" sz="3600" b="1" dirty="0">
                <a:solidFill>
                  <a:srgbClr val="3333CC"/>
                </a:solidFill>
                <a:latin typeface="Arial Narrow" panose="020B0606020202030204" pitchFamily="34" charset="0"/>
              </a:rPr>
              <a:t> </a:t>
            </a:r>
            <a:r>
              <a:rPr lang="uk-UA" sz="3600" b="1" dirty="0">
                <a:solidFill>
                  <a:srgbClr val="3333CC"/>
                </a:solidFill>
                <a:latin typeface="Arial Narrow" panose="020B0606020202030204" pitchFamily="34" charset="0"/>
                <a:hlinkClick r:id="rId3">
                  <a:extLst>
                    <a:ext uri="{A12FA001-AC4F-418D-AE19-62706E023703}">
                      <ahyp:hlinkClr xmlns:ahyp="http://schemas.microsoft.com/office/drawing/2018/hyperlinkcolor" val="tx"/>
                    </a:ext>
                  </a:extLst>
                </a:hlinkClick>
              </a:rPr>
              <a:t>Про інформацію</a:t>
            </a:r>
            <a:r>
              <a:rPr lang="uk-UA" sz="3600" b="1" dirty="0">
                <a:solidFill>
                  <a:srgbClr val="3333CC"/>
                </a:solidFill>
                <a:latin typeface="Arial Narrow" panose="020B0606020202030204" pitchFamily="34" charset="0"/>
              </a:rPr>
              <a:t> </a:t>
            </a:r>
            <a:r>
              <a:rPr lang="ru-RU" sz="3200" b="1" dirty="0">
                <a:solidFill>
                  <a:srgbClr val="3333CC"/>
                </a:solidFill>
                <a:latin typeface="Arial Narrow" panose="020B0606020202030204" pitchFamily="34" charset="0"/>
              </a:rPr>
              <a:t>від 2.10.1992р. N  2657-XII</a:t>
            </a:r>
          </a:p>
          <a:p>
            <a:r>
              <a:rPr lang="uk-UA" sz="2400" b="1" dirty="0">
                <a:solidFill>
                  <a:srgbClr val="3333CC"/>
                </a:solidFill>
                <a:latin typeface="Arial Narrow" panose="020B0606020202030204" pitchFamily="34" charset="0"/>
              </a:rPr>
              <a:t>(із змінами і доповненнями):</a:t>
            </a:r>
          </a:p>
          <a:p>
            <a:r>
              <a:rPr lang="uk-UA" sz="3600" b="1" dirty="0">
                <a:solidFill>
                  <a:srgbClr val="3333CC"/>
                </a:solidFill>
                <a:latin typeface="Arial Narrow" panose="020B0606020202030204" pitchFamily="34" charset="0"/>
              </a:rPr>
              <a:t>Ст. 1</a:t>
            </a:r>
          </a:p>
          <a:p>
            <a:r>
              <a:rPr lang="uk-UA" sz="3600" b="1" dirty="0">
                <a:solidFill>
                  <a:srgbClr val="D92163"/>
                </a:solidFill>
                <a:latin typeface="Arial Narrow" panose="020B0606020202030204" pitchFamily="34" charset="0"/>
                <a:hlinkClick r:id="rId4">
                  <a:extLst>
                    <a:ext uri="{A12FA001-AC4F-418D-AE19-62706E023703}">
                      <ahyp:hlinkClr xmlns:ahyp="http://schemas.microsoft.com/office/drawing/2018/hyperlinkcolor" val="tx"/>
                    </a:ext>
                  </a:extLst>
                </a:hlinkClick>
              </a:rPr>
              <a:t>Інформація - будь-які відомості та/або дані, які можуть бути збережені на матеріальних носіях або відображені в електронному вигляді</a:t>
            </a:r>
            <a:r>
              <a:rPr lang="uk-UA" sz="3600" b="1" dirty="0">
                <a:solidFill>
                  <a:srgbClr val="D92163"/>
                </a:solidFill>
                <a:latin typeface="Arial Narrow" panose="020B0606020202030204" pitchFamily="34" charset="0"/>
              </a:rPr>
              <a:t>.</a:t>
            </a:r>
          </a:p>
        </p:txBody>
      </p:sp>
      <p:sp>
        <p:nvSpPr>
          <p:cNvPr id="5" name="TextBox 4">
            <a:extLst>
              <a:ext uri="{FF2B5EF4-FFF2-40B4-BE49-F238E27FC236}">
                <a16:creationId xmlns:a16="http://schemas.microsoft.com/office/drawing/2014/main" id="{94A6D62E-D2BA-44AD-9729-31EDC724EEDB}"/>
              </a:ext>
            </a:extLst>
          </p:cNvPr>
          <p:cNvSpPr txBox="1"/>
          <p:nvPr/>
        </p:nvSpPr>
        <p:spPr>
          <a:xfrm>
            <a:off x="11371634" y="335704"/>
            <a:ext cx="492550" cy="369332"/>
          </a:xfrm>
          <a:prstGeom prst="rect">
            <a:avLst/>
          </a:prstGeom>
          <a:noFill/>
        </p:spPr>
        <p:txBody>
          <a:bodyPr wrap="square" rtlCol="0">
            <a:spAutoFit/>
          </a:bodyPr>
          <a:lstStyle/>
          <a:p>
            <a:r>
              <a:rPr lang="uk-UA" dirty="0"/>
              <a:t>57</a:t>
            </a:r>
          </a:p>
        </p:txBody>
      </p:sp>
    </p:spTree>
    <p:extLst>
      <p:ext uri="{BB962C8B-B14F-4D97-AF65-F5344CB8AC3E}">
        <p14:creationId xmlns:p14="http://schemas.microsoft.com/office/powerpoint/2010/main" val="39183461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id="{CED2F05B-6201-4A26-A86B-96814C0E2C4D}"/>
              </a:ext>
            </a:extLst>
          </p:cNvPr>
          <p:cNvSpPr/>
          <p:nvPr/>
        </p:nvSpPr>
        <p:spPr>
          <a:xfrm>
            <a:off x="564776" y="647954"/>
            <a:ext cx="11443447" cy="1200329"/>
          </a:xfrm>
          <a:prstGeom prst="rect">
            <a:avLst/>
          </a:prstGeom>
        </p:spPr>
        <p:txBody>
          <a:bodyPr wrap="square">
            <a:spAutoFit/>
          </a:bodyPr>
          <a:lstStyle/>
          <a:p>
            <a:r>
              <a:rPr lang="uk-UA" sz="3600" b="1" dirty="0">
                <a:solidFill>
                  <a:srgbClr val="3333CC"/>
                </a:solidFill>
                <a:latin typeface="Arial Narrow" panose="020B0606020202030204" pitchFamily="34" charset="0"/>
                <a:hlinkClick r:id="rId2">
                  <a:extLst>
                    <a:ext uri="{A12FA001-AC4F-418D-AE19-62706E023703}">
                      <ahyp:hlinkClr xmlns:ahyp="http://schemas.microsoft.com/office/drawing/2018/hyperlinkcolor" val="tx"/>
                    </a:ext>
                  </a:extLst>
                </a:hlinkClick>
              </a:rPr>
              <a:t>ЗАКОН УКРАЇНИ</a:t>
            </a:r>
            <a:r>
              <a:rPr lang="uk-UA" sz="3600" b="1" dirty="0">
                <a:solidFill>
                  <a:srgbClr val="3333CC"/>
                </a:solidFill>
                <a:latin typeface="Arial Narrow" panose="020B0606020202030204" pitchFamily="34" charset="0"/>
              </a:rPr>
              <a:t> </a:t>
            </a:r>
            <a:r>
              <a:rPr lang="uk-UA" sz="3600" b="1" dirty="0">
                <a:solidFill>
                  <a:srgbClr val="3333CC"/>
                </a:solidFill>
                <a:latin typeface="Arial Narrow" panose="020B0606020202030204" pitchFamily="34" charset="0"/>
                <a:hlinkClick r:id="rId3">
                  <a:extLst>
                    <a:ext uri="{A12FA001-AC4F-418D-AE19-62706E023703}">
                      <ahyp:hlinkClr xmlns:ahyp="http://schemas.microsoft.com/office/drawing/2018/hyperlinkcolor" val="tx"/>
                    </a:ext>
                  </a:extLst>
                </a:hlinkClick>
              </a:rPr>
              <a:t>Про інформацію</a:t>
            </a:r>
            <a:r>
              <a:rPr lang="uk-UA" sz="3600" b="1" dirty="0">
                <a:solidFill>
                  <a:srgbClr val="3333CC"/>
                </a:solidFill>
                <a:latin typeface="Arial Narrow" panose="020B0606020202030204" pitchFamily="34" charset="0"/>
              </a:rPr>
              <a:t> </a:t>
            </a:r>
            <a:r>
              <a:rPr lang="ru-RU" sz="3200" b="1" dirty="0">
                <a:solidFill>
                  <a:srgbClr val="3333CC"/>
                </a:solidFill>
                <a:latin typeface="Arial Narrow" panose="020B0606020202030204" pitchFamily="34" charset="0"/>
              </a:rPr>
              <a:t>від 2.10.1992р. N 2657-XII</a:t>
            </a:r>
            <a:r>
              <a:rPr lang="uk-UA" sz="3600" b="1" dirty="0">
                <a:solidFill>
                  <a:srgbClr val="3333CC"/>
                </a:solidFill>
                <a:latin typeface="Arial Narrow" panose="020B0606020202030204" pitchFamily="34" charset="0"/>
              </a:rPr>
              <a:t>:</a:t>
            </a:r>
          </a:p>
          <a:p>
            <a:r>
              <a:rPr lang="uk-UA" sz="3600" b="1" dirty="0">
                <a:solidFill>
                  <a:srgbClr val="3333CC"/>
                </a:solidFill>
                <a:latin typeface="Arial Narrow" panose="020B0606020202030204" pitchFamily="34" charset="0"/>
              </a:rPr>
              <a:t>Ст. 10</a:t>
            </a:r>
          </a:p>
        </p:txBody>
      </p:sp>
      <p:sp>
        <p:nvSpPr>
          <p:cNvPr id="3" name="Прямокутник 2">
            <a:extLst>
              <a:ext uri="{FF2B5EF4-FFF2-40B4-BE49-F238E27FC236}">
                <a16:creationId xmlns:a16="http://schemas.microsoft.com/office/drawing/2014/main" id="{9FB88034-DA69-4EDF-8AB7-4DA0FD50456A}"/>
              </a:ext>
            </a:extLst>
          </p:cNvPr>
          <p:cNvSpPr/>
          <p:nvPr/>
        </p:nvSpPr>
        <p:spPr>
          <a:xfrm>
            <a:off x="1320051" y="2014317"/>
            <a:ext cx="9932895" cy="3908762"/>
          </a:xfrm>
          <a:prstGeom prst="rect">
            <a:avLst/>
          </a:prstGeom>
        </p:spPr>
        <p:txBody>
          <a:bodyPr wrap="square">
            <a:spAutoFit/>
          </a:bodyPr>
          <a:lstStyle/>
          <a:p>
            <a:pPr algn="ctr">
              <a:spcAft>
                <a:spcPts val="300"/>
              </a:spcAft>
            </a:pPr>
            <a:r>
              <a:rPr lang="uk-UA" sz="2800" b="1" dirty="0">
                <a:solidFill>
                  <a:srgbClr val="D92163"/>
                </a:solidFill>
                <a:latin typeface="Arial Narrow" panose="020B0606020202030204" pitchFamily="34" charset="0"/>
                <a:hlinkClick r:id="rId4">
                  <a:extLst>
                    <a:ext uri="{A12FA001-AC4F-418D-AE19-62706E023703}">
                      <ahyp:hlinkClr xmlns:ahyp="http://schemas.microsoft.com/office/drawing/2018/hyperlinkcolor" val="tx"/>
                    </a:ext>
                  </a:extLst>
                </a:hlinkClick>
              </a:rPr>
              <a:t>1. </a:t>
            </a:r>
            <a:r>
              <a:rPr lang="uk-UA" sz="2800" b="1" i="1" dirty="0">
                <a:solidFill>
                  <a:srgbClr val="D92163"/>
                </a:solidFill>
                <a:latin typeface="Arial Narrow" panose="020B0606020202030204" pitchFamily="34" charset="0"/>
                <a:hlinkClick r:id="rId4">
                  <a:extLst>
                    <a:ext uri="{A12FA001-AC4F-418D-AE19-62706E023703}">
                      <ahyp:hlinkClr xmlns:ahyp="http://schemas.microsoft.com/office/drawing/2018/hyperlinkcolor" val="tx"/>
                    </a:ext>
                  </a:extLst>
                </a:hlinkClick>
              </a:rPr>
              <a:t>За змістом </a:t>
            </a:r>
            <a:r>
              <a:rPr lang="uk-UA" sz="2800" b="1" dirty="0">
                <a:solidFill>
                  <a:srgbClr val="D92163"/>
                </a:solidFill>
                <a:latin typeface="Arial Narrow" panose="020B0606020202030204" pitchFamily="34" charset="0"/>
                <a:hlinkClick r:id="rId4">
                  <a:extLst>
                    <a:ext uri="{A12FA001-AC4F-418D-AE19-62706E023703}">
                      <ahyp:hlinkClr xmlns:ahyp="http://schemas.microsoft.com/office/drawing/2018/hyperlinkcolor" val="tx"/>
                    </a:ext>
                  </a:extLst>
                </a:hlinkClick>
              </a:rPr>
              <a:t>інформація поділяється на такі види:</a:t>
            </a:r>
            <a:endParaRPr lang="uk-UA" sz="2800" b="1" dirty="0">
              <a:solidFill>
                <a:srgbClr val="D92163"/>
              </a:solidFill>
              <a:latin typeface="Arial Narrow" panose="020B0606020202030204" pitchFamily="34" charset="0"/>
            </a:endParaRPr>
          </a:p>
          <a:p>
            <a:pPr>
              <a:spcAft>
                <a:spcPts val="300"/>
              </a:spcAft>
            </a:pPr>
            <a:r>
              <a:rPr lang="uk-UA" sz="2500" b="1" dirty="0">
                <a:solidFill>
                  <a:srgbClr val="3333CC"/>
                </a:solidFill>
                <a:latin typeface="Arial Narrow" panose="020B0606020202030204" pitchFamily="34" charset="0"/>
                <a:hlinkClick r:id="rId5">
                  <a:extLst>
                    <a:ext uri="{A12FA001-AC4F-418D-AE19-62706E023703}">
                      <ahyp:hlinkClr xmlns:ahyp="http://schemas.microsoft.com/office/drawing/2018/hyperlinkcolor" val="tx"/>
                    </a:ext>
                  </a:extLst>
                </a:hlinkClick>
              </a:rPr>
              <a:t>інформація про фізичну особу;</a:t>
            </a:r>
            <a:endParaRPr lang="uk-UA" sz="2500" b="1" dirty="0">
              <a:solidFill>
                <a:srgbClr val="3333CC"/>
              </a:solidFill>
              <a:latin typeface="Arial Narrow" panose="020B0606020202030204" pitchFamily="34" charset="0"/>
            </a:endParaRPr>
          </a:p>
          <a:p>
            <a:pPr>
              <a:spcAft>
                <a:spcPts val="300"/>
              </a:spcAft>
            </a:pPr>
            <a:r>
              <a:rPr lang="uk-UA" sz="2500" b="1" dirty="0">
                <a:solidFill>
                  <a:srgbClr val="3333CC"/>
                </a:solidFill>
                <a:latin typeface="Arial Narrow" panose="020B0606020202030204" pitchFamily="34" charset="0"/>
                <a:hlinkClick r:id="rId6">
                  <a:extLst>
                    <a:ext uri="{A12FA001-AC4F-418D-AE19-62706E023703}">
                      <ahyp:hlinkClr xmlns:ahyp="http://schemas.microsoft.com/office/drawing/2018/hyperlinkcolor" val="tx"/>
                    </a:ext>
                  </a:extLst>
                </a:hlinkClick>
              </a:rPr>
              <a:t>інформація довідково-енциклопедичного характеру;</a:t>
            </a:r>
            <a:endParaRPr lang="uk-UA" sz="2500" b="1" dirty="0">
              <a:solidFill>
                <a:srgbClr val="3333CC"/>
              </a:solidFill>
              <a:latin typeface="Arial Narrow" panose="020B0606020202030204" pitchFamily="34" charset="0"/>
            </a:endParaRPr>
          </a:p>
          <a:p>
            <a:pPr>
              <a:spcAft>
                <a:spcPts val="300"/>
              </a:spcAft>
            </a:pPr>
            <a:r>
              <a:rPr lang="uk-UA" sz="2500" b="1" dirty="0">
                <a:solidFill>
                  <a:srgbClr val="3333CC"/>
                </a:solidFill>
                <a:latin typeface="Arial Narrow" panose="020B0606020202030204" pitchFamily="34" charset="0"/>
                <a:hlinkClick r:id="rId7">
                  <a:extLst>
                    <a:ext uri="{A12FA001-AC4F-418D-AE19-62706E023703}">
                      <ahyp:hlinkClr xmlns:ahyp="http://schemas.microsoft.com/office/drawing/2018/hyperlinkcolor" val="tx"/>
                    </a:ext>
                  </a:extLst>
                </a:hlinkClick>
              </a:rPr>
              <a:t>інформація про стан довкілля (екологічна інформація);</a:t>
            </a:r>
            <a:endParaRPr lang="uk-UA" sz="2500" b="1" dirty="0">
              <a:solidFill>
                <a:srgbClr val="3333CC"/>
              </a:solidFill>
              <a:latin typeface="Arial Narrow" panose="020B0606020202030204" pitchFamily="34" charset="0"/>
            </a:endParaRPr>
          </a:p>
          <a:p>
            <a:pPr>
              <a:spcAft>
                <a:spcPts val="300"/>
              </a:spcAft>
            </a:pPr>
            <a:r>
              <a:rPr lang="uk-UA" sz="2500" b="1" dirty="0">
                <a:solidFill>
                  <a:srgbClr val="3333CC"/>
                </a:solidFill>
                <a:latin typeface="Arial Narrow" panose="020B0606020202030204" pitchFamily="34" charset="0"/>
                <a:hlinkClick r:id="rId8">
                  <a:extLst>
                    <a:ext uri="{A12FA001-AC4F-418D-AE19-62706E023703}">
                      <ahyp:hlinkClr xmlns:ahyp="http://schemas.microsoft.com/office/drawing/2018/hyperlinkcolor" val="tx"/>
                    </a:ext>
                  </a:extLst>
                </a:hlinkClick>
              </a:rPr>
              <a:t>інформація про товар (роботу, послугу);</a:t>
            </a:r>
            <a:endParaRPr lang="uk-UA" sz="2500" b="1" dirty="0">
              <a:solidFill>
                <a:srgbClr val="3333CC"/>
              </a:solidFill>
              <a:latin typeface="Arial Narrow" panose="020B0606020202030204" pitchFamily="34" charset="0"/>
            </a:endParaRPr>
          </a:p>
          <a:p>
            <a:pPr>
              <a:spcAft>
                <a:spcPts val="300"/>
              </a:spcAft>
            </a:pPr>
            <a:r>
              <a:rPr lang="uk-UA" sz="2500" b="1" dirty="0">
                <a:solidFill>
                  <a:srgbClr val="3333CC"/>
                </a:solidFill>
                <a:latin typeface="Arial Narrow" panose="020B0606020202030204" pitchFamily="34" charset="0"/>
                <a:hlinkClick r:id="rId9">
                  <a:extLst>
                    <a:ext uri="{A12FA001-AC4F-418D-AE19-62706E023703}">
                      <ahyp:hlinkClr xmlns:ahyp="http://schemas.microsoft.com/office/drawing/2018/hyperlinkcolor" val="tx"/>
                    </a:ext>
                  </a:extLst>
                </a:hlinkClick>
              </a:rPr>
              <a:t>науково-технічна інформація;</a:t>
            </a:r>
            <a:r>
              <a:rPr lang="uk-UA" sz="2500" b="1" dirty="0">
                <a:solidFill>
                  <a:srgbClr val="3333CC"/>
                </a:solidFill>
                <a:latin typeface="Arial Narrow" panose="020B0606020202030204" pitchFamily="34" charset="0"/>
              </a:rPr>
              <a:t>             </a:t>
            </a:r>
            <a:r>
              <a:rPr lang="uk-UA" sz="2500" b="1" dirty="0">
                <a:solidFill>
                  <a:srgbClr val="3333CC"/>
                </a:solidFill>
                <a:latin typeface="Arial Narrow" panose="020B0606020202030204" pitchFamily="34" charset="0"/>
                <a:hlinkClick r:id="rId10">
                  <a:extLst>
                    <a:ext uri="{A12FA001-AC4F-418D-AE19-62706E023703}">
                      <ahyp:hlinkClr xmlns:ahyp="http://schemas.microsoft.com/office/drawing/2018/hyperlinkcolor" val="tx"/>
                    </a:ext>
                  </a:extLst>
                </a:hlinkClick>
              </a:rPr>
              <a:t>податкова інформація;</a:t>
            </a:r>
            <a:endParaRPr lang="uk-UA" sz="2500" b="1" dirty="0">
              <a:solidFill>
                <a:srgbClr val="3333CC"/>
              </a:solidFill>
              <a:latin typeface="Arial Narrow" panose="020B0606020202030204" pitchFamily="34" charset="0"/>
            </a:endParaRPr>
          </a:p>
          <a:p>
            <a:pPr>
              <a:spcAft>
                <a:spcPts val="300"/>
              </a:spcAft>
            </a:pPr>
            <a:r>
              <a:rPr lang="uk-UA" sz="2500" b="1" dirty="0">
                <a:solidFill>
                  <a:srgbClr val="3333CC"/>
                </a:solidFill>
                <a:latin typeface="Arial Narrow" panose="020B0606020202030204" pitchFamily="34" charset="0"/>
                <a:hlinkClick r:id="rId11">
                  <a:extLst>
                    <a:ext uri="{A12FA001-AC4F-418D-AE19-62706E023703}">
                      <ahyp:hlinkClr xmlns:ahyp="http://schemas.microsoft.com/office/drawing/2018/hyperlinkcolor" val="tx"/>
                    </a:ext>
                  </a:extLst>
                </a:hlinkClick>
              </a:rPr>
              <a:t>правова інформація;</a:t>
            </a:r>
            <a:r>
              <a:rPr lang="uk-UA" sz="2500" b="1" dirty="0">
                <a:solidFill>
                  <a:srgbClr val="3333CC"/>
                </a:solidFill>
                <a:latin typeface="Arial Narrow" panose="020B0606020202030204" pitchFamily="34" charset="0"/>
              </a:rPr>
              <a:t>                             </a:t>
            </a:r>
            <a:r>
              <a:rPr lang="uk-UA" sz="2500" b="1" dirty="0">
                <a:solidFill>
                  <a:srgbClr val="3333CC"/>
                </a:solidFill>
                <a:latin typeface="Arial Narrow" panose="020B0606020202030204" pitchFamily="34" charset="0"/>
                <a:hlinkClick r:id="rId12">
                  <a:extLst>
                    <a:ext uri="{A12FA001-AC4F-418D-AE19-62706E023703}">
                      <ahyp:hlinkClr xmlns:ahyp="http://schemas.microsoft.com/office/drawing/2018/hyperlinkcolor" val="tx"/>
                    </a:ext>
                  </a:extLst>
                </a:hlinkClick>
              </a:rPr>
              <a:t>статистична інформація;</a:t>
            </a:r>
            <a:endParaRPr lang="uk-UA" sz="2500" b="1" dirty="0">
              <a:solidFill>
                <a:srgbClr val="3333CC"/>
              </a:solidFill>
              <a:latin typeface="Arial Narrow" panose="020B0606020202030204" pitchFamily="34" charset="0"/>
            </a:endParaRPr>
          </a:p>
          <a:p>
            <a:pPr>
              <a:spcAft>
                <a:spcPts val="300"/>
              </a:spcAft>
            </a:pPr>
            <a:r>
              <a:rPr lang="uk-UA" sz="2500" b="1" dirty="0">
                <a:solidFill>
                  <a:srgbClr val="3333CC"/>
                </a:solidFill>
                <a:latin typeface="Arial Narrow" panose="020B0606020202030204" pitchFamily="34" charset="0"/>
                <a:hlinkClick r:id="rId13">
                  <a:extLst>
                    <a:ext uri="{A12FA001-AC4F-418D-AE19-62706E023703}">
                      <ahyp:hlinkClr xmlns:ahyp="http://schemas.microsoft.com/office/drawing/2018/hyperlinkcolor" val="tx"/>
                    </a:ext>
                  </a:extLst>
                </a:hlinkClick>
              </a:rPr>
              <a:t>соціологічна інформація;</a:t>
            </a:r>
            <a:r>
              <a:rPr lang="uk-UA" sz="2500" b="1" dirty="0">
                <a:solidFill>
                  <a:srgbClr val="3333CC"/>
                </a:solidFill>
                <a:latin typeface="Arial Narrow" panose="020B0606020202030204" pitchFamily="34" charset="0"/>
              </a:rPr>
              <a:t>                     </a:t>
            </a:r>
            <a:r>
              <a:rPr lang="uk-UA" sz="2500" b="1" dirty="0">
                <a:solidFill>
                  <a:srgbClr val="3333CC"/>
                </a:solidFill>
                <a:latin typeface="Arial Narrow" panose="020B0606020202030204" pitchFamily="34" charset="0"/>
                <a:hlinkClick r:id="rId14">
                  <a:extLst>
                    <a:ext uri="{A12FA001-AC4F-418D-AE19-62706E023703}">
                      <ahyp:hlinkClr xmlns:ahyp="http://schemas.microsoft.com/office/drawing/2018/hyperlinkcolor" val="tx"/>
                    </a:ext>
                  </a:extLst>
                </a:hlinkClick>
              </a:rPr>
              <a:t>критична технологічна інформація;</a:t>
            </a:r>
            <a:endParaRPr lang="uk-UA" sz="2500" b="1" dirty="0">
              <a:solidFill>
                <a:srgbClr val="3333CC"/>
              </a:solidFill>
              <a:latin typeface="Arial Narrow" panose="020B0606020202030204" pitchFamily="34" charset="0"/>
            </a:endParaRPr>
          </a:p>
          <a:p>
            <a:pPr>
              <a:spcAft>
                <a:spcPts val="300"/>
              </a:spcAft>
            </a:pPr>
            <a:r>
              <a:rPr lang="uk-UA" sz="2500" b="1" dirty="0">
                <a:solidFill>
                  <a:srgbClr val="3333CC"/>
                </a:solidFill>
                <a:latin typeface="Arial Narrow" panose="020B0606020202030204" pitchFamily="34" charset="0"/>
                <a:hlinkClick r:id="rId15">
                  <a:extLst>
                    <a:ext uri="{A12FA001-AC4F-418D-AE19-62706E023703}">
                      <ahyp:hlinkClr xmlns:ahyp="http://schemas.microsoft.com/office/drawing/2018/hyperlinkcolor" val="tx"/>
                    </a:ext>
                  </a:extLst>
                </a:hlinkClick>
              </a:rPr>
              <a:t>інші види інформації.</a:t>
            </a:r>
            <a:endParaRPr lang="uk-UA" sz="2500" b="1" dirty="0">
              <a:solidFill>
                <a:srgbClr val="3333CC"/>
              </a:solidFill>
              <a:latin typeface="Arial Narrow" panose="020B0606020202030204" pitchFamily="34" charset="0"/>
            </a:endParaRPr>
          </a:p>
        </p:txBody>
      </p:sp>
      <p:sp>
        <p:nvSpPr>
          <p:cNvPr id="4" name="TextBox 3">
            <a:extLst>
              <a:ext uri="{FF2B5EF4-FFF2-40B4-BE49-F238E27FC236}">
                <a16:creationId xmlns:a16="http://schemas.microsoft.com/office/drawing/2014/main" id="{425F23CA-77FD-4512-8479-70018FCE003F}"/>
              </a:ext>
            </a:extLst>
          </p:cNvPr>
          <p:cNvSpPr txBox="1"/>
          <p:nvPr/>
        </p:nvSpPr>
        <p:spPr>
          <a:xfrm>
            <a:off x="11371634" y="335704"/>
            <a:ext cx="492550" cy="369332"/>
          </a:xfrm>
          <a:prstGeom prst="rect">
            <a:avLst/>
          </a:prstGeom>
          <a:noFill/>
        </p:spPr>
        <p:txBody>
          <a:bodyPr wrap="square" rtlCol="0">
            <a:spAutoFit/>
          </a:bodyPr>
          <a:lstStyle/>
          <a:p>
            <a:r>
              <a:rPr lang="uk-UA" dirty="0"/>
              <a:t>58</a:t>
            </a:r>
          </a:p>
        </p:txBody>
      </p:sp>
    </p:spTree>
    <p:extLst>
      <p:ext uri="{BB962C8B-B14F-4D97-AF65-F5344CB8AC3E}">
        <p14:creationId xmlns:p14="http://schemas.microsoft.com/office/powerpoint/2010/main" val="36026187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ідзаголовок 2">
            <a:extLst>
              <a:ext uri="{FF2B5EF4-FFF2-40B4-BE49-F238E27FC236}">
                <a16:creationId xmlns:a16="http://schemas.microsoft.com/office/drawing/2014/main" id="{5214F3D8-FC2B-48C9-B155-1F8A0754C012}"/>
              </a:ext>
            </a:extLst>
          </p:cNvPr>
          <p:cNvSpPr txBox="1">
            <a:spLocks/>
          </p:cNvSpPr>
          <p:nvPr/>
        </p:nvSpPr>
        <p:spPr>
          <a:xfrm>
            <a:off x="510989" y="541244"/>
            <a:ext cx="11443446" cy="1801906"/>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spcBef>
                <a:spcPts val="0"/>
              </a:spcBef>
              <a:buNone/>
            </a:pPr>
            <a:r>
              <a:rPr lang="uk-UA" sz="3600" b="1" dirty="0">
                <a:solidFill>
                  <a:srgbClr val="3333CC"/>
                </a:solidFill>
                <a:latin typeface="Arial Narrow" panose="020B0606020202030204" pitchFamily="34" charset="0"/>
                <a:hlinkClick r:id="rId2">
                  <a:extLst>
                    <a:ext uri="{A12FA001-AC4F-418D-AE19-62706E023703}">
                      <ahyp:hlinkClr xmlns:ahyp="http://schemas.microsoft.com/office/drawing/2018/hyperlinkcolor" val="tx"/>
                    </a:ext>
                  </a:extLst>
                </a:hlinkClick>
              </a:rPr>
              <a:t>ЗАКОН УКРАЇНИ</a:t>
            </a:r>
            <a:r>
              <a:rPr lang="uk-UA" sz="3600" b="1" dirty="0">
                <a:solidFill>
                  <a:srgbClr val="3333CC"/>
                </a:solidFill>
                <a:latin typeface="Arial Narrow" panose="020B0606020202030204" pitchFamily="34" charset="0"/>
              </a:rPr>
              <a:t> </a:t>
            </a:r>
            <a:r>
              <a:rPr lang="uk-UA" sz="3600" b="1" dirty="0">
                <a:solidFill>
                  <a:srgbClr val="3333CC"/>
                </a:solidFill>
                <a:latin typeface="Arial Narrow" panose="020B0606020202030204" pitchFamily="34" charset="0"/>
                <a:hlinkClick r:id="rId3">
                  <a:extLst>
                    <a:ext uri="{A12FA001-AC4F-418D-AE19-62706E023703}">
                      <ahyp:hlinkClr xmlns:ahyp="http://schemas.microsoft.com/office/drawing/2018/hyperlinkcolor" val="tx"/>
                    </a:ext>
                  </a:extLst>
                </a:hlinkClick>
              </a:rPr>
              <a:t>Про інформацію</a:t>
            </a:r>
            <a:r>
              <a:rPr lang="uk-UA" sz="3600" b="1" dirty="0">
                <a:solidFill>
                  <a:srgbClr val="3333CC"/>
                </a:solidFill>
                <a:latin typeface="Arial Narrow" panose="020B0606020202030204" pitchFamily="34" charset="0"/>
              </a:rPr>
              <a:t> </a:t>
            </a:r>
            <a:r>
              <a:rPr lang="ru-RU" sz="3200" b="1" dirty="0">
                <a:solidFill>
                  <a:srgbClr val="3333CC"/>
                </a:solidFill>
                <a:latin typeface="Arial Narrow" panose="020B0606020202030204" pitchFamily="34" charset="0"/>
              </a:rPr>
              <a:t>від 2.10.1992р. N 2657-XII</a:t>
            </a:r>
            <a:r>
              <a:rPr lang="uk-UA" sz="3600" b="1" dirty="0">
                <a:solidFill>
                  <a:srgbClr val="3333CC"/>
                </a:solidFill>
                <a:latin typeface="Arial Narrow" panose="020B0606020202030204" pitchFamily="34" charset="0"/>
              </a:rPr>
              <a:t>:</a:t>
            </a:r>
          </a:p>
          <a:p>
            <a:pPr marL="0" indent="0">
              <a:spcBef>
                <a:spcPts val="0"/>
              </a:spcBef>
              <a:buNone/>
            </a:pPr>
            <a:r>
              <a:rPr lang="uk-UA" sz="3600" b="1" dirty="0">
                <a:solidFill>
                  <a:srgbClr val="3333CC"/>
                </a:solidFill>
                <a:latin typeface="Arial Narrow" panose="020B0606020202030204" pitchFamily="34" charset="0"/>
              </a:rPr>
              <a:t>Ст. 20</a:t>
            </a:r>
          </a:p>
        </p:txBody>
      </p:sp>
      <p:sp>
        <p:nvSpPr>
          <p:cNvPr id="3" name="Прямокутник 2">
            <a:extLst>
              <a:ext uri="{FF2B5EF4-FFF2-40B4-BE49-F238E27FC236}">
                <a16:creationId xmlns:a16="http://schemas.microsoft.com/office/drawing/2014/main" id="{9EB3FE88-C37F-4780-9CAB-939AB2134426}"/>
              </a:ext>
            </a:extLst>
          </p:cNvPr>
          <p:cNvSpPr/>
          <p:nvPr/>
        </p:nvSpPr>
        <p:spPr>
          <a:xfrm>
            <a:off x="510989" y="2042024"/>
            <a:ext cx="11066929" cy="4278094"/>
          </a:xfrm>
          <a:prstGeom prst="rect">
            <a:avLst/>
          </a:prstGeom>
        </p:spPr>
        <p:txBody>
          <a:bodyPr wrap="square">
            <a:spAutoFit/>
          </a:bodyPr>
          <a:lstStyle/>
          <a:p>
            <a:pPr algn="ctr">
              <a:spcAft>
                <a:spcPts val="600"/>
              </a:spcAft>
            </a:pPr>
            <a:r>
              <a:rPr lang="uk-UA" sz="2800" b="1" dirty="0">
                <a:solidFill>
                  <a:srgbClr val="D92163"/>
                </a:solidFill>
                <a:latin typeface="Arial Narrow" panose="020B0606020202030204" pitchFamily="34" charset="0"/>
                <a:hlinkClick r:id="rId4">
                  <a:extLst>
                    <a:ext uri="{A12FA001-AC4F-418D-AE19-62706E023703}">
                      <ahyp:hlinkClr xmlns:ahyp="http://schemas.microsoft.com/office/drawing/2018/hyperlinkcolor" val="tx"/>
                    </a:ext>
                  </a:extLst>
                </a:hlinkClick>
              </a:rPr>
              <a:t>2. </a:t>
            </a:r>
            <a:r>
              <a:rPr lang="uk-UA" sz="2800" b="1" i="1" dirty="0">
                <a:solidFill>
                  <a:srgbClr val="D92163"/>
                </a:solidFill>
                <a:latin typeface="Arial Narrow" panose="020B0606020202030204" pitchFamily="34" charset="0"/>
                <a:hlinkClick r:id="rId5">
                  <a:extLst>
                    <a:ext uri="{A12FA001-AC4F-418D-AE19-62706E023703}">
                      <ahyp:hlinkClr xmlns:ahyp="http://schemas.microsoft.com/office/drawing/2018/hyperlinkcolor" val="tx"/>
                    </a:ext>
                  </a:extLst>
                </a:hlinkClick>
              </a:rPr>
              <a:t>За порядком доступу </a:t>
            </a:r>
            <a:r>
              <a:rPr lang="uk-UA" sz="2800" b="1" dirty="0">
                <a:solidFill>
                  <a:srgbClr val="D92163"/>
                </a:solidFill>
                <a:latin typeface="Arial Narrow" panose="020B0606020202030204" pitchFamily="34" charset="0"/>
                <a:hlinkClick r:id="rId5">
                  <a:extLst>
                    <a:ext uri="{A12FA001-AC4F-418D-AE19-62706E023703}">
                      <ahyp:hlinkClr xmlns:ahyp="http://schemas.microsoft.com/office/drawing/2018/hyperlinkcolor" val="tx"/>
                    </a:ext>
                  </a:extLst>
                </a:hlinkClick>
              </a:rPr>
              <a:t>інформація поділяється на:</a:t>
            </a:r>
          </a:p>
          <a:p>
            <a:pPr>
              <a:spcAft>
                <a:spcPts val="600"/>
              </a:spcAft>
            </a:pPr>
            <a:r>
              <a:rPr lang="uk-UA" sz="2500" b="1" dirty="0">
                <a:solidFill>
                  <a:srgbClr val="3333CC"/>
                </a:solidFill>
                <a:latin typeface="Arial Narrow" panose="020B0606020202030204" pitchFamily="34" charset="0"/>
                <a:hlinkClick r:id="rId5">
                  <a:extLst>
                    <a:ext uri="{A12FA001-AC4F-418D-AE19-62706E023703}">
                      <ahyp:hlinkClr xmlns:ahyp="http://schemas.microsoft.com/office/drawing/2018/hyperlinkcolor" val="tx"/>
                    </a:ext>
                  </a:extLst>
                </a:hlinkClick>
              </a:rPr>
              <a:t>відкриту інформацію та інформацію з обмеженим доступом.</a:t>
            </a:r>
            <a:endParaRPr lang="uk-UA" sz="2500" b="1" dirty="0">
              <a:solidFill>
                <a:srgbClr val="3333CC"/>
              </a:solidFill>
              <a:latin typeface="Arial Narrow" panose="020B0606020202030204" pitchFamily="34" charset="0"/>
            </a:endParaRPr>
          </a:p>
          <a:p>
            <a:pPr>
              <a:spcAft>
                <a:spcPts val="600"/>
              </a:spcAft>
            </a:pPr>
            <a:r>
              <a:rPr lang="uk-UA" sz="2500" b="1" dirty="0">
                <a:solidFill>
                  <a:srgbClr val="3333CC"/>
                </a:solidFill>
                <a:latin typeface="Arial Narrow" panose="020B0606020202030204" pitchFamily="34" charset="0"/>
                <a:hlinkClick r:id="rId6">
                  <a:extLst>
                    <a:ext uri="{A12FA001-AC4F-418D-AE19-62706E023703}">
                      <ahyp:hlinkClr xmlns:ahyp="http://schemas.microsoft.com/office/drawing/2018/hyperlinkcolor" val="tx"/>
                    </a:ext>
                  </a:extLst>
                </a:hlinkClick>
              </a:rPr>
              <a:t>Будь-яка інформація є відкритою, крім тієї, що віднесена законом до інформації з обмеженим доступом.</a:t>
            </a:r>
            <a:r>
              <a:rPr lang="uk-UA" sz="2500" dirty="0">
                <a:latin typeface="Arial Narrow" panose="020B0606020202030204" pitchFamily="34" charset="0"/>
              </a:rPr>
              <a:t> </a:t>
            </a:r>
          </a:p>
          <a:p>
            <a:pPr>
              <a:spcAft>
                <a:spcPts val="600"/>
              </a:spcAft>
            </a:pPr>
            <a:endParaRPr lang="uk-UA" sz="2500" dirty="0">
              <a:latin typeface="Arial Narrow" panose="020B0606020202030204" pitchFamily="34" charset="0"/>
            </a:endParaRPr>
          </a:p>
          <a:p>
            <a:pPr>
              <a:spcAft>
                <a:spcPts val="600"/>
              </a:spcAft>
            </a:pPr>
            <a:r>
              <a:rPr lang="uk-UA" sz="3600" b="1" dirty="0">
                <a:solidFill>
                  <a:srgbClr val="3333CC"/>
                </a:solidFill>
                <a:latin typeface="Arial Narrow" panose="020B0606020202030204" pitchFamily="34" charset="0"/>
              </a:rPr>
              <a:t>Ст. 21</a:t>
            </a:r>
          </a:p>
          <a:p>
            <a:pPr>
              <a:spcAft>
                <a:spcPts val="600"/>
              </a:spcAft>
            </a:pPr>
            <a:r>
              <a:rPr lang="uk-UA" sz="2500" b="1" dirty="0">
                <a:solidFill>
                  <a:srgbClr val="3333CC"/>
                </a:solidFill>
                <a:latin typeface="Arial Narrow" panose="020B0606020202030204" pitchFamily="34" charset="0"/>
                <a:hlinkClick r:id="rId7">
                  <a:extLst>
                    <a:ext uri="{A12FA001-AC4F-418D-AE19-62706E023703}">
                      <ahyp:hlinkClr xmlns:ahyp="http://schemas.microsoft.com/office/drawing/2018/hyperlinkcolor" val="tx"/>
                    </a:ext>
                  </a:extLst>
                </a:hlinkClick>
              </a:rPr>
              <a:t>Інформацією з обмеженим доступом є конфіденційна, таємна та службова інформація.</a:t>
            </a:r>
            <a:endParaRPr lang="uk-UA" sz="2500" b="1" dirty="0">
              <a:solidFill>
                <a:srgbClr val="3333CC"/>
              </a:solidFill>
              <a:latin typeface="Arial Narrow" panose="020B0606020202030204" pitchFamily="34" charset="0"/>
            </a:endParaRPr>
          </a:p>
          <a:p>
            <a:pPr algn="ctr">
              <a:spcAft>
                <a:spcPts val="800"/>
              </a:spcAft>
            </a:pPr>
            <a:endParaRPr lang="uk-UA" sz="2800" b="1" dirty="0">
              <a:solidFill>
                <a:srgbClr val="3333CC"/>
              </a:solidFill>
            </a:endParaRPr>
          </a:p>
        </p:txBody>
      </p:sp>
      <p:sp>
        <p:nvSpPr>
          <p:cNvPr id="4" name="TextBox 3">
            <a:extLst>
              <a:ext uri="{FF2B5EF4-FFF2-40B4-BE49-F238E27FC236}">
                <a16:creationId xmlns:a16="http://schemas.microsoft.com/office/drawing/2014/main" id="{C6F22396-67F3-4ED9-92FE-A3A11EC36E71}"/>
              </a:ext>
            </a:extLst>
          </p:cNvPr>
          <p:cNvSpPr txBox="1"/>
          <p:nvPr/>
        </p:nvSpPr>
        <p:spPr>
          <a:xfrm>
            <a:off x="11371634" y="335704"/>
            <a:ext cx="492550" cy="369332"/>
          </a:xfrm>
          <a:prstGeom prst="rect">
            <a:avLst/>
          </a:prstGeom>
          <a:noFill/>
        </p:spPr>
        <p:txBody>
          <a:bodyPr wrap="square" rtlCol="0">
            <a:spAutoFit/>
          </a:bodyPr>
          <a:lstStyle/>
          <a:p>
            <a:r>
              <a:rPr lang="uk-UA" dirty="0"/>
              <a:t>59</a:t>
            </a:r>
          </a:p>
        </p:txBody>
      </p:sp>
    </p:spTree>
    <p:extLst>
      <p:ext uri="{BB962C8B-B14F-4D97-AF65-F5344CB8AC3E}">
        <p14:creationId xmlns:p14="http://schemas.microsoft.com/office/powerpoint/2010/main" val="3251545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8331E971-D74B-43B8-B92C-0F652DD8BAB6}"/>
              </a:ext>
            </a:extLst>
          </p:cNvPr>
          <p:cNvPicPr>
            <a:picLocks noChangeAspect="1"/>
          </p:cNvPicPr>
          <p:nvPr/>
        </p:nvPicPr>
        <p:blipFill>
          <a:blip r:embed="rId2"/>
          <a:stretch>
            <a:fillRect/>
          </a:stretch>
        </p:blipFill>
        <p:spPr>
          <a:xfrm>
            <a:off x="101601" y="2908300"/>
            <a:ext cx="4902200" cy="3213100"/>
          </a:xfrm>
          <a:prstGeom prst="rect">
            <a:avLst/>
          </a:prstGeom>
        </p:spPr>
      </p:pic>
      <p:sp>
        <p:nvSpPr>
          <p:cNvPr id="2" name="Заголовок 1">
            <a:extLst>
              <a:ext uri="{FF2B5EF4-FFF2-40B4-BE49-F238E27FC236}">
                <a16:creationId xmlns:a16="http://schemas.microsoft.com/office/drawing/2014/main" id="{51E9B4FE-07DF-4D01-97A1-D9A572535908}"/>
              </a:ext>
            </a:extLst>
          </p:cNvPr>
          <p:cNvSpPr>
            <a:spLocks noGrp="1"/>
          </p:cNvSpPr>
          <p:nvPr>
            <p:ph type="title"/>
          </p:nvPr>
        </p:nvSpPr>
        <p:spPr>
          <a:xfrm>
            <a:off x="1503948" y="736600"/>
            <a:ext cx="9184104" cy="3096577"/>
          </a:xfrm>
        </p:spPr>
        <p:txBody>
          <a:bodyPr>
            <a:noAutofit/>
          </a:bodyPr>
          <a:lstStyle/>
          <a:p>
            <a:pPr algn="ctr"/>
            <a:r>
              <a:rPr lang="uk-UA" sz="5400" b="1" dirty="0">
                <a:solidFill>
                  <a:srgbClr val="C00000"/>
                </a:solidFill>
              </a:rPr>
              <a:t>Тема 1. Фінансовий контролінг:</a:t>
            </a:r>
            <a:br>
              <a:rPr lang="uk-UA" sz="5400" b="1" dirty="0">
                <a:solidFill>
                  <a:srgbClr val="C00000"/>
                </a:solidFill>
              </a:rPr>
            </a:br>
            <a:r>
              <a:rPr lang="uk-UA" sz="5400" b="1" dirty="0">
                <a:solidFill>
                  <a:srgbClr val="C00000"/>
                </a:solidFill>
              </a:rPr>
              <a:t>сутність, функції,</a:t>
            </a:r>
            <a:br>
              <a:rPr lang="uk-UA" sz="5400" b="1" dirty="0">
                <a:solidFill>
                  <a:srgbClr val="C00000"/>
                </a:solidFill>
              </a:rPr>
            </a:br>
            <a:r>
              <a:rPr lang="uk-UA" sz="5400" b="1" dirty="0">
                <a:solidFill>
                  <a:srgbClr val="C00000"/>
                </a:solidFill>
              </a:rPr>
              <a:t>методи</a:t>
            </a:r>
            <a:endParaRPr lang="uk-UA" sz="5400" dirty="0">
              <a:solidFill>
                <a:srgbClr val="C00000"/>
              </a:solidFill>
            </a:endParaRPr>
          </a:p>
        </p:txBody>
      </p:sp>
      <p:sp>
        <p:nvSpPr>
          <p:cNvPr id="4" name="TextBox 3">
            <a:extLst>
              <a:ext uri="{FF2B5EF4-FFF2-40B4-BE49-F238E27FC236}">
                <a16:creationId xmlns:a16="http://schemas.microsoft.com/office/drawing/2014/main" id="{0225966D-BD4B-4EE1-9A59-6CA8F6DBF75D}"/>
              </a:ext>
            </a:extLst>
          </p:cNvPr>
          <p:cNvSpPr txBox="1"/>
          <p:nvPr/>
        </p:nvSpPr>
        <p:spPr>
          <a:xfrm>
            <a:off x="11436262" y="421196"/>
            <a:ext cx="320918" cy="369332"/>
          </a:xfrm>
          <a:prstGeom prst="rect">
            <a:avLst/>
          </a:prstGeom>
          <a:noFill/>
        </p:spPr>
        <p:txBody>
          <a:bodyPr wrap="square" rtlCol="0">
            <a:spAutoFit/>
          </a:bodyPr>
          <a:lstStyle/>
          <a:p>
            <a:r>
              <a:rPr lang="uk-UA" dirty="0"/>
              <a:t>6</a:t>
            </a:r>
          </a:p>
        </p:txBody>
      </p:sp>
    </p:spTree>
    <p:extLst>
      <p:ext uri="{BB962C8B-B14F-4D97-AF65-F5344CB8AC3E}">
        <p14:creationId xmlns:p14="http://schemas.microsoft.com/office/powerpoint/2010/main" val="38967692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ідзаголовок 2">
            <a:extLst>
              <a:ext uri="{FF2B5EF4-FFF2-40B4-BE49-F238E27FC236}">
                <a16:creationId xmlns:a16="http://schemas.microsoft.com/office/drawing/2014/main" id="{191F69DD-248D-4A31-B070-3F13EA89B832}"/>
              </a:ext>
            </a:extLst>
          </p:cNvPr>
          <p:cNvSpPr txBox="1">
            <a:spLocks/>
          </p:cNvSpPr>
          <p:nvPr/>
        </p:nvSpPr>
        <p:spPr>
          <a:xfrm>
            <a:off x="658906" y="542551"/>
            <a:ext cx="10878670" cy="5427943"/>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a:lnSpc>
                <a:spcPct val="89000"/>
              </a:lnSpc>
              <a:spcBef>
                <a:spcPts val="600"/>
              </a:spcBef>
              <a:buNone/>
            </a:pPr>
            <a:r>
              <a:rPr lang="uk-UA" sz="2800" b="1" dirty="0">
                <a:solidFill>
                  <a:srgbClr val="FF0066"/>
                </a:solidFill>
                <a:latin typeface="Arial Narrow" panose="020B0606020202030204" pitchFamily="34" charset="0"/>
              </a:rPr>
              <a:t>3. </a:t>
            </a:r>
            <a:r>
              <a:rPr lang="uk-UA" sz="2800" b="1" i="1" dirty="0">
                <a:solidFill>
                  <a:srgbClr val="FF0066"/>
                </a:solidFill>
                <a:latin typeface="Arial Narrow" panose="020B0606020202030204" pitchFamily="34" charset="0"/>
              </a:rPr>
              <a:t>Відповідно до функцій управління </a:t>
            </a:r>
            <a:r>
              <a:rPr lang="uk-UA" sz="2800" b="1" dirty="0">
                <a:solidFill>
                  <a:srgbClr val="FF0066"/>
                </a:solidFill>
                <a:latin typeface="Arial Narrow" panose="020B0606020202030204" pitchFamily="34" charset="0"/>
              </a:rPr>
              <a:t>виокремлюють такі види інформації: </a:t>
            </a:r>
          </a:p>
          <a:p>
            <a:pPr marL="0" indent="0">
              <a:lnSpc>
                <a:spcPct val="89000"/>
              </a:lnSpc>
              <a:spcBef>
                <a:spcPts val="600"/>
              </a:spcBef>
              <a:buNone/>
            </a:pPr>
            <a:r>
              <a:rPr lang="uk-UA" sz="2500" b="1" i="1" dirty="0">
                <a:solidFill>
                  <a:srgbClr val="3333CC"/>
                </a:solidFill>
                <a:latin typeface="Arial Narrow" panose="020B0606020202030204" pitchFamily="34" charset="0"/>
              </a:rPr>
              <a:t>-   прогнозна</a:t>
            </a:r>
            <a:r>
              <a:rPr lang="uk-UA" sz="2500" b="1" dirty="0">
                <a:solidFill>
                  <a:srgbClr val="3333CC"/>
                </a:solidFill>
                <a:latin typeface="Arial Narrow" panose="020B0606020202030204" pitchFamily="34" charset="0"/>
              </a:rPr>
              <a:t> - пов’язана з функцією прогнозування, відображає ймовірне твердження про майбутній стан господарських процесів;</a:t>
            </a:r>
          </a:p>
          <a:p>
            <a:pPr marL="0" indent="0">
              <a:lnSpc>
                <a:spcPct val="89000"/>
              </a:lnSpc>
              <a:spcBef>
                <a:spcPts val="600"/>
              </a:spcBef>
              <a:buNone/>
            </a:pPr>
            <a:r>
              <a:rPr lang="uk-UA" sz="2500" b="1" i="1" dirty="0">
                <a:solidFill>
                  <a:srgbClr val="3333CC"/>
                </a:solidFill>
                <a:latin typeface="Arial Narrow" panose="020B0606020202030204" pitchFamily="34" charset="0"/>
              </a:rPr>
              <a:t>-   планово-договірна</a:t>
            </a:r>
            <a:r>
              <a:rPr lang="uk-UA" sz="2500" b="1" dirty="0">
                <a:solidFill>
                  <a:srgbClr val="3333CC"/>
                </a:solidFill>
                <a:latin typeface="Arial Narrow" panose="020B0606020202030204" pitchFamily="34" charset="0"/>
              </a:rPr>
              <a:t> - пов’язана з функцією планування, описує господарські процеси, що мають відбутися в заданому часовому періоді;</a:t>
            </a:r>
          </a:p>
          <a:p>
            <a:pPr marL="0" indent="0">
              <a:lnSpc>
                <a:spcPct val="89000"/>
              </a:lnSpc>
              <a:spcBef>
                <a:spcPts val="600"/>
              </a:spcBef>
              <a:buNone/>
            </a:pPr>
            <a:r>
              <a:rPr lang="uk-UA" sz="2500" b="1" dirty="0">
                <a:solidFill>
                  <a:srgbClr val="3333CC"/>
                </a:solidFill>
                <a:latin typeface="Arial Narrow" panose="020B0606020202030204" pitchFamily="34" charset="0"/>
              </a:rPr>
              <a:t>-   </a:t>
            </a:r>
            <a:r>
              <a:rPr lang="uk-UA" sz="2500" b="1" i="1" dirty="0">
                <a:solidFill>
                  <a:srgbClr val="3333CC"/>
                </a:solidFill>
                <a:latin typeface="Arial Narrow" panose="020B0606020202030204" pitchFamily="34" charset="0"/>
              </a:rPr>
              <a:t>облікова</a:t>
            </a:r>
            <a:r>
              <a:rPr lang="uk-UA" sz="2500" b="1" dirty="0">
                <a:solidFill>
                  <a:srgbClr val="3333CC"/>
                </a:solidFill>
                <a:latin typeface="Arial Narrow" panose="020B0606020202030204" pitchFamily="34" charset="0"/>
              </a:rPr>
              <a:t> - пов’язана з функціями оперативного, бухгалтерського, статистичного обліку та відбиває господарські процеси, які вже здійснилися, а також фактичний стан. </a:t>
            </a:r>
          </a:p>
          <a:p>
            <a:pPr marL="0" indent="0">
              <a:lnSpc>
                <a:spcPct val="89000"/>
              </a:lnSpc>
              <a:spcBef>
                <a:spcPts val="600"/>
              </a:spcBef>
              <a:buNone/>
            </a:pPr>
            <a:r>
              <a:rPr lang="uk-UA" sz="2500" b="1" dirty="0">
                <a:solidFill>
                  <a:srgbClr val="3333CC"/>
                </a:solidFill>
                <a:latin typeface="Arial Narrow" panose="020B0606020202030204" pitchFamily="34" charset="0"/>
              </a:rPr>
              <a:t>-   </a:t>
            </a:r>
            <a:r>
              <a:rPr lang="uk-UA" sz="2500" b="1" i="1" dirty="0">
                <a:solidFill>
                  <a:srgbClr val="3333CC"/>
                </a:solidFill>
                <a:latin typeface="Arial Narrow" panose="020B0606020202030204" pitchFamily="34" charset="0"/>
              </a:rPr>
              <a:t>нормативна</a:t>
            </a:r>
            <a:r>
              <a:rPr lang="uk-UA" sz="2500" b="1" dirty="0">
                <a:solidFill>
                  <a:srgbClr val="3333CC"/>
                </a:solidFill>
                <a:latin typeface="Arial Narrow" panose="020B0606020202030204" pitchFamily="34" charset="0"/>
              </a:rPr>
              <a:t> - пов’язана з функцією підготовки виробництва, регламентує витрати ресурсів, рівень запасів і заділів тощо;</a:t>
            </a:r>
          </a:p>
          <a:p>
            <a:pPr marL="0" indent="0">
              <a:lnSpc>
                <a:spcPct val="89000"/>
              </a:lnSpc>
              <a:spcBef>
                <a:spcPts val="600"/>
              </a:spcBef>
              <a:buNone/>
            </a:pPr>
            <a:r>
              <a:rPr lang="uk-UA" sz="2500" b="1" dirty="0">
                <a:solidFill>
                  <a:srgbClr val="3333CC"/>
                </a:solidFill>
                <a:latin typeface="Arial Narrow" panose="020B0606020202030204" pitchFamily="34" charset="0"/>
              </a:rPr>
              <a:t>-   </a:t>
            </a:r>
            <a:r>
              <a:rPr lang="uk-UA" sz="2500" b="1" i="1" dirty="0">
                <a:solidFill>
                  <a:srgbClr val="3333CC"/>
                </a:solidFill>
                <a:latin typeface="Arial Narrow" panose="020B0606020202030204" pitchFamily="34" charset="0"/>
              </a:rPr>
              <a:t>довідкова</a:t>
            </a:r>
            <a:r>
              <a:rPr lang="uk-UA" sz="2500" b="1" dirty="0">
                <a:solidFill>
                  <a:srgbClr val="3333CC"/>
                </a:solidFill>
                <a:latin typeface="Arial Narrow" panose="020B0606020202030204" pitchFamily="34" charset="0"/>
              </a:rPr>
              <a:t> - призначена для деталізації процесів, розшифрування та доповнення різними відомостями; </a:t>
            </a:r>
          </a:p>
          <a:p>
            <a:pPr marL="0" indent="0">
              <a:lnSpc>
                <a:spcPct val="89000"/>
              </a:lnSpc>
              <a:spcBef>
                <a:spcPts val="600"/>
              </a:spcBef>
              <a:buNone/>
            </a:pPr>
            <a:r>
              <a:rPr lang="uk-UA" sz="2500" b="1" dirty="0">
                <a:solidFill>
                  <a:srgbClr val="3333CC"/>
                </a:solidFill>
                <a:latin typeface="Arial Narrow" panose="020B0606020202030204" pitchFamily="34" charset="0"/>
              </a:rPr>
              <a:t>-   </a:t>
            </a:r>
            <a:r>
              <a:rPr lang="uk-UA" sz="2500" b="1" i="1" dirty="0">
                <a:solidFill>
                  <a:srgbClr val="3333CC"/>
                </a:solidFill>
                <a:latin typeface="Arial Narrow" panose="020B0606020202030204" pitchFamily="34" charset="0"/>
              </a:rPr>
              <a:t>таблична </a:t>
            </a:r>
            <a:r>
              <a:rPr lang="uk-UA" sz="2500" b="1" dirty="0">
                <a:solidFill>
                  <a:srgbClr val="3333CC"/>
                </a:solidFill>
                <a:latin typeface="Arial Narrow" panose="020B0606020202030204" pitchFamily="34" charset="0"/>
              </a:rPr>
              <a:t>- містить коефіцієнтні величини.</a:t>
            </a:r>
          </a:p>
        </p:txBody>
      </p:sp>
      <p:sp>
        <p:nvSpPr>
          <p:cNvPr id="4" name="TextBox 3">
            <a:extLst>
              <a:ext uri="{FF2B5EF4-FFF2-40B4-BE49-F238E27FC236}">
                <a16:creationId xmlns:a16="http://schemas.microsoft.com/office/drawing/2014/main" id="{266E42FC-867E-4AC2-909B-34429CE648BB}"/>
              </a:ext>
            </a:extLst>
          </p:cNvPr>
          <p:cNvSpPr txBox="1"/>
          <p:nvPr/>
        </p:nvSpPr>
        <p:spPr>
          <a:xfrm>
            <a:off x="11459183" y="267611"/>
            <a:ext cx="492550" cy="369332"/>
          </a:xfrm>
          <a:prstGeom prst="rect">
            <a:avLst/>
          </a:prstGeom>
          <a:noFill/>
        </p:spPr>
        <p:txBody>
          <a:bodyPr wrap="square" rtlCol="0">
            <a:spAutoFit/>
          </a:bodyPr>
          <a:lstStyle/>
          <a:p>
            <a:r>
              <a:rPr lang="uk-UA" dirty="0"/>
              <a:t>60</a:t>
            </a:r>
          </a:p>
        </p:txBody>
      </p:sp>
    </p:spTree>
    <p:extLst>
      <p:ext uri="{BB962C8B-B14F-4D97-AF65-F5344CB8AC3E}">
        <p14:creationId xmlns:p14="http://schemas.microsoft.com/office/powerpoint/2010/main" val="40815705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id="{39700870-86EC-4264-A895-2EF665083C2D}"/>
              </a:ext>
            </a:extLst>
          </p:cNvPr>
          <p:cNvSpPr/>
          <p:nvPr/>
        </p:nvSpPr>
        <p:spPr>
          <a:xfrm>
            <a:off x="416859" y="459309"/>
            <a:ext cx="11604812" cy="5642186"/>
          </a:xfrm>
          <a:prstGeom prst="rect">
            <a:avLst/>
          </a:prstGeom>
        </p:spPr>
        <p:txBody>
          <a:bodyPr wrap="square">
            <a:spAutoFit/>
          </a:bodyPr>
          <a:lstStyle/>
          <a:p>
            <a:pPr algn="ctr">
              <a:lnSpc>
                <a:spcPct val="88000"/>
              </a:lnSpc>
              <a:spcBef>
                <a:spcPts val="600"/>
              </a:spcBef>
            </a:pPr>
            <a:r>
              <a:rPr lang="uk-UA" sz="2800" b="1" dirty="0">
                <a:solidFill>
                  <a:srgbClr val="D92163"/>
                </a:solidFill>
                <a:latin typeface="Arial Narrow" panose="020B0606020202030204" pitchFamily="34" charset="0"/>
              </a:rPr>
              <a:t>4. За технологією обробки інформацію поділяють на види:</a:t>
            </a:r>
          </a:p>
          <a:p>
            <a:pPr>
              <a:lnSpc>
                <a:spcPct val="88000"/>
              </a:lnSpc>
              <a:spcBef>
                <a:spcPts val="600"/>
              </a:spcBef>
            </a:pPr>
            <a:r>
              <a:rPr lang="uk-UA" sz="2500" b="1" dirty="0">
                <a:solidFill>
                  <a:srgbClr val="3333CC"/>
                </a:solidFill>
                <a:latin typeface="Arial Narrow" panose="020B0606020202030204" pitchFamily="34" charset="0"/>
              </a:rPr>
              <a:t>-   </a:t>
            </a:r>
            <a:r>
              <a:rPr lang="uk-UA" sz="2500" b="1" i="1" dirty="0">
                <a:solidFill>
                  <a:srgbClr val="3333CC"/>
                </a:solidFill>
                <a:latin typeface="Arial Narrow" panose="020B0606020202030204" pitchFamily="34" charset="0"/>
              </a:rPr>
              <a:t>первинна </a:t>
            </a:r>
            <a:r>
              <a:rPr lang="uk-UA" sz="2500" b="1" dirty="0">
                <a:solidFill>
                  <a:srgbClr val="3333CC"/>
                </a:solidFill>
                <a:latin typeface="Arial Narrow" panose="020B0606020202030204" pitchFamily="34" charset="0"/>
              </a:rPr>
              <a:t>- інформація, що надходить до об’єкта та виникає на початковій стадії процесу управління;</a:t>
            </a:r>
          </a:p>
          <a:p>
            <a:pPr>
              <a:lnSpc>
                <a:spcPct val="88000"/>
              </a:lnSpc>
              <a:spcBef>
                <a:spcPts val="600"/>
              </a:spcBef>
            </a:pPr>
            <a:r>
              <a:rPr lang="uk-UA" sz="2500" b="1" i="1" dirty="0">
                <a:solidFill>
                  <a:srgbClr val="3333CC"/>
                </a:solidFill>
                <a:latin typeface="Arial Narrow" panose="020B0606020202030204" pitchFamily="34" charset="0"/>
              </a:rPr>
              <a:t>-   внутрішня</a:t>
            </a:r>
            <a:r>
              <a:rPr lang="uk-UA" sz="2500" b="1" dirty="0">
                <a:solidFill>
                  <a:srgbClr val="3333CC"/>
                </a:solidFill>
                <a:latin typeface="Arial Narrow" panose="020B0606020202030204" pitchFamily="34" charset="0"/>
              </a:rPr>
              <a:t> - інформація, що виникає у процесі господарської діяльності об’єкта;</a:t>
            </a:r>
          </a:p>
          <a:p>
            <a:pPr>
              <a:lnSpc>
                <a:spcPct val="88000"/>
              </a:lnSpc>
              <a:spcBef>
                <a:spcPts val="600"/>
              </a:spcBef>
            </a:pPr>
            <a:r>
              <a:rPr lang="uk-UA" sz="2500" b="1" dirty="0">
                <a:solidFill>
                  <a:srgbClr val="3333CC"/>
                </a:solidFill>
                <a:latin typeface="Arial Narrow" panose="020B0606020202030204" pitchFamily="34" charset="0"/>
              </a:rPr>
              <a:t>-   </a:t>
            </a:r>
            <a:r>
              <a:rPr lang="uk-UA" sz="2500" b="1" i="1" dirty="0">
                <a:solidFill>
                  <a:srgbClr val="3333CC"/>
                </a:solidFill>
                <a:latin typeface="Arial Narrow" panose="020B0606020202030204" pitchFamily="34" charset="0"/>
              </a:rPr>
              <a:t>зовнішня</a:t>
            </a:r>
            <a:r>
              <a:rPr lang="uk-UA" sz="2500" b="1" dirty="0">
                <a:solidFill>
                  <a:srgbClr val="3333CC"/>
                </a:solidFill>
                <a:latin typeface="Arial Narrow" panose="020B0606020202030204" pitchFamily="34" charset="0"/>
              </a:rPr>
              <a:t> - інформація, що виникає за межами об’єкта;</a:t>
            </a:r>
          </a:p>
          <a:p>
            <a:pPr>
              <a:lnSpc>
                <a:spcPct val="88000"/>
              </a:lnSpc>
              <a:spcBef>
                <a:spcPts val="600"/>
              </a:spcBef>
            </a:pPr>
            <a:r>
              <a:rPr lang="uk-UA" sz="2500" b="1" dirty="0">
                <a:solidFill>
                  <a:srgbClr val="3333CC"/>
                </a:solidFill>
                <a:latin typeface="Arial Narrow" panose="020B0606020202030204" pitchFamily="34" charset="0"/>
              </a:rPr>
              <a:t>-   </a:t>
            </a:r>
            <a:r>
              <a:rPr lang="uk-UA" sz="2500" b="1" i="1" dirty="0">
                <a:solidFill>
                  <a:srgbClr val="3333CC"/>
                </a:solidFill>
                <a:latin typeface="Arial Narrow" panose="020B0606020202030204" pitchFamily="34" charset="0"/>
              </a:rPr>
              <a:t>змінна</a:t>
            </a:r>
            <a:r>
              <a:rPr lang="uk-UA" sz="2500" b="1" dirty="0">
                <a:solidFill>
                  <a:srgbClr val="3333CC"/>
                </a:solidFill>
                <a:latin typeface="Arial Narrow" panose="020B0606020202030204" pitchFamily="34" charset="0"/>
              </a:rPr>
              <a:t> - інформація, що характеризується зміною своїх значень під час кожної її реєстрації;</a:t>
            </a:r>
          </a:p>
          <a:p>
            <a:pPr>
              <a:lnSpc>
                <a:spcPct val="88000"/>
              </a:lnSpc>
              <a:spcBef>
                <a:spcPts val="600"/>
              </a:spcBef>
            </a:pPr>
            <a:r>
              <a:rPr lang="uk-UA" sz="2500" b="1" dirty="0">
                <a:solidFill>
                  <a:srgbClr val="3333CC"/>
                </a:solidFill>
                <a:latin typeface="Arial Narrow" panose="020B0606020202030204" pitchFamily="34" charset="0"/>
              </a:rPr>
              <a:t>-   </a:t>
            </a:r>
            <a:r>
              <a:rPr lang="uk-UA" sz="2500" b="1" i="1" dirty="0">
                <a:solidFill>
                  <a:srgbClr val="3333CC"/>
                </a:solidFill>
                <a:latin typeface="Arial Narrow" panose="020B0606020202030204" pitchFamily="34" charset="0"/>
              </a:rPr>
              <a:t>умовно-стала</a:t>
            </a:r>
            <a:r>
              <a:rPr lang="uk-UA" sz="2500" b="1" dirty="0">
                <a:solidFill>
                  <a:srgbClr val="3333CC"/>
                </a:solidFill>
                <a:latin typeface="Arial Narrow" panose="020B0606020202030204" pitchFamily="34" charset="0"/>
              </a:rPr>
              <a:t> - інформація, що зберігає свої значення протягом тривалого часу;</a:t>
            </a:r>
          </a:p>
          <a:p>
            <a:pPr>
              <a:lnSpc>
                <a:spcPct val="88000"/>
              </a:lnSpc>
              <a:spcBef>
                <a:spcPts val="600"/>
              </a:spcBef>
            </a:pPr>
            <a:r>
              <a:rPr lang="uk-UA" sz="2500" b="1" dirty="0">
                <a:solidFill>
                  <a:srgbClr val="3333CC"/>
                </a:solidFill>
                <a:latin typeface="Arial Narrow" panose="020B0606020202030204" pitchFamily="34" charset="0"/>
              </a:rPr>
              <a:t>-   </a:t>
            </a:r>
            <a:r>
              <a:rPr lang="uk-UA" sz="2500" b="1" i="1" dirty="0">
                <a:solidFill>
                  <a:srgbClr val="3333CC"/>
                </a:solidFill>
                <a:latin typeface="Arial Narrow" panose="020B0606020202030204" pitchFamily="34" charset="0"/>
              </a:rPr>
              <a:t>необроблена</a:t>
            </a:r>
            <a:r>
              <a:rPr lang="uk-UA" sz="2500" b="1" dirty="0">
                <a:solidFill>
                  <a:srgbClr val="3333CC"/>
                </a:solidFill>
                <a:latin typeface="Arial Narrow" panose="020B0606020202030204" pitchFamily="34" charset="0"/>
              </a:rPr>
              <a:t> - інформація, що в незмінному вигляді переходить із вхідної у вихідну; </a:t>
            </a:r>
          </a:p>
          <a:p>
            <a:pPr>
              <a:lnSpc>
                <a:spcPct val="88000"/>
              </a:lnSpc>
              <a:spcBef>
                <a:spcPts val="600"/>
              </a:spcBef>
            </a:pPr>
            <a:r>
              <a:rPr lang="uk-UA" sz="2500" b="1" dirty="0">
                <a:solidFill>
                  <a:srgbClr val="3333CC"/>
                </a:solidFill>
                <a:latin typeface="Arial Narrow" panose="020B0606020202030204" pitchFamily="34" charset="0"/>
              </a:rPr>
              <a:t>-   </a:t>
            </a:r>
            <a:r>
              <a:rPr lang="uk-UA" sz="2500" b="1" i="1" dirty="0">
                <a:solidFill>
                  <a:srgbClr val="3333CC"/>
                </a:solidFill>
                <a:latin typeface="Arial Narrow" panose="020B0606020202030204" pitchFamily="34" charset="0"/>
              </a:rPr>
              <a:t>вхідна</a:t>
            </a:r>
            <a:r>
              <a:rPr lang="uk-UA" sz="2500" b="1" dirty="0">
                <a:solidFill>
                  <a:srgbClr val="3333CC"/>
                </a:solidFill>
                <a:latin typeface="Arial Narrow" panose="020B0606020202030204" pitchFamily="34" charset="0"/>
              </a:rPr>
              <a:t> - інформація, що вводиться до оброблення;</a:t>
            </a:r>
          </a:p>
          <a:p>
            <a:pPr>
              <a:lnSpc>
                <a:spcPct val="88000"/>
              </a:lnSpc>
              <a:spcBef>
                <a:spcPts val="600"/>
              </a:spcBef>
            </a:pPr>
            <a:r>
              <a:rPr lang="uk-UA" sz="2500" b="1" i="1" dirty="0">
                <a:solidFill>
                  <a:srgbClr val="3333CC"/>
                </a:solidFill>
                <a:latin typeface="Arial Narrow" panose="020B0606020202030204" pitchFamily="34" charset="0"/>
              </a:rPr>
              <a:t>-   похідна</a:t>
            </a:r>
            <a:r>
              <a:rPr lang="uk-UA" sz="2500" b="1" dirty="0">
                <a:solidFill>
                  <a:srgbClr val="3333CC"/>
                </a:solidFill>
                <a:latin typeface="Arial Narrow" panose="020B0606020202030204" pitchFamily="34" charset="0"/>
              </a:rPr>
              <a:t> - інформація заново створена;</a:t>
            </a:r>
          </a:p>
          <a:p>
            <a:pPr>
              <a:lnSpc>
                <a:spcPct val="88000"/>
              </a:lnSpc>
              <a:spcBef>
                <a:spcPts val="600"/>
              </a:spcBef>
            </a:pPr>
            <a:r>
              <a:rPr lang="uk-UA" sz="2500" b="1" i="1" dirty="0">
                <a:solidFill>
                  <a:srgbClr val="3333CC"/>
                </a:solidFill>
                <a:latin typeface="Arial Narrow" panose="020B0606020202030204" pitchFamily="34" charset="0"/>
              </a:rPr>
              <a:t>-   проміжна</a:t>
            </a:r>
            <a:r>
              <a:rPr lang="uk-UA" sz="2500" b="1" dirty="0">
                <a:solidFill>
                  <a:srgbClr val="3333CC"/>
                </a:solidFill>
                <a:latin typeface="Arial Narrow" panose="020B0606020202030204" pitchFamily="34" charset="0"/>
              </a:rPr>
              <a:t> - інформація, що надходить для чергового оброблення;</a:t>
            </a:r>
          </a:p>
          <a:p>
            <a:pPr>
              <a:lnSpc>
                <a:spcPct val="88000"/>
              </a:lnSpc>
              <a:spcBef>
                <a:spcPts val="600"/>
              </a:spcBef>
            </a:pPr>
            <a:r>
              <a:rPr lang="uk-UA" sz="2500" b="1" dirty="0">
                <a:solidFill>
                  <a:srgbClr val="3333CC"/>
                </a:solidFill>
                <a:latin typeface="Arial Narrow" panose="020B0606020202030204" pitchFamily="34" charset="0"/>
              </a:rPr>
              <a:t>-   </a:t>
            </a:r>
            <a:r>
              <a:rPr lang="uk-UA" sz="2500" b="1" i="1" dirty="0">
                <a:solidFill>
                  <a:srgbClr val="3333CC"/>
                </a:solidFill>
                <a:latin typeface="Arial Narrow" panose="020B0606020202030204" pitchFamily="34" charset="0"/>
              </a:rPr>
              <a:t>вихідна</a:t>
            </a:r>
            <a:r>
              <a:rPr lang="uk-UA" sz="2500" b="1" dirty="0">
                <a:solidFill>
                  <a:srgbClr val="3333CC"/>
                </a:solidFill>
                <a:latin typeface="Arial Narrow" panose="020B0606020202030204" pitchFamily="34" charset="0"/>
              </a:rPr>
              <a:t> - видається наприкінці оброблення як результат розв’я­зання задач і використовується для прийняття управлінських рішень.</a:t>
            </a:r>
          </a:p>
        </p:txBody>
      </p:sp>
      <p:sp>
        <p:nvSpPr>
          <p:cNvPr id="3" name="TextBox 2">
            <a:extLst>
              <a:ext uri="{FF2B5EF4-FFF2-40B4-BE49-F238E27FC236}">
                <a16:creationId xmlns:a16="http://schemas.microsoft.com/office/drawing/2014/main" id="{65FB6833-A89D-45C6-8357-56973D7C8867}"/>
              </a:ext>
            </a:extLst>
          </p:cNvPr>
          <p:cNvSpPr txBox="1"/>
          <p:nvPr/>
        </p:nvSpPr>
        <p:spPr>
          <a:xfrm>
            <a:off x="11371634" y="335704"/>
            <a:ext cx="492550" cy="369332"/>
          </a:xfrm>
          <a:prstGeom prst="rect">
            <a:avLst/>
          </a:prstGeom>
          <a:noFill/>
        </p:spPr>
        <p:txBody>
          <a:bodyPr wrap="square" rtlCol="0">
            <a:spAutoFit/>
          </a:bodyPr>
          <a:lstStyle/>
          <a:p>
            <a:r>
              <a:rPr lang="uk-UA" dirty="0"/>
              <a:t>61</a:t>
            </a:r>
          </a:p>
        </p:txBody>
      </p:sp>
    </p:spTree>
    <p:extLst>
      <p:ext uri="{BB962C8B-B14F-4D97-AF65-F5344CB8AC3E}">
        <p14:creationId xmlns:p14="http://schemas.microsoft.com/office/powerpoint/2010/main" val="40843609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увати 3">
            <a:extLst>
              <a:ext uri="{FF2B5EF4-FFF2-40B4-BE49-F238E27FC236}">
                <a16:creationId xmlns:a16="http://schemas.microsoft.com/office/drawing/2014/main" id="{27CD4910-37A7-4E6D-9636-4AAAD5C1145E}"/>
              </a:ext>
            </a:extLst>
          </p:cNvPr>
          <p:cNvGrpSpPr/>
          <p:nvPr/>
        </p:nvGrpSpPr>
        <p:grpSpPr>
          <a:xfrm>
            <a:off x="820271" y="914599"/>
            <a:ext cx="10940805" cy="5291561"/>
            <a:chOff x="820271" y="914599"/>
            <a:chExt cx="10940805" cy="5291561"/>
          </a:xfrm>
        </p:grpSpPr>
        <p:sp>
          <p:nvSpPr>
            <p:cNvPr id="2" name="Прямокутник 1">
              <a:extLst>
                <a:ext uri="{FF2B5EF4-FFF2-40B4-BE49-F238E27FC236}">
                  <a16:creationId xmlns:a16="http://schemas.microsoft.com/office/drawing/2014/main" id="{9B484D8C-1501-4215-A337-9712342C6ABA}"/>
                </a:ext>
              </a:extLst>
            </p:cNvPr>
            <p:cNvSpPr/>
            <p:nvPr/>
          </p:nvSpPr>
          <p:spPr>
            <a:xfrm>
              <a:off x="820271" y="914599"/>
              <a:ext cx="9117106" cy="3529299"/>
            </a:xfrm>
            <a:prstGeom prst="rect">
              <a:avLst/>
            </a:prstGeom>
          </p:spPr>
          <p:txBody>
            <a:bodyPr wrap="square">
              <a:spAutoFit/>
            </a:bodyPr>
            <a:lstStyle/>
            <a:p>
              <a:pPr algn="ctr">
                <a:lnSpc>
                  <a:spcPct val="89000"/>
                </a:lnSpc>
                <a:spcBef>
                  <a:spcPts val="600"/>
                </a:spcBef>
              </a:pPr>
              <a:r>
                <a:rPr lang="uk-UA" sz="2800" b="1" dirty="0">
                  <a:solidFill>
                    <a:srgbClr val="C00000"/>
                  </a:solidFill>
                  <a:latin typeface="Arial Narrow" panose="020B0606020202030204" pitchFamily="34" charset="0"/>
                </a:rPr>
                <a:t>5. За способом відображення:</a:t>
              </a:r>
            </a:p>
            <a:p>
              <a:pPr>
                <a:lnSpc>
                  <a:spcPct val="89000"/>
                </a:lnSpc>
                <a:spcBef>
                  <a:spcPts val="600"/>
                </a:spcBef>
              </a:pPr>
              <a:r>
                <a:rPr lang="uk-UA" sz="2500" b="1" dirty="0">
                  <a:solidFill>
                    <a:srgbClr val="3333CC"/>
                  </a:solidFill>
                  <a:latin typeface="Arial Narrow" panose="020B0606020202030204" pitchFamily="34" charset="0"/>
                </a:rPr>
                <a:t>-   текстова (алфавітна, алфавітно-цифрова);</a:t>
              </a:r>
            </a:p>
            <a:p>
              <a:pPr>
                <a:lnSpc>
                  <a:spcPct val="89000"/>
                </a:lnSpc>
                <a:spcBef>
                  <a:spcPts val="600"/>
                </a:spcBef>
                <a:spcAft>
                  <a:spcPts val="600"/>
                </a:spcAft>
              </a:pPr>
              <a:r>
                <a:rPr lang="uk-UA" sz="2500" b="1" dirty="0">
                  <a:solidFill>
                    <a:srgbClr val="3333CC"/>
                  </a:solidFill>
                  <a:latin typeface="Arial Narrow" panose="020B0606020202030204" pitchFamily="34" charset="0"/>
                </a:rPr>
                <a:t>-   графічна (креслення, діаграми, схеми, графіки);</a:t>
              </a:r>
            </a:p>
            <a:p>
              <a:pPr>
                <a:lnSpc>
                  <a:spcPct val="89000"/>
                </a:lnSpc>
                <a:spcBef>
                  <a:spcPts val="1800"/>
                </a:spcBef>
              </a:pPr>
              <a:r>
                <a:rPr lang="uk-UA" sz="2800" b="1" dirty="0">
                  <a:solidFill>
                    <a:srgbClr val="C00000"/>
                  </a:solidFill>
                  <a:latin typeface="Arial Narrow" panose="020B0606020202030204" pitchFamily="34" charset="0"/>
                </a:rPr>
                <a:t>                            6. За способом обробки:</a:t>
              </a:r>
            </a:p>
            <a:p>
              <a:pPr marL="342900" indent="-342900">
                <a:lnSpc>
                  <a:spcPct val="89000"/>
                </a:lnSpc>
                <a:spcBef>
                  <a:spcPts val="600"/>
                </a:spcBef>
                <a:buFontTx/>
                <a:buChar char="-"/>
              </a:pPr>
              <a:r>
                <a:rPr lang="uk-UA" sz="2500" b="1" dirty="0">
                  <a:solidFill>
                    <a:srgbClr val="3333CC"/>
                  </a:solidFill>
                  <a:latin typeface="Arial Narrow" panose="020B0606020202030204" pitchFamily="34" charset="0"/>
                </a:rPr>
                <a:t>що піддається механізованій</a:t>
              </a:r>
            </a:p>
            <a:p>
              <a:pPr>
                <a:lnSpc>
                  <a:spcPct val="89000"/>
                </a:lnSpc>
              </a:pPr>
              <a:r>
                <a:rPr lang="uk-UA" sz="2500" b="1" dirty="0">
                  <a:solidFill>
                    <a:srgbClr val="3333CC"/>
                  </a:solidFill>
                  <a:latin typeface="Arial Narrow" panose="020B0606020202030204" pitchFamily="34" charset="0"/>
                </a:rPr>
                <a:t>     обробці; </a:t>
              </a:r>
            </a:p>
            <a:p>
              <a:pPr marL="342900" indent="-342900">
                <a:lnSpc>
                  <a:spcPct val="89000"/>
                </a:lnSpc>
                <a:spcBef>
                  <a:spcPts val="600"/>
                </a:spcBef>
                <a:buFontTx/>
                <a:buChar char="-"/>
              </a:pPr>
              <a:r>
                <a:rPr lang="uk-UA" sz="2500" b="1" dirty="0">
                  <a:solidFill>
                    <a:srgbClr val="3333CC"/>
                  </a:solidFill>
                  <a:latin typeface="Arial Narrow" panose="020B0606020202030204" pitchFamily="34" charset="0"/>
                </a:rPr>
                <a:t>що не піддається механізованій</a:t>
              </a:r>
            </a:p>
            <a:p>
              <a:pPr>
                <a:lnSpc>
                  <a:spcPct val="89000"/>
                </a:lnSpc>
              </a:pPr>
              <a:r>
                <a:rPr lang="uk-UA" sz="2500" b="1" dirty="0">
                  <a:solidFill>
                    <a:srgbClr val="3333CC"/>
                  </a:solidFill>
                  <a:latin typeface="Arial Narrow" panose="020B0606020202030204" pitchFamily="34" charset="0"/>
                </a:rPr>
                <a:t>     обробці.</a:t>
              </a:r>
              <a:endParaRPr lang="uk-UA" sz="2500" dirty="0">
                <a:latin typeface="Arial Narrow" panose="020B0606020202030204" pitchFamily="34" charset="0"/>
              </a:endParaRPr>
            </a:p>
          </p:txBody>
        </p:sp>
        <p:pic>
          <p:nvPicPr>
            <p:cNvPr id="3" name="Рисунок 2">
              <a:extLst>
                <a:ext uri="{FF2B5EF4-FFF2-40B4-BE49-F238E27FC236}">
                  <a16:creationId xmlns:a16="http://schemas.microsoft.com/office/drawing/2014/main" id="{17E355C3-C0B6-4F28-940C-56A527D7B061}"/>
                </a:ext>
              </a:extLst>
            </p:cNvPr>
            <p:cNvPicPr>
              <a:picLocks noChangeAspect="1"/>
            </p:cNvPicPr>
            <p:nvPr/>
          </p:nvPicPr>
          <p:blipFill>
            <a:blip r:embed="rId2"/>
            <a:stretch>
              <a:fillRect/>
            </a:stretch>
          </p:blipFill>
          <p:spPr>
            <a:xfrm>
              <a:off x="6011918" y="2921876"/>
              <a:ext cx="5749158" cy="3284284"/>
            </a:xfrm>
            <a:prstGeom prst="rect">
              <a:avLst/>
            </a:prstGeom>
            <a:effectLst>
              <a:softEdge rad="635000"/>
            </a:effectLst>
          </p:spPr>
        </p:pic>
      </p:grpSp>
      <p:sp>
        <p:nvSpPr>
          <p:cNvPr id="5" name="TextBox 4">
            <a:extLst>
              <a:ext uri="{FF2B5EF4-FFF2-40B4-BE49-F238E27FC236}">
                <a16:creationId xmlns:a16="http://schemas.microsoft.com/office/drawing/2014/main" id="{7F5BEB11-DD44-401D-9008-AC03C19213E6}"/>
              </a:ext>
            </a:extLst>
          </p:cNvPr>
          <p:cNvSpPr txBox="1"/>
          <p:nvPr/>
        </p:nvSpPr>
        <p:spPr>
          <a:xfrm>
            <a:off x="11371634" y="335704"/>
            <a:ext cx="492550" cy="369332"/>
          </a:xfrm>
          <a:prstGeom prst="rect">
            <a:avLst/>
          </a:prstGeom>
          <a:noFill/>
        </p:spPr>
        <p:txBody>
          <a:bodyPr wrap="square" rtlCol="0">
            <a:spAutoFit/>
          </a:bodyPr>
          <a:lstStyle/>
          <a:p>
            <a:r>
              <a:rPr lang="uk-UA" dirty="0"/>
              <a:t>62</a:t>
            </a:r>
          </a:p>
        </p:txBody>
      </p:sp>
    </p:spTree>
    <p:extLst>
      <p:ext uri="{BB962C8B-B14F-4D97-AF65-F5344CB8AC3E}">
        <p14:creationId xmlns:p14="http://schemas.microsoft.com/office/powerpoint/2010/main" val="29930849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id="{01553B10-D8C1-4672-AE11-247C8CD2A172}"/>
              </a:ext>
            </a:extLst>
          </p:cNvPr>
          <p:cNvSpPr/>
          <p:nvPr/>
        </p:nvSpPr>
        <p:spPr>
          <a:xfrm>
            <a:off x="898712" y="528505"/>
            <a:ext cx="10394576" cy="1798569"/>
          </a:xfrm>
          <a:prstGeom prst="rect">
            <a:avLst/>
          </a:prstGeom>
          <a:solidFill>
            <a:srgbClr val="FDFAF1"/>
          </a:solidFill>
        </p:spPr>
        <p:txBody>
          <a:bodyPr wrap="square">
            <a:spAutoFit/>
          </a:bodyPr>
          <a:lstStyle/>
          <a:p>
            <a:pPr algn="ctr">
              <a:lnSpc>
                <a:spcPct val="84000"/>
              </a:lnSpc>
            </a:pPr>
            <a:r>
              <a:rPr lang="uk-UA" sz="4400" b="1" dirty="0">
                <a:solidFill>
                  <a:srgbClr val="7030A0"/>
                </a:solidFill>
                <a:latin typeface="Arial Narrow" panose="020B0606020202030204" pitchFamily="34" charset="0"/>
              </a:rPr>
              <a:t>3 Система інформаційного забезпечення внутрішньогосподарського контролінгу в системі управління</a:t>
            </a:r>
            <a:endParaRPr lang="uk-UA" sz="4400" dirty="0">
              <a:latin typeface="Arial Narrow" panose="020B0606020202030204" pitchFamily="34" charset="0"/>
            </a:endParaRPr>
          </a:p>
        </p:txBody>
      </p:sp>
      <p:pic>
        <p:nvPicPr>
          <p:cNvPr id="5" name="Рисунок 4">
            <a:extLst>
              <a:ext uri="{FF2B5EF4-FFF2-40B4-BE49-F238E27FC236}">
                <a16:creationId xmlns:a16="http://schemas.microsoft.com/office/drawing/2014/main" id="{BA32B37B-4B47-4561-AFC8-14AC1837ED30}"/>
              </a:ext>
            </a:extLst>
          </p:cNvPr>
          <p:cNvPicPr>
            <a:picLocks noChangeAspect="1"/>
          </p:cNvPicPr>
          <p:nvPr/>
        </p:nvPicPr>
        <p:blipFill>
          <a:blip r:embed="rId2"/>
          <a:stretch>
            <a:fillRect/>
          </a:stretch>
        </p:blipFill>
        <p:spPr>
          <a:xfrm>
            <a:off x="7365701" y="2899019"/>
            <a:ext cx="4074160" cy="3068320"/>
          </a:xfrm>
          <a:prstGeom prst="rect">
            <a:avLst/>
          </a:prstGeom>
          <a:effectLst>
            <a:softEdge rad="127000"/>
          </a:effectLst>
        </p:spPr>
      </p:pic>
      <p:pic>
        <p:nvPicPr>
          <p:cNvPr id="7" name="Рисунок 6">
            <a:extLst>
              <a:ext uri="{FF2B5EF4-FFF2-40B4-BE49-F238E27FC236}">
                <a16:creationId xmlns:a16="http://schemas.microsoft.com/office/drawing/2014/main" id="{86AC617C-0887-491E-AFBA-3B66A4D08345}"/>
              </a:ext>
            </a:extLst>
          </p:cNvPr>
          <p:cNvPicPr>
            <a:picLocks noChangeAspect="1"/>
          </p:cNvPicPr>
          <p:nvPr/>
        </p:nvPicPr>
        <p:blipFill>
          <a:blip r:embed="rId3"/>
          <a:stretch>
            <a:fillRect/>
          </a:stretch>
        </p:blipFill>
        <p:spPr>
          <a:xfrm>
            <a:off x="631732" y="2899019"/>
            <a:ext cx="3819244" cy="3068320"/>
          </a:xfrm>
          <a:prstGeom prst="rect">
            <a:avLst/>
          </a:prstGeom>
          <a:effectLst>
            <a:softEdge rad="127000"/>
          </a:effectLst>
        </p:spPr>
      </p:pic>
      <p:sp>
        <p:nvSpPr>
          <p:cNvPr id="6" name="TextBox 5">
            <a:extLst>
              <a:ext uri="{FF2B5EF4-FFF2-40B4-BE49-F238E27FC236}">
                <a16:creationId xmlns:a16="http://schemas.microsoft.com/office/drawing/2014/main" id="{AA1558C7-6F7F-422E-A6A9-3D3B9D537CEB}"/>
              </a:ext>
            </a:extLst>
          </p:cNvPr>
          <p:cNvSpPr txBox="1"/>
          <p:nvPr/>
        </p:nvSpPr>
        <p:spPr>
          <a:xfrm>
            <a:off x="11371634" y="335704"/>
            <a:ext cx="492550" cy="369332"/>
          </a:xfrm>
          <a:prstGeom prst="rect">
            <a:avLst/>
          </a:prstGeom>
          <a:noFill/>
        </p:spPr>
        <p:txBody>
          <a:bodyPr wrap="square" rtlCol="0">
            <a:spAutoFit/>
          </a:bodyPr>
          <a:lstStyle/>
          <a:p>
            <a:r>
              <a:rPr lang="uk-UA" dirty="0"/>
              <a:t>63</a:t>
            </a:r>
          </a:p>
        </p:txBody>
      </p:sp>
    </p:spTree>
    <p:extLst>
      <p:ext uri="{BB962C8B-B14F-4D97-AF65-F5344CB8AC3E}">
        <p14:creationId xmlns:p14="http://schemas.microsoft.com/office/powerpoint/2010/main" val="25983188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ok-t.ru/studopediaru/baza9/169219881481.files/image006.gif">
            <a:extLst>
              <a:ext uri="{FF2B5EF4-FFF2-40B4-BE49-F238E27FC236}">
                <a16:creationId xmlns:a16="http://schemas.microsoft.com/office/drawing/2014/main" id="{844ECF6C-556E-473B-A349-C88250305E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011" y="1"/>
            <a:ext cx="9049869" cy="6172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90BCDA9-ED52-44E8-8442-458BDFDD3EED}"/>
              </a:ext>
            </a:extLst>
          </p:cNvPr>
          <p:cNvSpPr txBox="1"/>
          <p:nvPr/>
        </p:nvSpPr>
        <p:spPr>
          <a:xfrm>
            <a:off x="11527276" y="209245"/>
            <a:ext cx="492550" cy="369332"/>
          </a:xfrm>
          <a:prstGeom prst="rect">
            <a:avLst/>
          </a:prstGeom>
          <a:noFill/>
        </p:spPr>
        <p:txBody>
          <a:bodyPr wrap="square" rtlCol="0">
            <a:spAutoFit/>
          </a:bodyPr>
          <a:lstStyle/>
          <a:p>
            <a:r>
              <a:rPr lang="uk-UA" dirty="0"/>
              <a:t>64</a:t>
            </a:r>
          </a:p>
        </p:txBody>
      </p:sp>
    </p:spTree>
    <p:extLst>
      <p:ext uri="{BB962C8B-B14F-4D97-AF65-F5344CB8AC3E}">
        <p14:creationId xmlns:p14="http://schemas.microsoft.com/office/powerpoint/2010/main" val="10654187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B3B7A5F-C700-4153-BB1E-E908589D768F}"/>
              </a:ext>
            </a:extLst>
          </p:cNvPr>
          <p:cNvSpPr txBox="1">
            <a:spLocks/>
          </p:cNvSpPr>
          <p:nvPr/>
        </p:nvSpPr>
        <p:spPr>
          <a:xfrm>
            <a:off x="1062318" y="1097249"/>
            <a:ext cx="10131199" cy="3968737"/>
          </a:xfrm>
          <a:prstGeom prst="rect">
            <a:avLst/>
          </a:prstGeom>
          <a:solidFill>
            <a:srgbClr val="FFFFFF"/>
          </a:solidFill>
        </p:spPr>
        <p:txBody>
          <a:bodyPr>
            <a:noAutofit/>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r>
              <a:rPr lang="uk-UA" sz="3400" b="1" i="1" dirty="0">
                <a:solidFill>
                  <a:srgbClr val="0070C0"/>
                </a:solidFill>
                <a:latin typeface="Arial Narrow" panose="020B0606020202030204" pitchFamily="34" charset="0"/>
              </a:rPr>
              <a:t>Законодавче</a:t>
            </a:r>
            <a:r>
              <a:rPr lang="uk-UA" sz="3400" b="1" dirty="0">
                <a:latin typeface="Arial Narrow" panose="020B0606020202030204" pitchFamily="34" charset="0"/>
              </a:rPr>
              <a:t> – сукупність законів та законодавчих актів, виданих Верховною Радою України, президентом України, Постанов уряду з питань регулювання розвитку обліку та контролю, також законодавчі акти з питань цивільного, трудового, господарського, адміністративного та кримінального права, що використовуються в процесі виробничої та фінансово-господарської діяльності підприємства.</a:t>
            </a:r>
            <a:endParaRPr lang="uk-UA" sz="3400" dirty="0">
              <a:latin typeface="Arial Narrow" panose="020B0606020202030204" pitchFamily="34" charset="0"/>
            </a:endParaRPr>
          </a:p>
        </p:txBody>
      </p:sp>
      <p:sp>
        <p:nvSpPr>
          <p:cNvPr id="3" name="TextBox 2">
            <a:extLst>
              <a:ext uri="{FF2B5EF4-FFF2-40B4-BE49-F238E27FC236}">
                <a16:creationId xmlns:a16="http://schemas.microsoft.com/office/drawing/2014/main" id="{1A5CD8BF-3AF2-4E56-87E1-94D0A66D5051}"/>
              </a:ext>
            </a:extLst>
          </p:cNvPr>
          <p:cNvSpPr txBox="1"/>
          <p:nvPr/>
        </p:nvSpPr>
        <p:spPr>
          <a:xfrm>
            <a:off x="11371634" y="335704"/>
            <a:ext cx="492550" cy="369332"/>
          </a:xfrm>
          <a:prstGeom prst="rect">
            <a:avLst/>
          </a:prstGeom>
          <a:noFill/>
        </p:spPr>
        <p:txBody>
          <a:bodyPr wrap="square" rtlCol="0">
            <a:spAutoFit/>
          </a:bodyPr>
          <a:lstStyle/>
          <a:p>
            <a:r>
              <a:rPr lang="uk-UA" dirty="0"/>
              <a:t>65</a:t>
            </a:r>
          </a:p>
        </p:txBody>
      </p:sp>
    </p:spTree>
    <p:extLst>
      <p:ext uri="{BB962C8B-B14F-4D97-AF65-F5344CB8AC3E}">
        <p14:creationId xmlns:p14="http://schemas.microsoft.com/office/powerpoint/2010/main" val="28980785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E24282F-48E3-4025-8CB9-7C16AEA40304}"/>
              </a:ext>
            </a:extLst>
          </p:cNvPr>
          <p:cNvSpPr txBox="1">
            <a:spLocks/>
          </p:cNvSpPr>
          <p:nvPr/>
        </p:nvSpPr>
        <p:spPr>
          <a:xfrm>
            <a:off x="804583" y="964096"/>
            <a:ext cx="10388934" cy="4175463"/>
          </a:xfrm>
          <a:prstGeom prst="rect">
            <a:avLst/>
          </a:prstGeom>
          <a:solidFill>
            <a:srgbClr val="EAF6E2"/>
          </a:solidFill>
        </p:spPr>
        <p:txBody>
          <a:bodyPr>
            <a:normAutofit fontScale="97500" lnSpcReduction="10000"/>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r>
              <a:rPr lang="uk-UA" sz="3400" b="1" i="1" dirty="0">
                <a:solidFill>
                  <a:srgbClr val="0070C0"/>
                </a:solidFill>
                <a:latin typeface="Arial Narrow" panose="020B0606020202030204" pitchFamily="34" charset="0"/>
              </a:rPr>
              <a:t>Нормативно-правове</a:t>
            </a:r>
            <a:r>
              <a:rPr lang="uk-UA" sz="3400" b="1" dirty="0">
                <a:latin typeface="Arial Narrow" panose="020B0606020202030204" pitchFamily="34" charset="0"/>
              </a:rPr>
              <a:t> – інформація в різних нормативних актах органів державного управління з планування, обліку, звітності, контролю, статистики та економічному аналізу.</a:t>
            </a:r>
          </a:p>
          <a:p>
            <a:br>
              <a:rPr lang="uk-UA" sz="3400" b="1" dirty="0">
                <a:latin typeface="Arial Narrow" panose="020B0606020202030204" pitchFamily="34" charset="0"/>
              </a:rPr>
            </a:br>
            <a:r>
              <a:rPr lang="uk-UA" sz="3400" b="1" i="1" dirty="0">
                <a:solidFill>
                  <a:srgbClr val="0070C0"/>
                </a:solidFill>
                <a:latin typeface="Arial Narrow" panose="020B0606020202030204" pitchFamily="34" charset="0"/>
              </a:rPr>
              <a:t>Довідкове та планове</a:t>
            </a:r>
            <a:r>
              <a:rPr lang="uk-UA" sz="3400" b="1" dirty="0">
                <a:solidFill>
                  <a:srgbClr val="0070C0"/>
                </a:solidFill>
                <a:latin typeface="Arial Narrow" panose="020B0606020202030204" pitchFamily="34" charset="0"/>
              </a:rPr>
              <a:t> </a:t>
            </a:r>
            <a:r>
              <a:rPr lang="uk-UA" sz="3400" b="1" dirty="0">
                <a:latin typeface="Arial Narrow" panose="020B0606020202030204" pitchFamily="34" charset="0"/>
              </a:rPr>
              <a:t>– інформація, що міститься в планах економічного та соціального розвитку підприємства: норми та нормативи витрачання матеріальних, трудових і фінансових ресурсів підприємства, що розробляють на самому підприємстві.</a:t>
            </a:r>
          </a:p>
        </p:txBody>
      </p:sp>
      <p:sp>
        <p:nvSpPr>
          <p:cNvPr id="3" name="TextBox 2">
            <a:extLst>
              <a:ext uri="{FF2B5EF4-FFF2-40B4-BE49-F238E27FC236}">
                <a16:creationId xmlns:a16="http://schemas.microsoft.com/office/drawing/2014/main" id="{222C79E5-DBAE-4111-B46C-FBA6D5E08EC1}"/>
              </a:ext>
            </a:extLst>
          </p:cNvPr>
          <p:cNvSpPr txBox="1"/>
          <p:nvPr/>
        </p:nvSpPr>
        <p:spPr>
          <a:xfrm>
            <a:off x="11371634" y="335704"/>
            <a:ext cx="492550" cy="369332"/>
          </a:xfrm>
          <a:prstGeom prst="rect">
            <a:avLst/>
          </a:prstGeom>
          <a:noFill/>
        </p:spPr>
        <p:txBody>
          <a:bodyPr wrap="square" rtlCol="0">
            <a:spAutoFit/>
          </a:bodyPr>
          <a:lstStyle/>
          <a:p>
            <a:r>
              <a:rPr lang="uk-UA" dirty="0"/>
              <a:t>66</a:t>
            </a:r>
          </a:p>
        </p:txBody>
      </p:sp>
    </p:spTree>
    <p:extLst>
      <p:ext uri="{BB962C8B-B14F-4D97-AF65-F5344CB8AC3E}">
        <p14:creationId xmlns:p14="http://schemas.microsoft.com/office/powerpoint/2010/main" val="21906864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id="{5C97C5F5-A797-402A-8812-68F24EDA3FB9}"/>
              </a:ext>
            </a:extLst>
          </p:cNvPr>
          <p:cNvSpPr/>
          <p:nvPr/>
        </p:nvSpPr>
        <p:spPr>
          <a:xfrm>
            <a:off x="692060" y="524731"/>
            <a:ext cx="10606562" cy="5214376"/>
          </a:xfrm>
          <a:prstGeom prst="rect">
            <a:avLst/>
          </a:prstGeom>
          <a:solidFill>
            <a:srgbClr val="FFEFFE"/>
          </a:solidFill>
        </p:spPr>
        <p:txBody>
          <a:bodyPr wrap="square">
            <a:spAutoFit/>
          </a:bodyPr>
          <a:lstStyle/>
          <a:p>
            <a:pPr>
              <a:lnSpc>
                <a:spcPct val="89000"/>
              </a:lnSpc>
            </a:pPr>
            <a:r>
              <a:rPr lang="uk-UA" sz="3400" b="1" i="1" dirty="0">
                <a:solidFill>
                  <a:srgbClr val="0070C0"/>
                </a:solidFill>
                <a:latin typeface="Arial Narrow" panose="020B0606020202030204" pitchFamily="34" charset="0"/>
              </a:rPr>
              <a:t>Технологічне</a:t>
            </a:r>
            <a:r>
              <a:rPr lang="uk-UA" sz="3400" b="1" i="1" dirty="0">
                <a:latin typeface="Arial Narrow" panose="020B0606020202030204" pitchFamily="34" charset="0"/>
              </a:rPr>
              <a:t> </a:t>
            </a:r>
            <a:r>
              <a:rPr lang="uk-UA" sz="3400" b="1" dirty="0">
                <a:latin typeface="Arial Narrow" panose="020B0606020202030204" pitchFamily="34" charset="0"/>
              </a:rPr>
              <a:t>– технічна документація з технології виробництва продукції робіт і послуг, державні та галузеві стандарти, технічні умови з якості продукції, проектно-технічна документація, та інші, що використовуються на підприємстві.</a:t>
            </a:r>
          </a:p>
          <a:p>
            <a:pPr>
              <a:lnSpc>
                <a:spcPct val="89000"/>
              </a:lnSpc>
            </a:pPr>
            <a:endParaRPr lang="uk-UA" sz="3400" b="1" dirty="0">
              <a:latin typeface="Arial Narrow" panose="020B0606020202030204" pitchFamily="34" charset="0"/>
            </a:endParaRPr>
          </a:p>
          <a:p>
            <a:pPr>
              <a:lnSpc>
                <a:spcPct val="89000"/>
              </a:lnSpc>
            </a:pPr>
            <a:r>
              <a:rPr lang="uk-UA" sz="3400" b="1" i="1" dirty="0">
                <a:solidFill>
                  <a:srgbClr val="0070C0"/>
                </a:solidFill>
                <a:latin typeface="Arial Narrow" panose="020B0606020202030204" pitchFamily="34" charset="0"/>
              </a:rPr>
              <a:t>Організаційно-управлінське</a:t>
            </a:r>
            <a:r>
              <a:rPr lang="uk-UA" sz="3400" b="1" i="1" dirty="0">
                <a:latin typeface="Arial Narrow" panose="020B0606020202030204" pitchFamily="34" charset="0"/>
              </a:rPr>
              <a:t> </a:t>
            </a:r>
            <a:r>
              <a:rPr lang="uk-UA" sz="3400" b="1" dirty="0">
                <a:latin typeface="Arial Narrow" panose="020B0606020202030204" pitchFamily="34" charset="0"/>
              </a:rPr>
              <a:t>– складається з організаційних регламентів щодо структури підприємства, його юридично-правової самостійності, а також організаційно-розпорядчих документів та службового листування.</a:t>
            </a:r>
            <a:endParaRPr lang="uk-UA" sz="3400" dirty="0">
              <a:latin typeface="Arial Narrow" panose="020B0606020202030204" pitchFamily="34" charset="0"/>
            </a:endParaRPr>
          </a:p>
        </p:txBody>
      </p:sp>
      <p:sp>
        <p:nvSpPr>
          <p:cNvPr id="3" name="TextBox 2">
            <a:extLst>
              <a:ext uri="{FF2B5EF4-FFF2-40B4-BE49-F238E27FC236}">
                <a16:creationId xmlns:a16="http://schemas.microsoft.com/office/drawing/2014/main" id="{0DCEB744-FB55-4B59-BF41-D7CCDC18ADD8}"/>
              </a:ext>
            </a:extLst>
          </p:cNvPr>
          <p:cNvSpPr txBox="1"/>
          <p:nvPr/>
        </p:nvSpPr>
        <p:spPr>
          <a:xfrm>
            <a:off x="11371634" y="335704"/>
            <a:ext cx="492550" cy="369332"/>
          </a:xfrm>
          <a:prstGeom prst="rect">
            <a:avLst/>
          </a:prstGeom>
          <a:noFill/>
        </p:spPr>
        <p:txBody>
          <a:bodyPr wrap="square" rtlCol="0">
            <a:spAutoFit/>
          </a:bodyPr>
          <a:lstStyle/>
          <a:p>
            <a:r>
              <a:rPr lang="uk-UA" dirty="0"/>
              <a:t>67</a:t>
            </a:r>
          </a:p>
        </p:txBody>
      </p:sp>
    </p:spTree>
    <p:extLst>
      <p:ext uri="{BB962C8B-B14F-4D97-AF65-F5344CB8AC3E}">
        <p14:creationId xmlns:p14="http://schemas.microsoft.com/office/powerpoint/2010/main" val="24252453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47F3580-E541-4463-A760-79803C588855}"/>
              </a:ext>
            </a:extLst>
          </p:cNvPr>
          <p:cNvSpPr txBox="1">
            <a:spLocks/>
          </p:cNvSpPr>
          <p:nvPr/>
        </p:nvSpPr>
        <p:spPr>
          <a:xfrm>
            <a:off x="1158240" y="943386"/>
            <a:ext cx="9875520" cy="4045473"/>
          </a:xfrm>
          <a:prstGeom prst="rect">
            <a:avLst/>
          </a:prstGeom>
          <a:solidFill>
            <a:srgbClr val="FFFFFF"/>
          </a:solidFill>
        </p:spPr>
        <p:txBody>
          <a:bodyPr>
            <a:noAutofit/>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pPr>
              <a:spcAft>
                <a:spcPts val="1200"/>
              </a:spcAft>
            </a:pPr>
            <a:r>
              <a:rPr lang="uk-UA" sz="3400" b="1" i="1" dirty="0">
                <a:solidFill>
                  <a:srgbClr val="0070C0"/>
                </a:solidFill>
                <a:latin typeface="Arial Narrow" panose="020B0606020202030204" pitchFamily="34" charset="0"/>
              </a:rPr>
              <a:t>Фактографічне (обліково-економічне) </a:t>
            </a:r>
            <a:r>
              <a:rPr lang="uk-UA" sz="3600" b="1" dirty="0">
                <a:latin typeface="Arial Narrow" panose="020B0606020202030204" pitchFamily="34" charset="0"/>
              </a:rPr>
              <a:t>–</a:t>
            </a:r>
            <a:r>
              <a:rPr lang="uk-UA" sz="3400" b="1" dirty="0">
                <a:latin typeface="Arial Narrow" panose="020B0606020202030204" pitchFamily="34" charset="0"/>
              </a:rPr>
              <a:t> сукупність даних економічного характеру, що характеризують господарські процеси виробничої та фінансово-господарської діяльності відображені в первинних документах, регістрах бухгалтерського, статистичного, оперативно-технічного, податкового обліку, а також звітності контрольованого підприємства.</a:t>
            </a:r>
          </a:p>
        </p:txBody>
      </p:sp>
      <p:sp>
        <p:nvSpPr>
          <p:cNvPr id="3" name="TextBox 2">
            <a:extLst>
              <a:ext uri="{FF2B5EF4-FFF2-40B4-BE49-F238E27FC236}">
                <a16:creationId xmlns:a16="http://schemas.microsoft.com/office/drawing/2014/main" id="{4B382784-9077-4FFF-8BA2-9692726D0462}"/>
              </a:ext>
            </a:extLst>
          </p:cNvPr>
          <p:cNvSpPr txBox="1"/>
          <p:nvPr/>
        </p:nvSpPr>
        <p:spPr>
          <a:xfrm>
            <a:off x="11371634" y="335704"/>
            <a:ext cx="492550" cy="369332"/>
          </a:xfrm>
          <a:prstGeom prst="rect">
            <a:avLst/>
          </a:prstGeom>
          <a:noFill/>
        </p:spPr>
        <p:txBody>
          <a:bodyPr wrap="square" rtlCol="0">
            <a:spAutoFit/>
          </a:bodyPr>
          <a:lstStyle/>
          <a:p>
            <a:r>
              <a:rPr lang="uk-UA" dirty="0"/>
              <a:t>68</a:t>
            </a:r>
          </a:p>
        </p:txBody>
      </p:sp>
    </p:spTree>
    <p:extLst>
      <p:ext uri="{BB962C8B-B14F-4D97-AF65-F5344CB8AC3E}">
        <p14:creationId xmlns:p14="http://schemas.microsoft.com/office/powerpoint/2010/main" val="21061658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ідзаголовок 2">
            <a:extLst>
              <a:ext uri="{FF2B5EF4-FFF2-40B4-BE49-F238E27FC236}">
                <a16:creationId xmlns:a16="http://schemas.microsoft.com/office/drawing/2014/main" id="{17232977-165E-4C33-8088-35BE3AD8F795}"/>
              </a:ext>
            </a:extLst>
          </p:cNvPr>
          <p:cNvSpPr txBox="1">
            <a:spLocks/>
          </p:cNvSpPr>
          <p:nvPr/>
        </p:nvSpPr>
        <p:spPr>
          <a:xfrm>
            <a:off x="605885" y="430881"/>
            <a:ext cx="11168487" cy="5647189"/>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a:lnSpc>
                <a:spcPct val="86000"/>
              </a:lnSpc>
              <a:spcBef>
                <a:spcPts val="0"/>
              </a:spcBef>
              <a:buNone/>
            </a:pPr>
            <a:r>
              <a:rPr lang="uk-UA" sz="4000" b="1" dirty="0">
                <a:solidFill>
                  <a:srgbClr val="008000"/>
                </a:solidFill>
                <a:latin typeface="Arial Narrow" panose="020B0606020202030204" pitchFamily="34" charset="0"/>
              </a:rPr>
              <a:t>Групи стандартів фінансового контролінгу підприємства:</a:t>
            </a:r>
          </a:p>
          <a:p>
            <a:pPr marL="0" indent="0">
              <a:lnSpc>
                <a:spcPct val="86000"/>
              </a:lnSpc>
              <a:spcBef>
                <a:spcPts val="0"/>
              </a:spcBef>
              <a:buNone/>
            </a:pPr>
            <a:br>
              <a:rPr lang="uk-UA" sz="3600" b="1" dirty="0">
                <a:solidFill>
                  <a:srgbClr val="008000"/>
                </a:solidFill>
                <a:latin typeface="Arial Narrow" panose="020B0606020202030204" pitchFamily="34" charset="0"/>
              </a:rPr>
            </a:br>
            <a:r>
              <a:rPr lang="uk-UA" sz="4000" b="1" i="1" dirty="0">
                <a:solidFill>
                  <a:srgbClr val="008000"/>
                </a:solidFill>
                <a:latin typeface="Arial Narrow" panose="020B0606020202030204" pitchFamily="34" charset="0"/>
              </a:rPr>
              <a:t>Загальна група стандартів:</a:t>
            </a:r>
            <a:br>
              <a:rPr lang="uk-UA" sz="4000" b="1" dirty="0">
                <a:solidFill>
                  <a:srgbClr val="008000"/>
                </a:solidFill>
                <a:latin typeface="Arial Narrow" panose="020B0606020202030204" pitchFamily="34" charset="0"/>
              </a:rPr>
            </a:br>
            <a:r>
              <a:rPr lang="uk-UA" sz="4000" b="1" dirty="0">
                <a:solidFill>
                  <a:srgbClr val="008000"/>
                </a:solidFill>
                <a:latin typeface="Arial Narrow" panose="020B0606020202030204" pitchFamily="34" charset="0"/>
              </a:rPr>
              <a:t>     </a:t>
            </a:r>
            <a:r>
              <a:rPr lang="uk-UA" sz="3600" b="1" dirty="0">
                <a:solidFill>
                  <a:srgbClr val="000099"/>
                </a:solidFill>
                <a:latin typeface="Arial Narrow" panose="020B0606020202030204" pitchFamily="34" charset="0"/>
              </a:rPr>
              <a:t>1) Професіоналізм (професійна відповідальність,  контроль якості праці, компетентність, відповідність кодексу етики, безперервне навчання, спілкування з посадовими особами об’єкту контролю та використання засобів комунікації).</a:t>
            </a:r>
            <a:br>
              <a:rPr lang="uk-UA" sz="3600" b="1" dirty="0">
                <a:solidFill>
                  <a:srgbClr val="000099"/>
                </a:solidFill>
                <a:latin typeface="Arial Narrow" panose="020B0606020202030204" pitchFamily="34" charset="0"/>
              </a:rPr>
            </a:br>
            <a:r>
              <a:rPr lang="uk-UA" sz="3600" b="1" dirty="0">
                <a:solidFill>
                  <a:srgbClr val="000099"/>
                </a:solidFill>
                <a:latin typeface="Arial Narrow" panose="020B0606020202030204" pitchFamily="34" charset="0"/>
              </a:rPr>
              <a:t>     2) Самостійність.</a:t>
            </a:r>
            <a:br>
              <a:rPr lang="uk-UA" sz="3600" b="1" dirty="0">
                <a:solidFill>
                  <a:srgbClr val="000099"/>
                </a:solidFill>
                <a:latin typeface="Arial Narrow" panose="020B0606020202030204" pitchFamily="34" charset="0"/>
              </a:rPr>
            </a:br>
            <a:r>
              <a:rPr lang="uk-UA" sz="3600" b="1" dirty="0">
                <a:solidFill>
                  <a:srgbClr val="000099"/>
                </a:solidFill>
                <a:latin typeface="Arial Narrow" panose="020B0606020202030204" pitchFamily="34" charset="0"/>
              </a:rPr>
              <a:t>     3) Незалежність.  </a:t>
            </a:r>
          </a:p>
        </p:txBody>
      </p:sp>
      <p:sp>
        <p:nvSpPr>
          <p:cNvPr id="3" name="TextBox 2">
            <a:extLst>
              <a:ext uri="{FF2B5EF4-FFF2-40B4-BE49-F238E27FC236}">
                <a16:creationId xmlns:a16="http://schemas.microsoft.com/office/drawing/2014/main" id="{23912574-ACA7-485D-9240-A1A5367158B9}"/>
              </a:ext>
            </a:extLst>
          </p:cNvPr>
          <p:cNvSpPr txBox="1"/>
          <p:nvPr/>
        </p:nvSpPr>
        <p:spPr>
          <a:xfrm>
            <a:off x="11528097" y="246215"/>
            <a:ext cx="492550" cy="369332"/>
          </a:xfrm>
          <a:prstGeom prst="rect">
            <a:avLst/>
          </a:prstGeom>
          <a:noFill/>
        </p:spPr>
        <p:txBody>
          <a:bodyPr wrap="square" rtlCol="0">
            <a:spAutoFit/>
          </a:bodyPr>
          <a:lstStyle/>
          <a:p>
            <a:r>
              <a:rPr lang="uk-UA" dirty="0"/>
              <a:t>69</a:t>
            </a:r>
          </a:p>
        </p:txBody>
      </p:sp>
    </p:spTree>
    <p:extLst>
      <p:ext uri="{BB962C8B-B14F-4D97-AF65-F5344CB8AC3E}">
        <p14:creationId xmlns:p14="http://schemas.microsoft.com/office/powerpoint/2010/main" val="260241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3DF668D-824A-4328-8D7E-EC072FA85F3D}"/>
              </a:ext>
            </a:extLst>
          </p:cNvPr>
          <p:cNvSpPr>
            <a:spLocks noGrp="1"/>
          </p:cNvSpPr>
          <p:nvPr>
            <p:ph type="title"/>
          </p:nvPr>
        </p:nvSpPr>
        <p:spPr>
          <a:xfrm>
            <a:off x="874296" y="575919"/>
            <a:ext cx="9520158" cy="1049235"/>
          </a:xfrm>
        </p:spPr>
        <p:txBody>
          <a:bodyPr>
            <a:normAutofit/>
          </a:bodyPr>
          <a:lstStyle/>
          <a:p>
            <a:pPr algn="ctr"/>
            <a:r>
              <a:rPr lang="ru-RU" sz="5400" b="1" dirty="0">
                <a:solidFill>
                  <a:srgbClr val="C00000"/>
                </a:solidFill>
              </a:rPr>
              <a:t>План</a:t>
            </a:r>
            <a:endParaRPr lang="uk-UA" sz="5400" b="1" dirty="0">
              <a:solidFill>
                <a:srgbClr val="C00000"/>
              </a:solidFill>
            </a:endParaRPr>
          </a:p>
        </p:txBody>
      </p:sp>
      <p:sp>
        <p:nvSpPr>
          <p:cNvPr id="3" name="Місце для вмісту 2">
            <a:extLst>
              <a:ext uri="{FF2B5EF4-FFF2-40B4-BE49-F238E27FC236}">
                <a16:creationId xmlns:a16="http://schemas.microsoft.com/office/drawing/2014/main" id="{CD0E75E0-8E05-4C55-8B59-5089B9CCA11A}"/>
              </a:ext>
            </a:extLst>
          </p:cNvPr>
          <p:cNvSpPr>
            <a:spLocks noGrp="1"/>
          </p:cNvSpPr>
          <p:nvPr>
            <p:ph idx="1"/>
          </p:nvPr>
        </p:nvSpPr>
        <p:spPr>
          <a:xfrm>
            <a:off x="533400" y="2015732"/>
            <a:ext cx="11277600" cy="3889768"/>
          </a:xfrm>
        </p:spPr>
        <p:txBody>
          <a:bodyPr>
            <a:noAutofit/>
          </a:bodyPr>
          <a:lstStyle/>
          <a:p>
            <a:pPr marL="0" indent="0">
              <a:buNone/>
            </a:pPr>
            <a:r>
              <a:rPr lang="ru-RU" sz="3600" b="1" dirty="0">
                <a:solidFill>
                  <a:srgbClr val="7030A0"/>
                </a:solidFill>
                <a:latin typeface="Arial Narrow" panose="020B0606020202030204" pitchFamily="34" charset="0"/>
              </a:rPr>
              <a:t>1. </a:t>
            </a:r>
            <a:r>
              <a:rPr lang="uk-UA" sz="3600" b="1" dirty="0">
                <a:solidFill>
                  <a:srgbClr val="7030A0"/>
                </a:solidFill>
                <a:latin typeface="Arial Narrow" panose="020B0606020202030204" pitchFamily="34" charset="0"/>
              </a:rPr>
              <a:t>Сутність, завдання, види та функції фінансового контролінгу.</a:t>
            </a:r>
          </a:p>
          <a:p>
            <a:pPr marL="0" indent="0">
              <a:buNone/>
            </a:pPr>
            <a:r>
              <a:rPr lang="uk-UA" sz="3600" b="1" dirty="0">
                <a:solidFill>
                  <a:srgbClr val="7030A0"/>
                </a:solidFill>
                <a:latin typeface="Arial Narrow" panose="020B0606020202030204" pitchFamily="34" charset="0"/>
              </a:rPr>
              <a:t>2. Стратегічний та оперативний фінансовий контролінг.</a:t>
            </a:r>
          </a:p>
          <a:p>
            <a:pPr marL="0" indent="0">
              <a:buNone/>
            </a:pPr>
            <a:r>
              <a:rPr lang="uk-UA" sz="3600" b="1" dirty="0">
                <a:solidFill>
                  <a:srgbClr val="7030A0"/>
                </a:solidFill>
                <a:latin typeface="Arial Narrow" panose="020B0606020202030204" pitchFamily="34" charset="0"/>
              </a:rPr>
              <a:t>3. Методи фінансового контролінгу.</a:t>
            </a:r>
          </a:p>
        </p:txBody>
      </p:sp>
      <p:sp>
        <p:nvSpPr>
          <p:cNvPr id="4" name="TextBox 3">
            <a:extLst>
              <a:ext uri="{FF2B5EF4-FFF2-40B4-BE49-F238E27FC236}">
                <a16:creationId xmlns:a16="http://schemas.microsoft.com/office/drawing/2014/main" id="{1711DC05-98C4-4BE4-B72F-13E0EF5E3529}"/>
              </a:ext>
            </a:extLst>
          </p:cNvPr>
          <p:cNvSpPr txBox="1"/>
          <p:nvPr/>
        </p:nvSpPr>
        <p:spPr>
          <a:xfrm>
            <a:off x="11436262" y="421196"/>
            <a:ext cx="320918" cy="369332"/>
          </a:xfrm>
          <a:prstGeom prst="rect">
            <a:avLst/>
          </a:prstGeom>
          <a:noFill/>
        </p:spPr>
        <p:txBody>
          <a:bodyPr wrap="square" rtlCol="0">
            <a:spAutoFit/>
          </a:bodyPr>
          <a:lstStyle/>
          <a:p>
            <a:r>
              <a:rPr lang="uk-UA" dirty="0"/>
              <a:t>7</a:t>
            </a:r>
          </a:p>
        </p:txBody>
      </p:sp>
    </p:spTree>
    <p:extLst>
      <p:ext uri="{BB962C8B-B14F-4D97-AF65-F5344CB8AC3E}">
        <p14:creationId xmlns:p14="http://schemas.microsoft.com/office/powerpoint/2010/main" val="39806891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ідзаголовок 2">
            <a:extLst>
              <a:ext uri="{FF2B5EF4-FFF2-40B4-BE49-F238E27FC236}">
                <a16:creationId xmlns:a16="http://schemas.microsoft.com/office/drawing/2014/main" id="{2683837A-B917-4636-BA7E-D661C3818156}"/>
              </a:ext>
            </a:extLst>
          </p:cNvPr>
          <p:cNvSpPr txBox="1">
            <a:spLocks/>
          </p:cNvSpPr>
          <p:nvPr/>
        </p:nvSpPr>
        <p:spPr>
          <a:xfrm>
            <a:off x="557348" y="391118"/>
            <a:ext cx="11077303" cy="6466882"/>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a:lnSpc>
                <a:spcPct val="86000"/>
              </a:lnSpc>
              <a:spcBef>
                <a:spcPts val="0"/>
              </a:spcBef>
              <a:buNone/>
            </a:pPr>
            <a:r>
              <a:rPr lang="uk-UA" sz="4000" b="1" dirty="0">
                <a:solidFill>
                  <a:srgbClr val="008000"/>
                </a:solidFill>
                <a:latin typeface="Arial Narrow" panose="020B0606020202030204" pitchFamily="34" charset="0"/>
              </a:rPr>
              <a:t>Групи стандартів внутрішнього фінансового контролінгу підприємства:</a:t>
            </a:r>
          </a:p>
          <a:p>
            <a:pPr marL="0" indent="0">
              <a:lnSpc>
                <a:spcPct val="86000"/>
              </a:lnSpc>
              <a:spcBef>
                <a:spcPts val="0"/>
              </a:spcBef>
              <a:buNone/>
            </a:pPr>
            <a:br>
              <a:rPr lang="uk-UA" sz="3600" b="1" dirty="0">
                <a:solidFill>
                  <a:srgbClr val="008000"/>
                </a:solidFill>
                <a:latin typeface="Arial Narrow" panose="020B0606020202030204" pitchFamily="34" charset="0"/>
              </a:rPr>
            </a:br>
            <a:r>
              <a:rPr lang="uk-UA" sz="4000" b="1" i="1" dirty="0">
                <a:solidFill>
                  <a:srgbClr val="008000"/>
                </a:solidFill>
                <a:latin typeface="Arial Narrow" panose="020B0606020202030204" pitchFamily="34" charset="0"/>
              </a:rPr>
              <a:t>Спеціальна група стандартів:</a:t>
            </a:r>
            <a:br>
              <a:rPr lang="uk-UA" sz="4000" b="1" i="1" dirty="0">
                <a:solidFill>
                  <a:srgbClr val="008000"/>
                </a:solidFill>
                <a:latin typeface="Arial Narrow" panose="020B0606020202030204" pitchFamily="34" charset="0"/>
              </a:rPr>
            </a:br>
            <a:r>
              <a:rPr lang="uk-UA" sz="4000" b="1" i="1" dirty="0">
                <a:solidFill>
                  <a:srgbClr val="008000"/>
                </a:solidFill>
                <a:latin typeface="Arial Narrow" panose="020B0606020202030204" pitchFamily="34" charset="0"/>
              </a:rPr>
              <a:t>    </a:t>
            </a:r>
            <a:r>
              <a:rPr lang="uk-UA" sz="3600" b="1" dirty="0">
                <a:solidFill>
                  <a:srgbClr val="000099"/>
                </a:solidFill>
                <a:latin typeface="Arial Narrow" panose="020B0606020202030204" pitchFamily="34" charset="0"/>
              </a:rPr>
              <a:t>1) Організація контролінгу.</a:t>
            </a:r>
            <a:br>
              <a:rPr lang="uk-UA" sz="3600" b="1" dirty="0">
                <a:solidFill>
                  <a:srgbClr val="000099"/>
                </a:solidFill>
                <a:latin typeface="Arial Narrow" panose="020B0606020202030204" pitchFamily="34" charset="0"/>
              </a:rPr>
            </a:br>
            <a:r>
              <a:rPr lang="uk-UA" sz="3600" b="1" dirty="0">
                <a:solidFill>
                  <a:srgbClr val="000099"/>
                </a:solidFill>
                <a:latin typeface="Arial Narrow" panose="020B0606020202030204" pitchFamily="34" charset="0"/>
              </a:rPr>
              <a:t>     2) Ризики та суттєвість.</a:t>
            </a:r>
            <a:br>
              <a:rPr lang="uk-UA" sz="3600" b="1" dirty="0">
                <a:solidFill>
                  <a:srgbClr val="000099"/>
                </a:solidFill>
                <a:latin typeface="Arial Narrow" panose="020B0606020202030204" pitchFamily="34" charset="0"/>
              </a:rPr>
            </a:br>
            <a:r>
              <a:rPr lang="uk-UA" sz="3600" b="1" dirty="0">
                <a:solidFill>
                  <a:srgbClr val="000099"/>
                </a:solidFill>
                <a:latin typeface="Arial Narrow" panose="020B0606020202030204" pitchFamily="34" charset="0"/>
              </a:rPr>
              <a:t>     3) Задачі і процедури контролінгу.</a:t>
            </a:r>
            <a:br>
              <a:rPr lang="uk-UA" sz="3600" b="1" dirty="0">
                <a:solidFill>
                  <a:srgbClr val="000099"/>
                </a:solidFill>
                <a:latin typeface="Arial Narrow" panose="020B0606020202030204" pitchFamily="34" charset="0"/>
              </a:rPr>
            </a:br>
            <a:r>
              <a:rPr lang="uk-UA" sz="3600" b="1" dirty="0">
                <a:solidFill>
                  <a:srgbClr val="000099"/>
                </a:solidFill>
                <a:latin typeface="Arial Narrow" panose="020B0606020202030204" pitchFamily="34" charset="0"/>
              </a:rPr>
              <a:t>     4) Моніторинг системи контролінгу.</a:t>
            </a:r>
          </a:p>
          <a:p>
            <a:pPr marL="0" indent="0">
              <a:lnSpc>
                <a:spcPct val="86000"/>
              </a:lnSpc>
              <a:spcBef>
                <a:spcPts val="0"/>
              </a:spcBef>
              <a:spcAft>
                <a:spcPts val="600"/>
              </a:spcAft>
              <a:buNone/>
            </a:pPr>
            <a:r>
              <a:rPr lang="uk-UA" sz="3600" b="1" dirty="0">
                <a:solidFill>
                  <a:srgbClr val="000099"/>
                </a:solidFill>
                <a:latin typeface="Arial Narrow" panose="020B0606020202030204" pitchFamily="34" charset="0"/>
              </a:rPr>
              <a:t>     5) Автоматизація контролінгу.</a:t>
            </a:r>
            <a:br>
              <a:rPr lang="uk-UA" sz="3600" b="1" dirty="0">
                <a:solidFill>
                  <a:srgbClr val="000099"/>
                </a:solidFill>
              </a:rPr>
            </a:br>
            <a:endParaRPr lang="uk-UA" sz="3600" b="1" dirty="0">
              <a:solidFill>
                <a:srgbClr val="000099"/>
              </a:solidFill>
            </a:endParaRPr>
          </a:p>
        </p:txBody>
      </p:sp>
      <p:sp>
        <p:nvSpPr>
          <p:cNvPr id="3" name="TextBox 2">
            <a:extLst>
              <a:ext uri="{FF2B5EF4-FFF2-40B4-BE49-F238E27FC236}">
                <a16:creationId xmlns:a16="http://schemas.microsoft.com/office/drawing/2014/main" id="{DEBEE1C7-96E4-48A8-BE4D-95995B921ABD}"/>
              </a:ext>
            </a:extLst>
          </p:cNvPr>
          <p:cNvSpPr txBox="1"/>
          <p:nvPr/>
        </p:nvSpPr>
        <p:spPr>
          <a:xfrm>
            <a:off x="11488366" y="206452"/>
            <a:ext cx="492550" cy="369332"/>
          </a:xfrm>
          <a:prstGeom prst="rect">
            <a:avLst/>
          </a:prstGeom>
          <a:noFill/>
        </p:spPr>
        <p:txBody>
          <a:bodyPr wrap="square" rtlCol="0">
            <a:spAutoFit/>
          </a:bodyPr>
          <a:lstStyle/>
          <a:p>
            <a:r>
              <a:rPr lang="uk-UA" dirty="0"/>
              <a:t>70</a:t>
            </a:r>
          </a:p>
        </p:txBody>
      </p:sp>
    </p:spTree>
    <p:extLst>
      <p:ext uri="{BB962C8B-B14F-4D97-AF65-F5344CB8AC3E}">
        <p14:creationId xmlns:p14="http://schemas.microsoft.com/office/powerpoint/2010/main" val="10289040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Групувати 6">
            <a:extLst>
              <a:ext uri="{FF2B5EF4-FFF2-40B4-BE49-F238E27FC236}">
                <a16:creationId xmlns:a16="http://schemas.microsoft.com/office/drawing/2014/main" id="{B9703745-2170-45B1-86D6-F7969636D487}"/>
              </a:ext>
            </a:extLst>
          </p:cNvPr>
          <p:cNvGrpSpPr/>
          <p:nvPr/>
        </p:nvGrpSpPr>
        <p:grpSpPr>
          <a:xfrm>
            <a:off x="688873" y="462887"/>
            <a:ext cx="11503127" cy="5697403"/>
            <a:chOff x="688873" y="462887"/>
            <a:chExt cx="11503127" cy="5697403"/>
          </a:xfrm>
        </p:grpSpPr>
        <p:sp>
          <p:nvSpPr>
            <p:cNvPr id="4" name="Підзаголовок 2">
              <a:extLst>
                <a:ext uri="{FF2B5EF4-FFF2-40B4-BE49-F238E27FC236}">
                  <a16:creationId xmlns:a16="http://schemas.microsoft.com/office/drawing/2014/main" id="{B3820D1F-27E7-4469-AD16-1435DB678A30}"/>
                </a:ext>
              </a:extLst>
            </p:cNvPr>
            <p:cNvSpPr txBox="1">
              <a:spLocks/>
            </p:cNvSpPr>
            <p:nvPr/>
          </p:nvSpPr>
          <p:spPr>
            <a:xfrm>
              <a:off x="1958790" y="462887"/>
              <a:ext cx="10233210" cy="2009068"/>
            </a:xfrm>
            <a:prstGeom prst="rect">
              <a:avLst/>
            </a:prstGeom>
          </p:spPr>
          <p:txBody>
            <a:bodyPr>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spcAft>
                  <a:spcPts val="600"/>
                </a:spcAft>
                <a:buNone/>
              </a:pPr>
              <a:r>
                <a:rPr lang="uk-UA" sz="4000" b="1" i="1" dirty="0">
                  <a:solidFill>
                    <a:srgbClr val="008000"/>
                  </a:solidFill>
                  <a:latin typeface="Arial Narrow" panose="020B0606020202030204" pitchFamily="34" charset="0"/>
                </a:rPr>
                <a:t>Самостійна група, що не є стандартами:</a:t>
              </a:r>
            </a:p>
            <a:p>
              <a:pPr marL="0" indent="0">
                <a:lnSpc>
                  <a:spcPct val="86000"/>
                </a:lnSpc>
                <a:spcBef>
                  <a:spcPts val="0"/>
                </a:spcBef>
                <a:buNone/>
              </a:pPr>
              <a:r>
                <a:rPr lang="uk-UA" sz="3900" b="1" dirty="0">
                  <a:solidFill>
                    <a:srgbClr val="000099"/>
                  </a:solidFill>
                  <a:latin typeface="Arial Narrow" panose="020B0606020202030204" pitchFamily="34" charset="0"/>
                </a:rPr>
                <a:t>    Кодекс професійної етики внутрішнього контролера</a:t>
              </a:r>
              <a:r>
                <a:rPr lang="uk-UA" sz="3900" b="1" dirty="0">
                  <a:solidFill>
                    <a:srgbClr val="000099"/>
                  </a:solidFill>
                </a:rPr>
                <a:t>.</a:t>
              </a:r>
            </a:p>
          </p:txBody>
        </p:sp>
        <p:pic>
          <p:nvPicPr>
            <p:cNvPr id="5" name="Рисунок 4">
              <a:extLst>
                <a:ext uri="{FF2B5EF4-FFF2-40B4-BE49-F238E27FC236}">
                  <a16:creationId xmlns:a16="http://schemas.microsoft.com/office/drawing/2014/main" id="{493710AE-AECD-4BFA-9820-E21E8977847D}"/>
                </a:ext>
              </a:extLst>
            </p:cNvPr>
            <p:cNvPicPr>
              <a:picLocks noChangeAspect="1"/>
            </p:cNvPicPr>
            <p:nvPr/>
          </p:nvPicPr>
          <p:blipFill>
            <a:blip r:embed="rId2"/>
            <a:stretch>
              <a:fillRect/>
            </a:stretch>
          </p:blipFill>
          <p:spPr>
            <a:xfrm>
              <a:off x="688873" y="2471955"/>
              <a:ext cx="4271554" cy="2784294"/>
            </a:xfrm>
            <a:prstGeom prst="rect">
              <a:avLst/>
            </a:prstGeom>
            <a:effectLst>
              <a:softEdge rad="317500"/>
            </a:effectLst>
          </p:spPr>
        </p:pic>
        <p:pic>
          <p:nvPicPr>
            <p:cNvPr id="6" name="Рисунок 5">
              <a:extLst>
                <a:ext uri="{FF2B5EF4-FFF2-40B4-BE49-F238E27FC236}">
                  <a16:creationId xmlns:a16="http://schemas.microsoft.com/office/drawing/2014/main" id="{4D492A0C-E066-4C99-8453-C7E0F44BBA97}"/>
                </a:ext>
              </a:extLst>
            </p:cNvPr>
            <p:cNvPicPr>
              <a:picLocks noChangeAspect="1"/>
            </p:cNvPicPr>
            <p:nvPr/>
          </p:nvPicPr>
          <p:blipFill>
            <a:blip r:embed="rId3"/>
            <a:stretch>
              <a:fillRect/>
            </a:stretch>
          </p:blipFill>
          <p:spPr>
            <a:xfrm>
              <a:off x="7352597" y="3090519"/>
              <a:ext cx="4271552" cy="3069771"/>
            </a:xfrm>
            <a:prstGeom prst="rect">
              <a:avLst/>
            </a:prstGeom>
            <a:effectLst>
              <a:softEdge rad="317500"/>
            </a:effectLst>
          </p:spPr>
        </p:pic>
      </p:grpSp>
      <p:sp>
        <p:nvSpPr>
          <p:cNvPr id="8" name="TextBox 7">
            <a:extLst>
              <a:ext uri="{FF2B5EF4-FFF2-40B4-BE49-F238E27FC236}">
                <a16:creationId xmlns:a16="http://schemas.microsoft.com/office/drawing/2014/main" id="{A9A1D0B3-E6CC-4D12-A63B-90DF4C7E6530}"/>
              </a:ext>
            </a:extLst>
          </p:cNvPr>
          <p:cNvSpPr txBox="1"/>
          <p:nvPr/>
        </p:nvSpPr>
        <p:spPr>
          <a:xfrm>
            <a:off x="11371634" y="335704"/>
            <a:ext cx="492550" cy="369332"/>
          </a:xfrm>
          <a:prstGeom prst="rect">
            <a:avLst/>
          </a:prstGeom>
          <a:noFill/>
        </p:spPr>
        <p:txBody>
          <a:bodyPr wrap="square" rtlCol="0">
            <a:spAutoFit/>
          </a:bodyPr>
          <a:lstStyle/>
          <a:p>
            <a:r>
              <a:rPr lang="uk-UA" dirty="0"/>
              <a:t>71</a:t>
            </a:r>
          </a:p>
        </p:txBody>
      </p:sp>
    </p:spTree>
    <p:extLst>
      <p:ext uri="{BB962C8B-B14F-4D97-AF65-F5344CB8AC3E}">
        <p14:creationId xmlns:p14="http://schemas.microsoft.com/office/powerpoint/2010/main" val="2767641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8331E971-D74B-43B8-B92C-0F652DD8BAB6}"/>
              </a:ext>
            </a:extLst>
          </p:cNvPr>
          <p:cNvPicPr>
            <a:picLocks noChangeAspect="1"/>
          </p:cNvPicPr>
          <p:nvPr/>
        </p:nvPicPr>
        <p:blipFill>
          <a:blip r:embed="rId2"/>
          <a:stretch>
            <a:fillRect/>
          </a:stretch>
        </p:blipFill>
        <p:spPr>
          <a:xfrm>
            <a:off x="101601" y="2908300"/>
            <a:ext cx="4902200" cy="3213100"/>
          </a:xfrm>
          <a:prstGeom prst="rect">
            <a:avLst/>
          </a:prstGeom>
        </p:spPr>
      </p:pic>
      <p:sp>
        <p:nvSpPr>
          <p:cNvPr id="2" name="Заголовок 1">
            <a:extLst>
              <a:ext uri="{FF2B5EF4-FFF2-40B4-BE49-F238E27FC236}">
                <a16:creationId xmlns:a16="http://schemas.microsoft.com/office/drawing/2014/main" id="{51E9B4FE-07DF-4D01-97A1-D9A572535908}"/>
              </a:ext>
            </a:extLst>
          </p:cNvPr>
          <p:cNvSpPr>
            <a:spLocks noGrp="1"/>
          </p:cNvSpPr>
          <p:nvPr>
            <p:ph type="title"/>
          </p:nvPr>
        </p:nvSpPr>
        <p:spPr>
          <a:xfrm>
            <a:off x="1337826" y="872321"/>
            <a:ext cx="9977718" cy="3096577"/>
          </a:xfrm>
        </p:spPr>
        <p:txBody>
          <a:bodyPr>
            <a:noAutofit/>
          </a:bodyPr>
          <a:lstStyle/>
          <a:p>
            <a:pPr algn="ctr"/>
            <a:r>
              <a:rPr lang="uk-UA" sz="5400" b="1" dirty="0">
                <a:solidFill>
                  <a:srgbClr val="C00000"/>
                </a:solidFill>
              </a:rPr>
              <a:t>Тема 3 Методичний інструментарій оперативного фінансового контролінгу</a:t>
            </a:r>
            <a:endParaRPr lang="uk-UA" sz="5400" dirty="0">
              <a:solidFill>
                <a:srgbClr val="C00000"/>
              </a:solidFill>
            </a:endParaRPr>
          </a:p>
        </p:txBody>
      </p:sp>
      <p:sp>
        <p:nvSpPr>
          <p:cNvPr id="4" name="TextBox 3">
            <a:extLst>
              <a:ext uri="{FF2B5EF4-FFF2-40B4-BE49-F238E27FC236}">
                <a16:creationId xmlns:a16="http://schemas.microsoft.com/office/drawing/2014/main" id="{18A6CF70-0125-4044-8ACB-0844C13ABB91}"/>
              </a:ext>
            </a:extLst>
          </p:cNvPr>
          <p:cNvSpPr txBox="1"/>
          <p:nvPr/>
        </p:nvSpPr>
        <p:spPr>
          <a:xfrm>
            <a:off x="11371634" y="335704"/>
            <a:ext cx="492550" cy="369332"/>
          </a:xfrm>
          <a:prstGeom prst="rect">
            <a:avLst/>
          </a:prstGeom>
          <a:noFill/>
        </p:spPr>
        <p:txBody>
          <a:bodyPr wrap="square" rtlCol="0">
            <a:spAutoFit/>
          </a:bodyPr>
          <a:lstStyle/>
          <a:p>
            <a:r>
              <a:rPr lang="uk-UA" dirty="0"/>
              <a:t>72</a:t>
            </a:r>
          </a:p>
        </p:txBody>
      </p:sp>
    </p:spTree>
    <p:extLst>
      <p:ext uri="{BB962C8B-B14F-4D97-AF65-F5344CB8AC3E}">
        <p14:creationId xmlns:p14="http://schemas.microsoft.com/office/powerpoint/2010/main" val="25115926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3DF668D-824A-4328-8D7E-EC072FA85F3D}"/>
              </a:ext>
            </a:extLst>
          </p:cNvPr>
          <p:cNvSpPr>
            <a:spLocks noGrp="1"/>
          </p:cNvSpPr>
          <p:nvPr>
            <p:ph type="title"/>
          </p:nvPr>
        </p:nvSpPr>
        <p:spPr>
          <a:xfrm>
            <a:off x="874296" y="575919"/>
            <a:ext cx="9520158" cy="1049235"/>
          </a:xfrm>
        </p:spPr>
        <p:txBody>
          <a:bodyPr>
            <a:normAutofit/>
          </a:bodyPr>
          <a:lstStyle/>
          <a:p>
            <a:pPr algn="ctr"/>
            <a:r>
              <a:rPr lang="ru-RU" sz="5400" b="1" dirty="0">
                <a:solidFill>
                  <a:srgbClr val="C00000"/>
                </a:solidFill>
              </a:rPr>
              <a:t>План</a:t>
            </a:r>
            <a:endParaRPr lang="uk-UA" sz="5400" b="1" dirty="0">
              <a:solidFill>
                <a:srgbClr val="C00000"/>
              </a:solidFill>
            </a:endParaRPr>
          </a:p>
        </p:txBody>
      </p:sp>
      <p:sp>
        <p:nvSpPr>
          <p:cNvPr id="3" name="Місце для вмісту 2">
            <a:extLst>
              <a:ext uri="{FF2B5EF4-FFF2-40B4-BE49-F238E27FC236}">
                <a16:creationId xmlns:a16="http://schemas.microsoft.com/office/drawing/2014/main" id="{CD0E75E0-8E05-4C55-8B59-5089B9CCA11A}"/>
              </a:ext>
            </a:extLst>
          </p:cNvPr>
          <p:cNvSpPr>
            <a:spLocks noGrp="1"/>
          </p:cNvSpPr>
          <p:nvPr>
            <p:ph idx="1"/>
          </p:nvPr>
        </p:nvSpPr>
        <p:spPr>
          <a:xfrm>
            <a:off x="1241611" y="1942130"/>
            <a:ext cx="9708777" cy="2973740"/>
          </a:xfrm>
        </p:spPr>
        <p:txBody>
          <a:bodyPr>
            <a:noAutofit/>
          </a:bodyPr>
          <a:lstStyle/>
          <a:p>
            <a:pPr marL="0" indent="0">
              <a:lnSpc>
                <a:spcPct val="89000"/>
              </a:lnSpc>
              <a:spcBef>
                <a:spcPts val="0"/>
              </a:spcBef>
              <a:spcAft>
                <a:spcPts val="600"/>
              </a:spcAft>
              <a:buNone/>
            </a:pPr>
            <a:r>
              <a:rPr lang="uk-UA" sz="3600" b="1" dirty="0">
                <a:solidFill>
                  <a:srgbClr val="7030A0"/>
                </a:solidFill>
                <a:latin typeface="Arial Narrow" panose="020B0606020202030204" pitchFamily="34" charset="0"/>
              </a:rPr>
              <a:t>1.   Показники оперативного аналізу в системі фінансового контролінгу.</a:t>
            </a:r>
          </a:p>
          <a:p>
            <a:pPr marL="0" indent="0">
              <a:lnSpc>
                <a:spcPct val="89000"/>
              </a:lnSpc>
              <a:spcBef>
                <a:spcPts val="0"/>
              </a:spcBef>
              <a:spcAft>
                <a:spcPts val="600"/>
              </a:spcAft>
              <a:buNone/>
            </a:pPr>
            <a:r>
              <a:rPr lang="uk-UA" sz="3600" b="1" dirty="0">
                <a:solidFill>
                  <a:srgbClr val="7030A0"/>
                </a:solidFill>
                <a:latin typeface="Arial Narrow" panose="020B0606020202030204" pitchFamily="34" charset="0"/>
              </a:rPr>
              <a:t>2.   Аналіз відхилень як основний інструмент оцінки діяльності центрів відповідальності.</a:t>
            </a:r>
          </a:p>
          <a:p>
            <a:pPr marL="0" indent="0">
              <a:lnSpc>
                <a:spcPct val="89000"/>
              </a:lnSpc>
              <a:spcBef>
                <a:spcPts val="0"/>
              </a:spcBef>
              <a:spcAft>
                <a:spcPts val="600"/>
              </a:spcAft>
              <a:buNone/>
            </a:pPr>
            <a:r>
              <a:rPr lang="uk-UA" sz="3600" b="1" dirty="0">
                <a:solidFill>
                  <a:srgbClr val="7030A0"/>
                </a:solidFill>
                <a:latin typeface="Arial Narrow" panose="020B0606020202030204" pitchFamily="34" charset="0"/>
              </a:rPr>
              <a:t>3.  Методи оперативного фінансового контролінгу. </a:t>
            </a:r>
          </a:p>
        </p:txBody>
      </p:sp>
      <p:sp>
        <p:nvSpPr>
          <p:cNvPr id="4" name="TextBox 3">
            <a:extLst>
              <a:ext uri="{FF2B5EF4-FFF2-40B4-BE49-F238E27FC236}">
                <a16:creationId xmlns:a16="http://schemas.microsoft.com/office/drawing/2014/main" id="{67C787C4-A087-4766-8906-6AFED904F12D}"/>
              </a:ext>
            </a:extLst>
          </p:cNvPr>
          <p:cNvSpPr txBox="1"/>
          <p:nvPr/>
        </p:nvSpPr>
        <p:spPr>
          <a:xfrm>
            <a:off x="11371634" y="335704"/>
            <a:ext cx="492550" cy="369332"/>
          </a:xfrm>
          <a:prstGeom prst="rect">
            <a:avLst/>
          </a:prstGeom>
          <a:noFill/>
        </p:spPr>
        <p:txBody>
          <a:bodyPr wrap="square" rtlCol="0">
            <a:spAutoFit/>
          </a:bodyPr>
          <a:lstStyle/>
          <a:p>
            <a:r>
              <a:rPr lang="uk-UA" dirty="0"/>
              <a:t>73</a:t>
            </a:r>
          </a:p>
        </p:txBody>
      </p:sp>
    </p:spTree>
    <p:extLst>
      <p:ext uri="{BB962C8B-B14F-4D97-AF65-F5344CB8AC3E}">
        <p14:creationId xmlns:p14="http://schemas.microsoft.com/office/powerpoint/2010/main" val="16795929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02E529A-3DBF-4CFA-B76A-38B797480C5F}"/>
              </a:ext>
            </a:extLst>
          </p:cNvPr>
          <p:cNvSpPr>
            <a:spLocks noGrp="1"/>
          </p:cNvSpPr>
          <p:nvPr>
            <p:ph type="title"/>
          </p:nvPr>
        </p:nvSpPr>
        <p:spPr>
          <a:xfrm>
            <a:off x="365312" y="483687"/>
            <a:ext cx="11461376" cy="1452689"/>
          </a:xfrm>
          <a:solidFill>
            <a:schemeClr val="bg1">
              <a:lumMod val="95000"/>
            </a:schemeClr>
          </a:solidFill>
        </p:spPr>
        <p:txBody>
          <a:bodyPr>
            <a:noAutofit/>
          </a:bodyPr>
          <a:lstStyle/>
          <a:p>
            <a:pPr algn="ctr">
              <a:lnSpc>
                <a:spcPct val="89000"/>
              </a:lnSpc>
            </a:pPr>
            <a:r>
              <a:rPr lang="uk-UA" sz="4400" b="1" dirty="0">
                <a:solidFill>
                  <a:srgbClr val="7030A0"/>
                </a:solidFill>
                <a:latin typeface="Arial Narrow" panose="020B0606020202030204" pitchFamily="34" charset="0"/>
              </a:rPr>
              <a:t>1 Показники оперативного аналізу в системі фінансового контролінгу</a:t>
            </a:r>
            <a:endParaRPr lang="uk-UA" sz="4400" dirty="0"/>
          </a:p>
        </p:txBody>
      </p:sp>
      <p:grpSp>
        <p:nvGrpSpPr>
          <p:cNvPr id="13" name="Групувати 12">
            <a:extLst>
              <a:ext uri="{FF2B5EF4-FFF2-40B4-BE49-F238E27FC236}">
                <a16:creationId xmlns:a16="http://schemas.microsoft.com/office/drawing/2014/main" id="{3EC9FB8E-A5E2-49F2-A7FB-5683F69E5698}"/>
              </a:ext>
            </a:extLst>
          </p:cNvPr>
          <p:cNvGrpSpPr/>
          <p:nvPr/>
        </p:nvGrpSpPr>
        <p:grpSpPr>
          <a:xfrm>
            <a:off x="0" y="1936376"/>
            <a:ext cx="12062460" cy="4230068"/>
            <a:chOff x="-673197" y="2009102"/>
            <a:chExt cx="12735657" cy="4230068"/>
          </a:xfrm>
        </p:grpSpPr>
        <p:pic>
          <p:nvPicPr>
            <p:cNvPr id="7" name="Рисунок 6">
              <a:extLst>
                <a:ext uri="{FF2B5EF4-FFF2-40B4-BE49-F238E27FC236}">
                  <a16:creationId xmlns:a16="http://schemas.microsoft.com/office/drawing/2014/main" id="{9C05207D-F8DA-47F6-B913-C32ABD9C796D}"/>
                </a:ext>
              </a:extLst>
            </p:cNvPr>
            <p:cNvPicPr>
              <a:picLocks noChangeAspect="1"/>
            </p:cNvPicPr>
            <p:nvPr/>
          </p:nvPicPr>
          <p:blipFill rotWithShape="1">
            <a:blip r:embed="rId2"/>
            <a:srcRect b="12981"/>
            <a:stretch/>
          </p:blipFill>
          <p:spPr>
            <a:xfrm>
              <a:off x="-673197" y="2009102"/>
              <a:ext cx="5152870" cy="2985249"/>
            </a:xfrm>
            <a:prstGeom prst="rect">
              <a:avLst/>
            </a:prstGeom>
            <a:effectLst>
              <a:softEdge rad="317500"/>
            </a:effectLst>
          </p:spPr>
        </p:pic>
        <p:pic>
          <p:nvPicPr>
            <p:cNvPr id="9" name="Рисунок 8">
              <a:extLst>
                <a:ext uri="{FF2B5EF4-FFF2-40B4-BE49-F238E27FC236}">
                  <a16:creationId xmlns:a16="http://schemas.microsoft.com/office/drawing/2014/main" id="{7D5705E5-B982-4C57-8ABF-250F25525EE2}"/>
                </a:ext>
              </a:extLst>
            </p:cNvPr>
            <p:cNvPicPr>
              <a:picLocks noChangeAspect="1"/>
            </p:cNvPicPr>
            <p:nvPr/>
          </p:nvPicPr>
          <p:blipFill>
            <a:blip r:embed="rId3"/>
            <a:stretch>
              <a:fillRect/>
            </a:stretch>
          </p:blipFill>
          <p:spPr>
            <a:xfrm>
              <a:off x="7326630" y="3546395"/>
              <a:ext cx="4735830" cy="2692775"/>
            </a:xfrm>
            <a:prstGeom prst="rect">
              <a:avLst/>
            </a:prstGeom>
            <a:effectLst>
              <a:softEdge rad="127000"/>
            </a:effectLst>
          </p:spPr>
        </p:pic>
      </p:grpSp>
      <p:sp>
        <p:nvSpPr>
          <p:cNvPr id="3" name="Місце для вмісту 2">
            <a:extLst>
              <a:ext uri="{FF2B5EF4-FFF2-40B4-BE49-F238E27FC236}">
                <a16:creationId xmlns:a16="http://schemas.microsoft.com/office/drawing/2014/main" id="{FF55F4D3-C8D2-404B-BD1D-C6D601C80A2F}"/>
              </a:ext>
            </a:extLst>
          </p:cNvPr>
          <p:cNvSpPr>
            <a:spLocks noGrp="1"/>
          </p:cNvSpPr>
          <p:nvPr>
            <p:ph idx="1"/>
          </p:nvPr>
        </p:nvSpPr>
        <p:spPr>
          <a:xfrm>
            <a:off x="5010033" y="2177660"/>
            <a:ext cx="6466584" cy="1452688"/>
          </a:xfrm>
        </p:spPr>
        <p:txBody>
          <a:bodyPr>
            <a:noAutofit/>
          </a:bodyPr>
          <a:lstStyle/>
          <a:p>
            <a:pPr marL="0" indent="0">
              <a:lnSpc>
                <a:spcPct val="89000"/>
              </a:lnSpc>
              <a:spcBef>
                <a:spcPts val="0"/>
              </a:spcBef>
              <a:buNone/>
            </a:pPr>
            <a:r>
              <a:rPr lang="uk-UA" sz="3200" b="1" dirty="0">
                <a:solidFill>
                  <a:srgbClr val="7030A0"/>
                </a:solidFill>
                <a:latin typeface="Arial Narrow" panose="020B0606020202030204" pitchFamily="34" charset="0"/>
              </a:rPr>
              <a:t>Показник</a:t>
            </a:r>
            <a:r>
              <a:rPr lang="uk-UA" sz="3200" b="1" dirty="0">
                <a:latin typeface="Arial Narrow" panose="020B0606020202030204" pitchFamily="34" charset="0"/>
              </a:rPr>
              <a:t> – кількісно-якісна </a:t>
            </a:r>
            <a:r>
              <a:rPr lang="uk-UA" sz="3200" b="1">
                <a:latin typeface="Arial Narrow" panose="020B0606020202030204" pitchFamily="34" charset="0"/>
              </a:rPr>
              <a:t>характеристика соціально- </a:t>
            </a:r>
            <a:r>
              <a:rPr lang="uk-UA" sz="3200" b="1" dirty="0">
                <a:latin typeface="Arial Narrow" panose="020B0606020202030204" pitchFamily="34" charset="0"/>
              </a:rPr>
              <a:t>економічних явищ і процесів</a:t>
            </a:r>
            <a:r>
              <a:rPr lang="ru-RU" sz="3200" dirty="0"/>
              <a:t>.</a:t>
            </a:r>
            <a:endParaRPr lang="uk-UA" sz="3200" dirty="0"/>
          </a:p>
        </p:txBody>
      </p:sp>
      <p:sp>
        <p:nvSpPr>
          <p:cNvPr id="8" name="TextBox 7">
            <a:extLst>
              <a:ext uri="{FF2B5EF4-FFF2-40B4-BE49-F238E27FC236}">
                <a16:creationId xmlns:a16="http://schemas.microsoft.com/office/drawing/2014/main" id="{8A7ADFF3-9480-4C7A-99FA-E294362A1D00}"/>
              </a:ext>
            </a:extLst>
          </p:cNvPr>
          <p:cNvSpPr txBox="1"/>
          <p:nvPr/>
        </p:nvSpPr>
        <p:spPr>
          <a:xfrm>
            <a:off x="11476617" y="114355"/>
            <a:ext cx="492550" cy="369332"/>
          </a:xfrm>
          <a:prstGeom prst="rect">
            <a:avLst/>
          </a:prstGeom>
          <a:noFill/>
        </p:spPr>
        <p:txBody>
          <a:bodyPr wrap="square" rtlCol="0">
            <a:spAutoFit/>
          </a:bodyPr>
          <a:lstStyle/>
          <a:p>
            <a:r>
              <a:rPr lang="uk-UA" dirty="0"/>
              <a:t>74</a:t>
            </a:r>
          </a:p>
        </p:txBody>
      </p:sp>
    </p:spTree>
    <p:extLst>
      <p:ext uri="{BB962C8B-B14F-4D97-AF65-F5344CB8AC3E}">
        <p14:creationId xmlns:p14="http://schemas.microsoft.com/office/powerpoint/2010/main" val="41956796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29805B4-F74F-404B-A385-442C0C641949}"/>
              </a:ext>
            </a:extLst>
          </p:cNvPr>
          <p:cNvSpPr>
            <a:spLocks noGrp="1"/>
          </p:cNvSpPr>
          <p:nvPr>
            <p:ph type="title"/>
          </p:nvPr>
        </p:nvSpPr>
        <p:spPr>
          <a:xfrm>
            <a:off x="912160" y="537883"/>
            <a:ext cx="10665758" cy="4854570"/>
          </a:xfrm>
        </p:spPr>
        <p:txBody>
          <a:bodyPr>
            <a:noAutofit/>
          </a:bodyPr>
          <a:lstStyle/>
          <a:p>
            <a:pPr>
              <a:lnSpc>
                <a:spcPct val="89000"/>
              </a:lnSpc>
              <a:spcBef>
                <a:spcPts val="600"/>
              </a:spcBef>
            </a:pPr>
            <a:r>
              <a:rPr lang="uk-UA" b="1" dirty="0">
                <a:latin typeface="Arial Narrow" panose="020B0606020202030204" pitchFamily="34" charset="0"/>
              </a:rPr>
              <a:t>           У сучасній системі контролінгу виділяють різні</a:t>
            </a:r>
            <a:br>
              <a:rPr lang="uk-UA" b="1" dirty="0">
                <a:latin typeface="Arial Narrow" panose="020B0606020202030204" pitchFamily="34" charset="0"/>
              </a:rPr>
            </a:br>
            <a:r>
              <a:rPr lang="uk-UA" b="1" dirty="0">
                <a:latin typeface="Arial Narrow" panose="020B0606020202030204" pitchFamily="34" charset="0"/>
              </a:rPr>
              <a:t>      класифікації показників відповідно до певних критеріїв:</a:t>
            </a:r>
            <a:br>
              <a:rPr lang="uk-UA" b="1" dirty="0">
                <a:latin typeface="Arial Narrow" panose="020B0606020202030204" pitchFamily="34" charset="0"/>
              </a:rPr>
            </a:br>
            <a:br>
              <a:rPr lang="uk-UA" b="1" dirty="0">
                <a:latin typeface="Arial Narrow" panose="020B0606020202030204" pitchFamily="34" charset="0"/>
              </a:rPr>
            </a:br>
            <a:r>
              <a:rPr lang="uk-UA" sz="3000" b="1" dirty="0">
                <a:latin typeface="Arial Narrow" panose="020B0606020202030204" pitchFamily="34" charset="0"/>
              </a:rPr>
              <a:t>– ресурси виробництва (засоби виробництва, матеріальні, персонал);</a:t>
            </a:r>
            <a:br>
              <a:rPr lang="uk-UA" sz="3000" b="1" dirty="0">
                <a:latin typeface="Arial Narrow" panose="020B0606020202030204" pitchFamily="34" charset="0"/>
              </a:rPr>
            </a:br>
            <a:r>
              <a:rPr lang="uk-UA" sz="3000" b="1" dirty="0">
                <a:latin typeface="Arial Narrow" panose="020B0606020202030204" pitchFamily="34" charset="0"/>
              </a:rPr>
              <a:t>– господарські процеси (інвестиційна діяльність, постачання, виробництво та збут продукції, науково-дослідницька діяльність тощо);</a:t>
            </a:r>
            <a:br>
              <a:rPr lang="uk-UA" sz="3000" b="1" dirty="0">
                <a:latin typeface="Arial Narrow" panose="020B0606020202030204" pitchFamily="34" charset="0"/>
              </a:rPr>
            </a:br>
            <a:r>
              <a:rPr lang="uk-UA" sz="3000" b="1" dirty="0">
                <a:latin typeface="Arial Narrow" panose="020B0606020202030204" pitchFamily="34" charset="0"/>
              </a:rPr>
              <a:t>– фінансова діяльність;</a:t>
            </a:r>
            <a:br>
              <a:rPr lang="uk-UA" sz="3000" b="1" dirty="0">
                <a:latin typeface="Arial Narrow" panose="020B0606020202030204" pitchFamily="34" charset="0"/>
              </a:rPr>
            </a:br>
            <a:r>
              <a:rPr lang="uk-UA" sz="3000" b="1" dirty="0">
                <a:latin typeface="Arial Narrow" panose="020B0606020202030204" pitchFamily="34" charset="0"/>
              </a:rPr>
              <a:t>– показники ефективності використання ресурсів та здійснення процесів управлінської діяльності.</a:t>
            </a:r>
          </a:p>
        </p:txBody>
      </p:sp>
      <p:sp>
        <p:nvSpPr>
          <p:cNvPr id="4" name="Прямокутник 3">
            <a:extLst>
              <a:ext uri="{FF2B5EF4-FFF2-40B4-BE49-F238E27FC236}">
                <a16:creationId xmlns:a16="http://schemas.microsoft.com/office/drawing/2014/main" id="{4ECC033A-9E1D-4513-A29B-DE37DF68FBAD}"/>
              </a:ext>
            </a:extLst>
          </p:cNvPr>
          <p:cNvSpPr/>
          <p:nvPr/>
        </p:nvSpPr>
        <p:spPr>
          <a:xfrm>
            <a:off x="322729" y="5530261"/>
            <a:ext cx="11869271" cy="523220"/>
          </a:xfrm>
          <a:prstGeom prst="rect">
            <a:avLst/>
          </a:prstGeom>
        </p:spPr>
        <p:txBody>
          <a:bodyPr wrap="square">
            <a:spAutoFit/>
          </a:bodyPr>
          <a:lstStyle/>
          <a:p>
            <a:r>
              <a:rPr lang="uk-UA" sz="1400" b="1" dirty="0">
                <a:latin typeface="Arial Narrow" panose="020B0606020202030204" pitchFamily="34" charset="0"/>
              </a:rPr>
              <a:t>Джерело: Круш П.В., Хоменко Т.Ю. Аналіз системи показників контролінгу для прийняття управлінських рішень. Підприємництво та інновації. 2015.  Вип. 1, </a:t>
            </a:r>
            <a:r>
              <a:rPr lang="de-DE" sz="1400" b="1" dirty="0">
                <a:latin typeface="Arial Narrow" panose="020B0606020202030204" pitchFamily="34" charset="0"/>
              </a:rPr>
              <a:t>http://ei-journal.in.ua/index.php/journal/article/view/42/28</a:t>
            </a:r>
            <a:endParaRPr lang="uk-UA" sz="1400" b="1" dirty="0">
              <a:latin typeface="Arial Narrow" panose="020B0606020202030204" pitchFamily="34" charset="0"/>
            </a:endParaRPr>
          </a:p>
        </p:txBody>
      </p:sp>
      <p:sp>
        <p:nvSpPr>
          <p:cNvPr id="5" name="TextBox 4">
            <a:extLst>
              <a:ext uri="{FF2B5EF4-FFF2-40B4-BE49-F238E27FC236}">
                <a16:creationId xmlns:a16="http://schemas.microsoft.com/office/drawing/2014/main" id="{CA4DADCC-05BF-48F4-8B67-2FC305FF1EAE}"/>
              </a:ext>
            </a:extLst>
          </p:cNvPr>
          <p:cNvSpPr txBox="1"/>
          <p:nvPr/>
        </p:nvSpPr>
        <p:spPr>
          <a:xfrm>
            <a:off x="11371634" y="335704"/>
            <a:ext cx="492550" cy="369332"/>
          </a:xfrm>
          <a:prstGeom prst="rect">
            <a:avLst/>
          </a:prstGeom>
          <a:noFill/>
        </p:spPr>
        <p:txBody>
          <a:bodyPr wrap="square" rtlCol="0">
            <a:spAutoFit/>
          </a:bodyPr>
          <a:lstStyle/>
          <a:p>
            <a:r>
              <a:rPr lang="uk-UA" dirty="0"/>
              <a:t>75</a:t>
            </a:r>
          </a:p>
        </p:txBody>
      </p:sp>
    </p:spTree>
    <p:extLst>
      <p:ext uri="{BB962C8B-B14F-4D97-AF65-F5344CB8AC3E}">
        <p14:creationId xmlns:p14="http://schemas.microsoft.com/office/powerpoint/2010/main" val="13837891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Групувати 7">
            <a:extLst>
              <a:ext uri="{FF2B5EF4-FFF2-40B4-BE49-F238E27FC236}">
                <a16:creationId xmlns:a16="http://schemas.microsoft.com/office/drawing/2014/main" id="{9A32202E-672C-47EB-9A23-E6B97727DD77}"/>
              </a:ext>
            </a:extLst>
          </p:cNvPr>
          <p:cNvGrpSpPr/>
          <p:nvPr/>
        </p:nvGrpSpPr>
        <p:grpSpPr>
          <a:xfrm>
            <a:off x="420884" y="351640"/>
            <a:ext cx="11500606" cy="5405719"/>
            <a:chOff x="126402" y="231961"/>
            <a:chExt cx="11500606" cy="5405719"/>
          </a:xfrm>
        </p:grpSpPr>
        <p:sp>
          <p:nvSpPr>
            <p:cNvPr id="3" name="Прямокутник 2">
              <a:extLst>
                <a:ext uri="{FF2B5EF4-FFF2-40B4-BE49-F238E27FC236}">
                  <a16:creationId xmlns:a16="http://schemas.microsoft.com/office/drawing/2014/main" id="{F41DC516-62D6-4C30-BA34-600643D60718}"/>
                </a:ext>
              </a:extLst>
            </p:cNvPr>
            <p:cNvSpPr/>
            <p:nvPr/>
          </p:nvSpPr>
          <p:spPr>
            <a:xfrm>
              <a:off x="5917602" y="1117605"/>
              <a:ext cx="5709406" cy="4082464"/>
            </a:xfrm>
            <a:prstGeom prst="rect">
              <a:avLst/>
            </a:prstGeom>
          </p:spPr>
          <p:txBody>
            <a:bodyPr wrap="square">
              <a:spAutoFit/>
            </a:bodyPr>
            <a:lstStyle/>
            <a:p>
              <a:pPr algn="ctr">
                <a:lnSpc>
                  <a:spcPct val="89000"/>
                </a:lnSpc>
                <a:spcAft>
                  <a:spcPts val="1200"/>
                </a:spcAft>
              </a:pPr>
              <a:r>
                <a:rPr lang="uk-UA" sz="2800" b="1" dirty="0">
                  <a:latin typeface="Arial Narrow" panose="020B0606020202030204" pitchFamily="34" charset="0"/>
                </a:rPr>
                <a:t>Найважливішими показниками діяльності підприємства є:</a:t>
              </a:r>
            </a:p>
            <a:p>
              <a:pPr>
                <a:lnSpc>
                  <a:spcPct val="89000"/>
                </a:lnSpc>
                <a:spcAft>
                  <a:spcPts val="600"/>
                </a:spcAft>
              </a:pPr>
              <a:r>
                <a:rPr lang="uk-UA" sz="2800" b="1" dirty="0">
                  <a:latin typeface="Arial Narrow" panose="020B0606020202030204" pitchFamily="34" charset="0"/>
                </a:rPr>
                <a:t>   -   показники ліквідності</a:t>
              </a:r>
            </a:p>
            <a:p>
              <a:pPr>
                <a:lnSpc>
                  <a:spcPct val="89000"/>
                </a:lnSpc>
                <a:spcAft>
                  <a:spcPts val="600"/>
                </a:spcAft>
              </a:pPr>
              <a:r>
                <a:rPr lang="uk-UA" sz="2800" b="1" dirty="0">
                  <a:latin typeface="Arial Narrow" panose="020B0606020202030204" pitchFamily="34" charset="0"/>
                </a:rPr>
                <a:t>   -   показники ділової активності</a:t>
              </a:r>
            </a:p>
            <a:p>
              <a:pPr>
                <a:lnSpc>
                  <a:spcPct val="89000"/>
                </a:lnSpc>
                <a:spcAft>
                  <a:spcPts val="600"/>
                </a:spcAft>
              </a:pPr>
              <a:r>
                <a:rPr lang="uk-UA" sz="2800" b="1" dirty="0">
                  <a:latin typeface="Arial Narrow" panose="020B0606020202030204" pitchFamily="34" charset="0"/>
                </a:rPr>
                <a:t>   -   показники рентабельності</a:t>
              </a:r>
            </a:p>
            <a:p>
              <a:pPr>
                <a:lnSpc>
                  <a:spcPct val="89000"/>
                </a:lnSpc>
                <a:spcAft>
                  <a:spcPts val="600"/>
                </a:spcAft>
              </a:pPr>
              <a:r>
                <a:rPr lang="uk-UA" sz="2800" b="1" dirty="0">
                  <a:latin typeface="Arial Narrow" panose="020B0606020202030204" pitchFamily="34" charset="0"/>
                </a:rPr>
                <a:t>   -   показники фінансової стійкості</a:t>
              </a:r>
            </a:p>
            <a:p>
              <a:pPr>
                <a:lnSpc>
                  <a:spcPct val="89000"/>
                </a:lnSpc>
              </a:pPr>
              <a:r>
                <a:rPr lang="uk-UA" sz="2800" b="1" dirty="0">
                  <a:latin typeface="Arial Narrow" panose="020B0606020202030204" pitchFamily="34" charset="0"/>
                </a:rPr>
                <a:t>   -   показники управління</a:t>
              </a:r>
            </a:p>
            <a:p>
              <a:pPr>
                <a:lnSpc>
                  <a:spcPct val="89000"/>
                </a:lnSpc>
                <a:spcAft>
                  <a:spcPts val="600"/>
                </a:spcAft>
              </a:pPr>
              <a:r>
                <a:rPr lang="uk-UA" sz="2800" b="1" dirty="0">
                  <a:latin typeface="Arial Narrow" panose="020B0606020202030204" pitchFamily="34" charset="0"/>
                </a:rPr>
                <a:t>       персоналом</a:t>
              </a:r>
            </a:p>
            <a:p>
              <a:pPr>
                <a:lnSpc>
                  <a:spcPct val="89000"/>
                </a:lnSpc>
                <a:spcAft>
                  <a:spcPts val="600"/>
                </a:spcAft>
              </a:pPr>
              <a:r>
                <a:rPr lang="uk-UA" sz="2800" b="1" dirty="0">
                  <a:latin typeface="Arial Narrow" panose="020B0606020202030204" pitchFamily="34" charset="0"/>
                </a:rPr>
                <a:t>   -   показники виробничого процесу.</a:t>
              </a:r>
            </a:p>
          </p:txBody>
        </p:sp>
        <p:pic>
          <p:nvPicPr>
            <p:cNvPr id="7" name="Рисунок 6">
              <a:extLst>
                <a:ext uri="{FF2B5EF4-FFF2-40B4-BE49-F238E27FC236}">
                  <a16:creationId xmlns:a16="http://schemas.microsoft.com/office/drawing/2014/main" id="{2F78CE3A-B92D-4796-AAD4-33D1A82E73FA}"/>
                </a:ext>
              </a:extLst>
            </p:cNvPr>
            <p:cNvPicPr>
              <a:picLocks noChangeAspect="1"/>
            </p:cNvPicPr>
            <p:nvPr/>
          </p:nvPicPr>
          <p:blipFill>
            <a:blip r:embed="rId2"/>
            <a:stretch>
              <a:fillRect/>
            </a:stretch>
          </p:blipFill>
          <p:spPr>
            <a:xfrm>
              <a:off x="126402" y="231961"/>
              <a:ext cx="5791200" cy="5405719"/>
            </a:xfrm>
            <a:prstGeom prst="rect">
              <a:avLst/>
            </a:prstGeom>
            <a:effectLst>
              <a:softEdge rad="63500"/>
            </a:effectLst>
          </p:spPr>
        </p:pic>
      </p:grpSp>
      <p:sp>
        <p:nvSpPr>
          <p:cNvPr id="5" name="TextBox 4">
            <a:extLst>
              <a:ext uri="{FF2B5EF4-FFF2-40B4-BE49-F238E27FC236}">
                <a16:creationId xmlns:a16="http://schemas.microsoft.com/office/drawing/2014/main" id="{AD87D34C-DDDD-4EEF-80A8-E0638BC24581}"/>
              </a:ext>
            </a:extLst>
          </p:cNvPr>
          <p:cNvSpPr txBox="1"/>
          <p:nvPr/>
        </p:nvSpPr>
        <p:spPr>
          <a:xfrm>
            <a:off x="11524841" y="240464"/>
            <a:ext cx="492550" cy="369332"/>
          </a:xfrm>
          <a:prstGeom prst="rect">
            <a:avLst/>
          </a:prstGeom>
          <a:noFill/>
        </p:spPr>
        <p:txBody>
          <a:bodyPr wrap="square" rtlCol="0">
            <a:spAutoFit/>
          </a:bodyPr>
          <a:lstStyle/>
          <a:p>
            <a:r>
              <a:rPr lang="uk-UA" dirty="0"/>
              <a:t>76</a:t>
            </a:r>
          </a:p>
        </p:txBody>
      </p:sp>
    </p:spTree>
    <p:extLst>
      <p:ext uri="{BB962C8B-B14F-4D97-AF65-F5344CB8AC3E}">
        <p14:creationId xmlns:p14="http://schemas.microsoft.com/office/powerpoint/2010/main" val="9577957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Групувати 5">
            <a:extLst>
              <a:ext uri="{FF2B5EF4-FFF2-40B4-BE49-F238E27FC236}">
                <a16:creationId xmlns:a16="http://schemas.microsoft.com/office/drawing/2014/main" id="{896E4399-328C-4F72-9986-EC930E18B631}"/>
              </a:ext>
            </a:extLst>
          </p:cNvPr>
          <p:cNvGrpSpPr/>
          <p:nvPr/>
        </p:nvGrpSpPr>
        <p:grpSpPr>
          <a:xfrm>
            <a:off x="377190" y="487687"/>
            <a:ext cx="11814810" cy="5625761"/>
            <a:chOff x="377190" y="487687"/>
            <a:chExt cx="11814810" cy="5625761"/>
          </a:xfrm>
        </p:grpSpPr>
        <p:grpSp>
          <p:nvGrpSpPr>
            <p:cNvPr id="4" name="Групувати 3">
              <a:extLst>
                <a:ext uri="{FF2B5EF4-FFF2-40B4-BE49-F238E27FC236}">
                  <a16:creationId xmlns:a16="http://schemas.microsoft.com/office/drawing/2014/main" id="{F4614D1A-04A3-472D-B7E1-2998E91D2997}"/>
                </a:ext>
              </a:extLst>
            </p:cNvPr>
            <p:cNvGrpSpPr/>
            <p:nvPr/>
          </p:nvGrpSpPr>
          <p:grpSpPr>
            <a:xfrm>
              <a:off x="524435" y="487687"/>
              <a:ext cx="11107271" cy="5149990"/>
              <a:chOff x="524435" y="487687"/>
              <a:chExt cx="11107271" cy="5149990"/>
            </a:xfrm>
          </p:grpSpPr>
          <p:sp>
            <p:nvSpPr>
              <p:cNvPr id="2" name="Прямокутник 1">
                <a:extLst>
                  <a:ext uri="{FF2B5EF4-FFF2-40B4-BE49-F238E27FC236}">
                    <a16:creationId xmlns:a16="http://schemas.microsoft.com/office/drawing/2014/main" id="{590B6298-5380-4A06-A492-17B01B106EDE}"/>
                  </a:ext>
                </a:extLst>
              </p:cNvPr>
              <p:cNvSpPr/>
              <p:nvPr/>
            </p:nvSpPr>
            <p:spPr>
              <a:xfrm>
                <a:off x="524435" y="487687"/>
                <a:ext cx="11107271" cy="1557799"/>
              </a:xfrm>
              <a:prstGeom prst="rect">
                <a:avLst/>
              </a:prstGeom>
            </p:spPr>
            <p:txBody>
              <a:bodyPr wrap="square">
                <a:spAutoFit/>
              </a:bodyPr>
              <a:lstStyle/>
              <a:p>
                <a:pPr>
                  <a:lnSpc>
                    <a:spcPct val="89000"/>
                  </a:lnSpc>
                </a:pPr>
                <a:r>
                  <a:rPr lang="uk-UA" sz="3200" b="1" dirty="0">
                    <a:solidFill>
                      <a:srgbClr val="7030A0"/>
                    </a:solidFill>
                    <a:latin typeface="Arial Narrow" panose="020B0606020202030204" pitchFamily="34" charset="0"/>
                  </a:rPr>
                  <a:t>Показники ліквідності </a:t>
                </a:r>
                <a:r>
                  <a:rPr lang="uk-UA" sz="3200" b="1" dirty="0">
                    <a:latin typeface="Arial Narrow" panose="020B0606020202030204" pitchFamily="34" charset="0"/>
                  </a:rPr>
                  <a:t>-</a:t>
                </a:r>
                <a:r>
                  <a:rPr lang="uk-UA" sz="3200" b="1" dirty="0">
                    <a:solidFill>
                      <a:srgbClr val="7030A0"/>
                    </a:solidFill>
                    <a:latin typeface="Arial Narrow" panose="020B0606020202030204" pitchFamily="34" charset="0"/>
                  </a:rPr>
                  <a:t> </a:t>
                </a:r>
                <a:r>
                  <a:rPr lang="uk-UA" sz="2500" b="1" dirty="0">
                    <a:latin typeface="Arial Narrow" panose="020B0606020202030204" pitchFamily="34" charset="0"/>
                  </a:rPr>
                  <a:t>показують наскільки швидко та без значних додаткових витрат підприємство здатне погашати свої зобов’язання.</a:t>
                </a:r>
              </a:p>
              <a:p>
                <a:pPr>
                  <a:lnSpc>
                    <a:spcPct val="89000"/>
                  </a:lnSpc>
                </a:pPr>
                <a:r>
                  <a:rPr lang="uk-UA" sz="2500" b="1" dirty="0">
                    <a:latin typeface="Arial Narrow" panose="020B0606020202030204" pitchFamily="34" charset="0"/>
                  </a:rPr>
                  <a:t>Вони визначаються з метою контролю та своєчасного надходження коштів на розрахункові рахунки з метою уникнення банкрутства.</a:t>
                </a:r>
                <a:endParaRPr lang="uk-UA" sz="2500" b="1" dirty="0">
                  <a:solidFill>
                    <a:srgbClr val="7030A0"/>
                  </a:solidFill>
                  <a:latin typeface="Arial Narrow" panose="020B0606020202030204" pitchFamily="34" charset="0"/>
                </a:endParaRPr>
              </a:p>
            </p:txBody>
          </p:sp>
          <p:sp>
            <p:nvSpPr>
              <p:cNvPr id="3" name="Прямокутник 2">
                <a:extLst>
                  <a:ext uri="{FF2B5EF4-FFF2-40B4-BE49-F238E27FC236}">
                    <a16:creationId xmlns:a16="http://schemas.microsoft.com/office/drawing/2014/main" id="{BB18E266-C0A0-4399-AC3F-ADAFFEBFA04C}"/>
                  </a:ext>
                </a:extLst>
              </p:cNvPr>
              <p:cNvSpPr/>
              <p:nvPr/>
            </p:nvSpPr>
            <p:spPr>
              <a:xfrm>
                <a:off x="618565" y="2189938"/>
                <a:ext cx="11013141" cy="3447739"/>
              </a:xfrm>
              <a:prstGeom prst="rect">
                <a:avLst/>
              </a:prstGeom>
            </p:spPr>
            <p:txBody>
              <a:bodyPr wrap="square">
                <a:spAutoFit/>
              </a:bodyPr>
              <a:lstStyle/>
              <a:p>
                <a:pPr marL="457200" indent="-457200">
                  <a:lnSpc>
                    <a:spcPct val="89000"/>
                  </a:lnSpc>
                  <a:spcAft>
                    <a:spcPts val="400"/>
                  </a:spcAft>
                  <a:buAutoNum type="arabicPeriod"/>
                </a:pPr>
                <a:r>
                  <a:rPr lang="uk-UA" sz="2300" b="1" dirty="0">
                    <a:latin typeface="Arial Narrow" panose="020B0606020202030204" pitchFamily="34" charset="0"/>
                  </a:rPr>
                  <a:t>Коефіцієнт абсолютної ліквідності </a:t>
                </a:r>
                <a:r>
                  <a:rPr lang="ru-RU" sz="2300" b="1" dirty="0">
                    <a:latin typeface="Arial Narrow" panose="020B0606020202030204" pitchFamily="34" charset="0"/>
                  </a:rPr>
                  <a:t>- </a:t>
                </a:r>
                <a:r>
                  <a:rPr lang="uk-UA" sz="2300" b="1" dirty="0">
                    <a:latin typeface="Arial Narrow" panose="020B0606020202030204" pitchFamily="34" charset="0"/>
                  </a:rPr>
                  <a:t>показує спроможність підприємства покрити зобов’язання готівкою, 0,2 – 0,25,</a:t>
                </a:r>
              </a:p>
              <a:p>
                <a:pPr marL="457200" indent="-457200">
                  <a:lnSpc>
                    <a:spcPct val="89000"/>
                  </a:lnSpc>
                  <a:spcAft>
                    <a:spcPts val="400"/>
                  </a:spcAft>
                  <a:buAutoNum type="arabicPeriod"/>
                </a:pPr>
                <a:r>
                  <a:rPr lang="uk-UA" sz="2300" b="1" dirty="0">
                    <a:latin typeface="Arial Narrow" panose="020B0606020202030204" pitchFamily="34" charset="0"/>
                  </a:rPr>
                  <a:t>Проміжний коефіцієнт ліквідності </a:t>
                </a:r>
                <a:r>
                  <a:rPr lang="ru-RU" sz="2300" b="1" dirty="0">
                    <a:latin typeface="Arial Narrow" panose="020B0606020202030204" pitchFamily="34" charset="0"/>
                  </a:rPr>
                  <a:t>- </a:t>
                </a:r>
                <a:r>
                  <a:rPr lang="uk-UA" sz="2300" b="1" dirty="0">
                    <a:latin typeface="Arial Narrow" panose="020B0606020202030204" pitchFamily="34" charset="0"/>
                  </a:rPr>
                  <a:t>відображає</a:t>
                </a:r>
                <a:r>
                  <a:rPr lang="ru-RU" sz="2300" dirty="0"/>
                  <a:t> </a:t>
                </a:r>
                <a:r>
                  <a:rPr lang="uk-UA" sz="2300" b="1" dirty="0">
                    <a:latin typeface="Arial Narrow" panose="020B0606020202030204" pitchFamily="34" charset="0"/>
                  </a:rPr>
                  <a:t>відношення найбільш мобільних оборотних активів до поточних зобов’язань, 0,8 – 1,0,</a:t>
                </a:r>
              </a:p>
              <a:p>
                <a:pPr marL="457200" indent="-457200">
                  <a:lnSpc>
                    <a:spcPct val="89000"/>
                  </a:lnSpc>
                  <a:spcAft>
                    <a:spcPts val="400"/>
                  </a:spcAft>
                  <a:buFontTx/>
                  <a:buAutoNum type="arabicPeriod"/>
                </a:pPr>
                <a:r>
                  <a:rPr lang="uk-UA" sz="2300" b="1" dirty="0">
                    <a:latin typeface="Arial Narrow" panose="020B0606020202030204" pitchFamily="34" charset="0"/>
                  </a:rPr>
                  <a:t>Коефіцієнт загальної ліквідності (покриття) - показує спроможність підприємства погасити поточні зобов’язання, 1,8 – 2,0,</a:t>
                </a:r>
              </a:p>
              <a:p>
                <a:pPr marL="457200" indent="-457200">
                  <a:lnSpc>
                    <a:spcPct val="89000"/>
                  </a:lnSpc>
                  <a:spcAft>
                    <a:spcPts val="400"/>
                  </a:spcAft>
                  <a:buFontTx/>
                  <a:buAutoNum type="arabicPeriod"/>
                </a:pPr>
                <a:r>
                  <a:rPr lang="uk-UA" sz="2300" b="1" dirty="0">
                    <a:latin typeface="Arial Narrow" panose="020B0606020202030204" pitchFamily="34" charset="0"/>
                  </a:rPr>
                  <a:t>Показник платоспроможності підприємства - показує  період (дні) здійснення поточної господарської діяльності без залучення додаткових джерел,</a:t>
                </a:r>
              </a:p>
              <a:p>
                <a:pPr marL="457200" indent="-457200">
                  <a:lnSpc>
                    <a:spcPct val="89000"/>
                  </a:lnSpc>
                  <a:spcAft>
                    <a:spcPts val="400"/>
                  </a:spcAft>
                  <a:buFontTx/>
                  <a:buAutoNum type="arabicPeriod"/>
                </a:pPr>
                <a:r>
                  <a:rPr lang="uk-UA" sz="2300" b="1" dirty="0">
                    <a:latin typeface="Arial Narrow" panose="020B0606020202030204" pitchFamily="34" charset="0"/>
                  </a:rPr>
                  <a:t>Показник чистих оборотних коштів - свідчить про ступінь фінансової стійкості підприємства.</a:t>
                </a:r>
              </a:p>
            </p:txBody>
          </p:sp>
        </p:grpSp>
        <p:sp>
          <p:nvSpPr>
            <p:cNvPr id="5" name="Прямокутник 4">
              <a:extLst>
                <a:ext uri="{FF2B5EF4-FFF2-40B4-BE49-F238E27FC236}">
                  <a16:creationId xmlns:a16="http://schemas.microsoft.com/office/drawing/2014/main" id="{FB0C181F-D947-41C1-9E70-62EA97086A13}"/>
                </a:ext>
              </a:extLst>
            </p:cNvPr>
            <p:cNvSpPr/>
            <p:nvPr/>
          </p:nvSpPr>
          <p:spPr>
            <a:xfrm>
              <a:off x="377190" y="5637677"/>
              <a:ext cx="11814810" cy="475771"/>
            </a:xfrm>
            <a:prstGeom prst="rect">
              <a:avLst/>
            </a:prstGeom>
          </p:spPr>
          <p:txBody>
            <a:bodyPr wrap="square">
              <a:spAutoFit/>
            </a:bodyPr>
            <a:lstStyle/>
            <a:p>
              <a:pPr>
                <a:lnSpc>
                  <a:spcPct val="89000"/>
                </a:lnSpc>
              </a:pPr>
              <a:r>
                <a:rPr lang="uk-UA" sz="1400" b="1" dirty="0">
                  <a:latin typeface="Arial Narrow" panose="020B0606020202030204" pitchFamily="34" charset="0"/>
                </a:rPr>
                <a:t>Джерело: Круш П.В., Хоменко Т.Ю. Аналіз системи показників контролінгу для прийняття управлінських рішень. Підприємництво та інновації. 2015.  Вип. 1, </a:t>
              </a:r>
              <a:r>
                <a:rPr lang="de-DE" sz="1400" b="1" dirty="0">
                  <a:latin typeface="Arial Narrow" panose="020B0606020202030204" pitchFamily="34" charset="0"/>
                </a:rPr>
                <a:t>http://ei-journal.in.ua/index.php/journal/article/view/42/28</a:t>
              </a:r>
              <a:endParaRPr lang="uk-UA" sz="1400" b="1" dirty="0">
                <a:latin typeface="Arial Narrow" panose="020B0606020202030204" pitchFamily="34" charset="0"/>
              </a:endParaRPr>
            </a:p>
          </p:txBody>
        </p:sp>
      </p:grpSp>
      <p:sp>
        <p:nvSpPr>
          <p:cNvPr id="7" name="TextBox 6">
            <a:extLst>
              <a:ext uri="{FF2B5EF4-FFF2-40B4-BE49-F238E27FC236}">
                <a16:creationId xmlns:a16="http://schemas.microsoft.com/office/drawing/2014/main" id="{5E8FEA72-4700-4EFF-BF3A-C29EEB4FB338}"/>
              </a:ext>
            </a:extLst>
          </p:cNvPr>
          <p:cNvSpPr txBox="1"/>
          <p:nvPr/>
        </p:nvSpPr>
        <p:spPr>
          <a:xfrm>
            <a:off x="11371634" y="335704"/>
            <a:ext cx="492550" cy="369332"/>
          </a:xfrm>
          <a:prstGeom prst="rect">
            <a:avLst/>
          </a:prstGeom>
          <a:noFill/>
        </p:spPr>
        <p:txBody>
          <a:bodyPr wrap="square" rtlCol="0">
            <a:spAutoFit/>
          </a:bodyPr>
          <a:lstStyle/>
          <a:p>
            <a:r>
              <a:rPr lang="uk-UA" dirty="0"/>
              <a:t>77</a:t>
            </a:r>
          </a:p>
        </p:txBody>
      </p:sp>
    </p:spTree>
    <p:extLst>
      <p:ext uri="{BB962C8B-B14F-4D97-AF65-F5344CB8AC3E}">
        <p14:creationId xmlns:p14="http://schemas.microsoft.com/office/powerpoint/2010/main" val="4040928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Групувати 5">
            <a:extLst>
              <a:ext uri="{FF2B5EF4-FFF2-40B4-BE49-F238E27FC236}">
                <a16:creationId xmlns:a16="http://schemas.microsoft.com/office/drawing/2014/main" id="{81357986-6254-4B53-839D-E25B448C5CD3}"/>
              </a:ext>
            </a:extLst>
          </p:cNvPr>
          <p:cNvGrpSpPr/>
          <p:nvPr/>
        </p:nvGrpSpPr>
        <p:grpSpPr>
          <a:xfrm>
            <a:off x="265631" y="261104"/>
            <a:ext cx="11763909" cy="5716069"/>
            <a:chOff x="265631" y="261104"/>
            <a:chExt cx="11763909" cy="5716069"/>
          </a:xfrm>
        </p:grpSpPr>
        <p:grpSp>
          <p:nvGrpSpPr>
            <p:cNvPr id="4" name="Групувати 3">
              <a:extLst>
                <a:ext uri="{FF2B5EF4-FFF2-40B4-BE49-F238E27FC236}">
                  <a16:creationId xmlns:a16="http://schemas.microsoft.com/office/drawing/2014/main" id="{84E31210-35CD-4764-99C6-5BDF948E353C}"/>
                </a:ext>
              </a:extLst>
            </p:cNvPr>
            <p:cNvGrpSpPr/>
            <p:nvPr/>
          </p:nvGrpSpPr>
          <p:grpSpPr>
            <a:xfrm>
              <a:off x="428091" y="261104"/>
              <a:ext cx="11582400" cy="5180639"/>
              <a:chOff x="368503" y="363974"/>
              <a:chExt cx="11582400" cy="5180639"/>
            </a:xfrm>
          </p:grpSpPr>
          <p:sp>
            <p:nvSpPr>
              <p:cNvPr id="2" name="Прямокутник 1">
                <a:extLst>
                  <a:ext uri="{FF2B5EF4-FFF2-40B4-BE49-F238E27FC236}">
                    <a16:creationId xmlns:a16="http://schemas.microsoft.com/office/drawing/2014/main" id="{FCAF8F43-E835-4707-8D08-A207AEE46AEB}"/>
                  </a:ext>
                </a:extLst>
              </p:cNvPr>
              <p:cNvSpPr/>
              <p:nvPr/>
            </p:nvSpPr>
            <p:spPr>
              <a:xfrm>
                <a:off x="511913" y="363974"/>
                <a:ext cx="11438990" cy="969496"/>
              </a:xfrm>
              <a:prstGeom prst="rect">
                <a:avLst/>
              </a:prstGeom>
            </p:spPr>
            <p:txBody>
              <a:bodyPr wrap="square">
                <a:spAutoFit/>
              </a:bodyPr>
              <a:lstStyle/>
              <a:p>
                <a:r>
                  <a:rPr lang="uk-UA" sz="3200" b="1" dirty="0">
                    <a:solidFill>
                      <a:srgbClr val="7030A0"/>
                    </a:solidFill>
                    <a:latin typeface="Arial Narrow" panose="020B0606020202030204" pitchFamily="34" charset="0"/>
                  </a:rPr>
                  <a:t>Показники ділової активності </a:t>
                </a:r>
                <a:r>
                  <a:rPr lang="uk-UA" sz="3200" b="1" dirty="0">
                    <a:latin typeface="Arial Narrow" panose="020B0606020202030204" pitchFamily="34" charset="0"/>
                  </a:rPr>
                  <a:t>- </a:t>
                </a:r>
                <a:r>
                  <a:rPr lang="uk-UA" sz="2500" b="1" dirty="0">
                    <a:latin typeface="Arial Narrow" panose="020B0606020202030204" pitchFamily="34" charset="0"/>
                  </a:rPr>
                  <a:t>показують здатність підприємства ефективно використовувати свої ресурси.</a:t>
                </a:r>
              </a:p>
            </p:txBody>
          </p:sp>
          <p:sp>
            <p:nvSpPr>
              <p:cNvPr id="3" name="Прямокутник 2">
                <a:extLst>
                  <a:ext uri="{FF2B5EF4-FFF2-40B4-BE49-F238E27FC236}">
                    <a16:creationId xmlns:a16="http://schemas.microsoft.com/office/drawing/2014/main" id="{F197D2EB-9595-4534-A5DB-4176385525C7}"/>
                  </a:ext>
                </a:extLst>
              </p:cNvPr>
              <p:cNvSpPr/>
              <p:nvPr/>
            </p:nvSpPr>
            <p:spPr>
              <a:xfrm>
                <a:off x="368503" y="1415534"/>
                <a:ext cx="11438990" cy="4129079"/>
              </a:xfrm>
              <a:prstGeom prst="rect">
                <a:avLst/>
              </a:prstGeom>
            </p:spPr>
            <p:txBody>
              <a:bodyPr wrap="square">
                <a:spAutoFit/>
              </a:bodyPr>
              <a:lstStyle/>
              <a:p>
                <a:pPr>
                  <a:lnSpc>
                    <a:spcPct val="89000"/>
                  </a:lnSpc>
                  <a:spcAft>
                    <a:spcPts val="400"/>
                  </a:spcAft>
                </a:pPr>
                <a:r>
                  <a:rPr lang="uk-UA" sz="2300" b="1" dirty="0">
                    <a:latin typeface="Arial Narrow" panose="020B0606020202030204" pitchFamily="34" charset="0"/>
                  </a:rPr>
                  <a:t>1. Коефіцієнт оборотності капіталу - визначає відношення обсягу реалізації до суми активів та показує кількість разів за рік здійснення повного виробничого циклу на підприємстві,</a:t>
                </a:r>
              </a:p>
              <a:p>
                <a:pPr>
                  <a:lnSpc>
                    <a:spcPct val="89000"/>
                  </a:lnSpc>
                  <a:spcAft>
                    <a:spcPts val="400"/>
                  </a:spcAft>
                </a:pPr>
                <a:r>
                  <a:rPr lang="uk-UA" sz="2300" b="1" dirty="0">
                    <a:latin typeface="Arial Narrow" panose="020B0606020202030204" pitchFamily="34" charset="0"/>
                  </a:rPr>
                  <a:t>2. Коефіцієнт оборотності запасів (швидкість їх реалізації) - чим вище значення, тим менше коштів зв’язується в цій найменш ліквідній статті активів, тим стійкіший фінансовий стан,</a:t>
                </a:r>
              </a:p>
              <a:p>
                <a:pPr>
                  <a:lnSpc>
                    <a:spcPct val="89000"/>
                  </a:lnSpc>
                  <a:spcAft>
                    <a:spcPts val="400"/>
                  </a:spcAft>
                </a:pPr>
                <a:r>
                  <a:rPr lang="uk-UA" sz="2300" b="1" dirty="0">
                    <a:latin typeface="Arial Narrow" panose="020B0606020202030204" pitchFamily="34" charset="0"/>
                  </a:rPr>
                  <a:t>3. Показник оборотності запасів - період (дні), необхідний для продажу матеріальних активів,</a:t>
                </a:r>
              </a:p>
              <a:p>
                <a:pPr>
                  <a:lnSpc>
                    <a:spcPct val="89000"/>
                  </a:lnSpc>
                  <a:spcAft>
                    <a:spcPts val="400"/>
                  </a:spcAft>
                </a:pPr>
                <a:r>
                  <a:rPr lang="uk-UA" sz="2300" b="1" dirty="0">
                    <a:latin typeface="Arial Narrow" panose="020B0606020202030204" pitchFamily="34" charset="0"/>
                  </a:rPr>
                  <a:t>4. Показник оборотності рахунків постачальників - період (дні), необхідний для оплати рахунків</a:t>
                </a:r>
                <a:r>
                  <a:rPr lang="ru-RU" sz="2300" b="1" dirty="0">
                    <a:latin typeface="Arial Narrow" panose="020B0606020202030204" pitchFamily="34" charset="0"/>
                  </a:rPr>
                  <a:t> </a:t>
                </a:r>
                <a:r>
                  <a:rPr lang="uk-UA" sz="2300" b="1" dirty="0">
                    <a:latin typeface="Arial Narrow" panose="020B0606020202030204" pitchFamily="34" charset="0"/>
                  </a:rPr>
                  <a:t>постачальників,</a:t>
                </a:r>
              </a:p>
              <a:p>
                <a:pPr>
                  <a:lnSpc>
                    <a:spcPct val="89000"/>
                  </a:lnSpc>
                  <a:spcAft>
                    <a:spcPts val="400"/>
                  </a:spcAft>
                </a:pPr>
                <a:r>
                  <a:rPr lang="ru-RU" sz="2300" b="1" dirty="0">
                    <a:latin typeface="Arial Narrow" panose="020B0606020202030204" pitchFamily="34" charset="0"/>
                  </a:rPr>
                  <a:t>5.</a:t>
                </a:r>
                <a:r>
                  <a:rPr lang="ru-RU" sz="2300" dirty="0">
                    <a:latin typeface="Arial Narrow" panose="020B0606020202030204" pitchFamily="34" charset="0"/>
                  </a:rPr>
                  <a:t> </a:t>
                </a:r>
                <a:r>
                  <a:rPr lang="uk-UA" sz="2300" b="1" dirty="0">
                    <a:latin typeface="Arial Narrow" panose="020B0606020202030204" pitchFamily="34" charset="0"/>
                  </a:rPr>
                  <a:t>Показник оборотності матеріальних необоротних активів (фондовіддачі) - може бути підвищена завдяки зниженню питомої ваги матеріальних необоротних активів або підвищенню їх технічного рівня,</a:t>
                </a:r>
              </a:p>
              <a:p>
                <a:pPr>
                  <a:lnSpc>
                    <a:spcPct val="89000"/>
                  </a:lnSpc>
                  <a:spcAft>
                    <a:spcPts val="400"/>
                  </a:spcAft>
                </a:pPr>
                <a:r>
                  <a:rPr lang="uk-UA" sz="2300" b="1" dirty="0">
                    <a:latin typeface="Arial Narrow" panose="020B0606020202030204" pitchFamily="34" charset="0"/>
                  </a:rPr>
                  <a:t>6. Коефіцієнт оборотності власного капіталу - чим вище показник, тим вище рівень віддачі від вкладеного капіталу.</a:t>
                </a:r>
              </a:p>
            </p:txBody>
          </p:sp>
        </p:grpSp>
        <p:sp>
          <p:nvSpPr>
            <p:cNvPr id="5" name="Прямокутник 4">
              <a:extLst>
                <a:ext uri="{FF2B5EF4-FFF2-40B4-BE49-F238E27FC236}">
                  <a16:creationId xmlns:a16="http://schemas.microsoft.com/office/drawing/2014/main" id="{B212DA1F-A4DB-40E7-9D72-FE878F37EF6E}"/>
                </a:ext>
              </a:extLst>
            </p:cNvPr>
            <p:cNvSpPr/>
            <p:nvPr/>
          </p:nvSpPr>
          <p:spPr>
            <a:xfrm>
              <a:off x="265631" y="5501402"/>
              <a:ext cx="11763909" cy="475771"/>
            </a:xfrm>
            <a:prstGeom prst="rect">
              <a:avLst/>
            </a:prstGeom>
          </p:spPr>
          <p:txBody>
            <a:bodyPr wrap="square">
              <a:spAutoFit/>
            </a:bodyPr>
            <a:lstStyle/>
            <a:p>
              <a:pPr>
                <a:lnSpc>
                  <a:spcPct val="89000"/>
                </a:lnSpc>
              </a:pPr>
              <a:r>
                <a:rPr lang="uk-UA" sz="1400" b="1" dirty="0">
                  <a:latin typeface="Arial Narrow" panose="020B0606020202030204" pitchFamily="34" charset="0"/>
                </a:rPr>
                <a:t>Джерело: Круш П.В., Хоменко Т.Ю. Аналіз системи показників контролінгу для прийняття управлінських рішень. Підприємництво та інновації. 2015.  Вип. 1, </a:t>
              </a:r>
              <a:r>
                <a:rPr lang="de-DE" sz="1400" b="1" dirty="0">
                  <a:latin typeface="Arial Narrow" panose="020B0606020202030204" pitchFamily="34" charset="0"/>
                </a:rPr>
                <a:t>http://ei-journal.in.ua/index.php/journal/article/view/42/28</a:t>
              </a:r>
              <a:endParaRPr lang="uk-UA" sz="1400" b="1" dirty="0">
                <a:latin typeface="Arial Narrow" panose="020B0606020202030204" pitchFamily="34" charset="0"/>
              </a:endParaRPr>
            </a:p>
          </p:txBody>
        </p:sp>
      </p:grpSp>
      <p:sp>
        <p:nvSpPr>
          <p:cNvPr id="7" name="TextBox 6">
            <a:extLst>
              <a:ext uri="{FF2B5EF4-FFF2-40B4-BE49-F238E27FC236}">
                <a16:creationId xmlns:a16="http://schemas.microsoft.com/office/drawing/2014/main" id="{08147E34-39A0-458F-977A-1DB35271ECCD}"/>
              </a:ext>
            </a:extLst>
          </p:cNvPr>
          <p:cNvSpPr txBox="1"/>
          <p:nvPr/>
        </p:nvSpPr>
        <p:spPr>
          <a:xfrm>
            <a:off x="11523208" y="179040"/>
            <a:ext cx="492550" cy="369332"/>
          </a:xfrm>
          <a:prstGeom prst="rect">
            <a:avLst/>
          </a:prstGeom>
          <a:noFill/>
        </p:spPr>
        <p:txBody>
          <a:bodyPr wrap="square" rtlCol="0">
            <a:spAutoFit/>
          </a:bodyPr>
          <a:lstStyle/>
          <a:p>
            <a:r>
              <a:rPr lang="uk-UA" dirty="0"/>
              <a:t>78</a:t>
            </a:r>
          </a:p>
        </p:txBody>
      </p:sp>
    </p:spTree>
    <p:extLst>
      <p:ext uri="{BB962C8B-B14F-4D97-AF65-F5344CB8AC3E}">
        <p14:creationId xmlns:p14="http://schemas.microsoft.com/office/powerpoint/2010/main" val="6257807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Групувати 5">
            <a:extLst>
              <a:ext uri="{FF2B5EF4-FFF2-40B4-BE49-F238E27FC236}">
                <a16:creationId xmlns:a16="http://schemas.microsoft.com/office/drawing/2014/main" id="{D106FD6C-CBEF-4864-BF8E-C0C006CC1DBE}"/>
              </a:ext>
            </a:extLst>
          </p:cNvPr>
          <p:cNvGrpSpPr/>
          <p:nvPr/>
        </p:nvGrpSpPr>
        <p:grpSpPr>
          <a:xfrm>
            <a:off x="377190" y="409694"/>
            <a:ext cx="11814810" cy="5703754"/>
            <a:chOff x="377190" y="409694"/>
            <a:chExt cx="11814810" cy="5703754"/>
          </a:xfrm>
        </p:grpSpPr>
        <p:grpSp>
          <p:nvGrpSpPr>
            <p:cNvPr id="4" name="Групувати 3">
              <a:extLst>
                <a:ext uri="{FF2B5EF4-FFF2-40B4-BE49-F238E27FC236}">
                  <a16:creationId xmlns:a16="http://schemas.microsoft.com/office/drawing/2014/main" id="{A5EE74FB-3CD6-4E97-A0E8-B0A4EFEAD825}"/>
                </a:ext>
              </a:extLst>
            </p:cNvPr>
            <p:cNvGrpSpPr/>
            <p:nvPr/>
          </p:nvGrpSpPr>
          <p:grpSpPr>
            <a:xfrm>
              <a:off x="446033" y="409694"/>
              <a:ext cx="11381980" cy="4830491"/>
              <a:chOff x="446033" y="409694"/>
              <a:chExt cx="11381980" cy="4830491"/>
            </a:xfrm>
          </p:grpSpPr>
          <p:sp>
            <p:nvSpPr>
              <p:cNvPr id="2" name="Прямокутник 1">
                <a:extLst>
                  <a:ext uri="{FF2B5EF4-FFF2-40B4-BE49-F238E27FC236}">
                    <a16:creationId xmlns:a16="http://schemas.microsoft.com/office/drawing/2014/main" id="{14F66BA6-112B-4D4C-9A9E-B64F1C0A6491}"/>
                  </a:ext>
                </a:extLst>
              </p:cNvPr>
              <p:cNvSpPr/>
              <p:nvPr/>
            </p:nvSpPr>
            <p:spPr>
              <a:xfrm>
                <a:off x="592585" y="409694"/>
                <a:ext cx="11235428" cy="969496"/>
              </a:xfrm>
              <a:prstGeom prst="rect">
                <a:avLst/>
              </a:prstGeom>
            </p:spPr>
            <p:txBody>
              <a:bodyPr wrap="square">
                <a:spAutoFit/>
              </a:bodyPr>
              <a:lstStyle/>
              <a:p>
                <a:r>
                  <a:rPr lang="uk-UA" sz="3200" b="1" dirty="0">
                    <a:solidFill>
                      <a:srgbClr val="7030A0"/>
                    </a:solidFill>
                    <a:latin typeface="Arial Narrow" panose="020B0606020202030204" pitchFamily="34" charset="0"/>
                  </a:rPr>
                  <a:t>Показники рентабельності </a:t>
                </a:r>
                <a:r>
                  <a:rPr lang="uk-UA" sz="3200" b="1" dirty="0">
                    <a:latin typeface="Arial Narrow" panose="020B0606020202030204" pitchFamily="34" charset="0"/>
                  </a:rPr>
                  <a:t>- </a:t>
                </a:r>
                <a:r>
                  <a:rPr lang="uk-UA" sz="2500" b="1" dirty="0">
                    <a:latin typeface="Arial Narrow" panose="020B0606020202030204" pitchFamily="34" charset="0"/>
                  </a:rPr>
                  <a:t>відображають рівень прибутковості реалізації товарів або інвестованих ресурсів.</a:t>
                </a:r>
                <a:endParaRPr lang="uk-UA" sz="2500" b="1" dirty="0">
                  <a:solidFill>
                    <a:srgbClr val="7030A0"/>
                  </a:solidFill>
                  <a:latin typeface="Arial Narrow" panose="020B0606020202030204" pitchFamily="34" charset="0"/>
                </a:endParaRPr>
              </a:p>
            </p:txBody>
          </p:sp>
          <p:sp>
            <p:nvSpPr>
              <p:cNvPr id="3" name="Прямокутник 2">
                <a:extLst>
                  <a:ext uri="{FF2B5EF4-FFF2-40B4-BE49-F238E27FC236}">
                    <a16:creationId xmlns:a16="http://schemas.microsoft.com/office/drawing/2014/main" id="{AF2D42C7-099F-4F7B-93FF-7390EDE067F0}"/>
                  </a:ext>
                </a:extLst>
              </p:cNvPr>
              <p:cNvSpPr/>
              <p:nvPr/>
            </p:nvSpPr>
            <p:spPr>
              <a:xfrm>
                <a:off x="446033" y="1689854"/>
                <a:ext cx="11235428" cy="3550331"/>
              </a:xfrm>
              <a:prstGeom prst="rect">
                <a:avLst/>
              </a:prstGeom>
            </p:spPr>
            <p:txBody>
              <a:bodyPr wrap="square">
                <a:spAutoFit/>
              </a:bodyPr>
              <a:lstStyle/>
              <a:p>
                <a:pPr marL="457200" indent="-457200">
                  <a:lnSpc>
                    <a:spcPct val="89000"/>
                  </a:lnSpc>
                  <a:spcAft>
                    <a:spcPts val="600"/>
                  </a:spcAft>
                  <a:buAutoNum type="arabicPeriod"/>
                </a:pPr>
                <a:r>
                  <a:rPr lang="uk-UA" sz="2300" b="1" dirty="0">
                    <a:latin typeface="Arial Narrow" panose="020B0606020202030204" pitchFamily="34" charset="0"/>
                  </a:rPr>
                  <a:t>Рентабельність продукції - відношення прибутку від реалізації до витрат на виробництво продукції,</a:t>
                </a:r>
              </a:p>
              <a:p>
                <a:pPr marL="457200" indent="-457200">
                  <a:lnSpc>
                    <a:spcPct val="89000"/>
                  </a:lnSpc>
                  <a:spcAft>
                    <a:spcPts val="600"/>
                  </a:spcAft>
                  <a:buFontTx/>
                  <a:buAutoNum type="arabicPeriod"/>
                </a:pPr>
                <a:r>
                  <a:rPr lang="uk-UA" sz="2300" b="1" dirty="0">
                    <a:latin typeface="Arial Narrow" panose="020B0606020202030204" pitchFamily="34" charset="0"/>
                  </a:rPr>
                  <a:t>Рентабельність продажів - відношення прибутку від реалізації до обсягу реалізації продукції,</a:t>
                </a:r>
              </a:p>
              <a:p>
                <a:pPr marL="457200" indent="-457200">
                  <a:lnSpc>
                    <a:spcPct val="89000"/>
                  </a:lnSpc>
                  <a:spcAft>
                    <a:spcPts val="600"/>
                  </a:spcAft>
                  <a:buFontTx/>
                  <a:buAutoNum type="arabicPeriod"/>
                </a:pPr>
                <a:r>
                  <a:rPr lang="uk-UA" sz="2300" b="1" dirty="0">
                    <a:latin typeface="Arial Narrow" panose="020B0606020202030204" pitchFamily="34" charset="0"/>
                  </a:rPr>
                  <a:t>Рентабельність усього капіталу підприємства - отримують шляхом ділення прибутку, отриманого у звітному періоді, на інвестований у виробничу діяльність капітал,</a:t>
                </a:r>
              </a:p>
              <a:p>
                <a:pPr marL="457200" indent="-457200">
                  <a:lnSpc>
                    <a:spcPct val="89000"/>
                  </a:lnSpc>
                  <a:spcAft>
                    <a:spcPts val="600"/>
                  </a:spcAft>
                  <a:buFontTx/>
                  <a:buAutoNum type="arabicPeriod"/>
                </a:pPr>
                <a:r>
                  <a:rPr lang="uk-UA" sz="2300" b="1" dirty="0">
                    <a:latin typeface="Arial Narrow" panose="020B0606020202030204" pitchFamily="34" charset="0"/>
                  </a:rPr>
                  <a:t>Рентабельність власного капіталу - визначає прибуток, отриманий на одиницю капіталу власників підприємства</a:t>
                </a:r>
                <a:r>
                  <a:rPr lang="ru-RU" sz="2300" b="1" dirty="0">
                    <a:latin typeface="Arial Narrow" panose="020B0606020202030204" pitchFamily="34" charset="0"/>
                  </a:rPr>
                  <a:t>.</a:t>
                </a:r>
              </a:p>
              <a:p>
                <a:pPr marL="457200" indent="-457200">
                  <a:lnSpc>
                    <a:spcPct val="89000"/>
                  </a:lnSpc>
                  <a:spcAft>
                    <a:spcPts val="600"/>
                  </a:spcAft>
                  <a:buFontTx/>
                  <a:buAutoNum type="arabicPeriod"/>
                </a:pPr>
                <a:r>
                  <a:rPr lang="uk-UA" sz="2300" b="1" dirty="0">
                    <a:latin typeface="Arial Narrow" panose="020B0606020202030204" pitchFamily="34" charset="0"/>
                  </a:rPr>
                  <a:t>Рентабельність перманентного капіталу - визначає прибутковість капіталу, що знаходиться у довгостроковому користуванні підприємством.</a:t>
                </a:r>
              </a:p>
            </p:txBody>
          </p:sp>
        </p:grpSp>
        <p:sp>
          <p:nvSpPr>
            <p:cNvPr id="5" name="Прямокутник 4">
              <a:extLst>
                <a:ext uri="{FF2B5EF4-FFF2-40B4-BE49-F238E27FC236}">
                  <a16:creationId xmlns:a16="http://schemas.microsoft.com/office/drawing/2014/main" id="{94B659BD-3CBA-42A2-8FC1-20464509FABD}"/>
                </a:ext>
              </a:extLst>
            </p:cNvPr>
            <p:cNvSpPr/>
            <p:nvPr/>
          </p:nvSpPr>
          <p:spPr>
            <a:xfrm>
              <a:off x="377190" y="5637677"/>
              <a:ext cx="11814810" cy="475771"/>
            </a:xfrm>
            <a:prstGeom prst="rect">
              <a:avLst/>
            </a:prstGeom>
          </p:spPr>
          <p:txBody>
            <a:bodyPr wrap="square">
              <a:spAutoFit/>
            </a:bodyPr>
            <a:lstStyle/>
            <a:p>
              <a:pPr>
                <a:lnSpc>
                  <a:spcPct val="89000"/>
                </a:lnSpc>
              </a:pPr>
              <a:r>
                <a:rPr lang="uk-UA" sz="1400" b="1" dirty="0">
                  <a:latin typeface="Arial Narrow" panose="020B0606020202030204" pitchFamily="34" charset="0"/>
                </a:rPr>
                <a:t>Джерело: Круш П.В., Хоменко Т.Ю. Аналіз системи показників контролінгу для прийняття управлінських рішень. Підприємництво та інновації. 2015.  Вип. 1, </a:t>
              </a:r>
              <a:r>
                <a:rPr lang="de-DE" sz="1400" b="1" dirty="0">
                  <a:latin typeface="Arial Narrow" panose="020B0606020202030204" pitchFamily="34" charset="0"/>
                </a:rPr>
                <a:t>http://ei-journal.in.ua/index.php/journal/article/view/42/28</a:t>
              </a:r>
              <a:endParaRPr lang="uk-UA" sz="1400" b="1" dirty="0">
                <a:latin typeface="Arial Narrow" panose="020B0606020202030204" pitchFamily="34" charset="0"/>
              </a:endParaRPr>
            </a:p>
          </p:txBody>
        </p:sp>
      </p:grpSp>
      <p:sp>
        <p:nvSpPr>
          <p:cNvPr id="7" name="TextBox 6">
            <a:extLst>
              <a:ext uri="{FF2B5EF4-FFF2-40B4-BE49-F238E27FC236}">
                <a16:creationId xmlns:a16="http://schemas.microsoft.com/office/drawing/2014/main" id="{238D5DA3-015E-4DAA-8CA7-6E621CB5F2F0}"/>
              </a:ext>
            </a:extLst>
          </p:cNvPr>
          <p:cNvSpPr txBox="1"/>
          <p:nvPr/>
        </p:nvSpPr>
        <p:spPr>
          <a:xfrm>
            <a:off x="11513008" y="225028"/>
            <a:ext cx="492550" cy="369332"/>
          </a:xfrm>
          <a:prstGeom prst="rect">
            <a:avLst/>
          </a:prstGeom>
          <a:noFill/>
        </p:spPr>
        <p:txBody>
          <a:bodyPr wrap="square" rtlCol="0">
            <a:spAutoFit/>
          </a:bodyPr>
          <a:lstStyle/>
          <a:p>
            <a:r>
              <a:rPr lang="uk-UA" dirty="0"/>
              <a:t>79</a:t>
            </a:r>
          </a:p>
        </p:txBody>
      </p:sp>
    </p:spTree>
    <p:extLst>
      <p:ext uri="{BB962C8B-B14F-4D97-AF65-F5344CB8AC3E}">
        <p14:creationId xmlns:p14="http://schemas.microsoft.com/office/powerpoint/2010/main" val="1379600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38F644F-3967-4088-80DF-8D0BF4C7C36B}"/>
              </a:ext>
            </a:extLst>
          </p:cNvPr>
          <p:cNvSpPr>
            <a:spLocks noGrp="1"/>
          </p:cNvSpPr>
          <p:nvPr>
            <p:ph type="title"/>
          </p:nvPr>
        </p:nvSpPr>
        <p:spPr>
          <a:xfrm>
            <a:off x="539750" y="612535"/>
            <a:ext cx="11112500" cy="1574800"/>
          </a:xfrm>
          <a:solidFill>
            <a:srgbClr val="FFFDEB"/>
          </a:solidFill>
        </p:spPr>
        <p:txBody>
          <a:bodyPr>
            <a:noAutofit/>
          </a:bodyPr>
          <a:lstStyle/>
          <a:p>
            <a:pPr algn="ctr">
              <a:lnSpc>
                <a:spcPct val="100000"/>
              </a:lnSpc>
            </a:pPr>
            <a:r>
              <a:rPr lang="ru-RU" sz="4800" b="1" dirty="0">
                <a:solidFill>
                  <a:srgbClr val="7030A0"/>
                </a:solidFill>
                <a:latin typeface="Arial Narrow" panose="020B0606020202030204" pitchFamily="34" charset="0"/>
              </a:rPr>
              <a:t>1 </a:t>
            </a:r>
            <a:r>
              <a:rPr lang="uk-UA" sz="4800" b="1" dirty="0">
                <a:solidFill>
                  <a:srgbClr val="7030A0"/>
                </a:solidFill>
                <a:latin typeface="Arial Narrow" panose="020B0606020202030204" pitchFamily="34" charset="0"/>
              </a:rPr>
              <a:t>СУТНІСТЬ, ЗАВДАННЯ, ВИДИ ТА ФУНКЦІЇ ФІНАНСОВОГО КОНТРОЛІНГУ</a:t>
            </a:r>
            <a:endParaRPr lang="uk-UA" sz="4800" dirty="0"/>
          </a:p>
        </p:txBody>
      </p:sp>
      <p:sp>
        <p:nvSpPr>
          <p:cNvPr id="4" name="Прямокутник 3">
            <a:extLst>
              <a:ext uri="{FF2B5EF4-FFF2-40B4-BE49-F238E27FC236}">
                <a16:creationId xmlns:a16="http://schemas.microsoft.com/office/drawing/2014/main" id="{12DFA937-3572-49E0-8EE0-4ED76563143B}"/>
              </a:ext>
            </a:extLst>
          </p:cNvPr>
          <p:cNvSpPr/>
          <p:nvPr/>
        </p:nvSpPr>
        <p:spPr>
          <a:xfrm>
            <a:off x="1041400" y="2690336"/>
            <a:ext cx="9766300" cy="2862322"/>
          </a:xfrm>
          <a:prstGeom prst="rect">
            <a:avLst/>
          </a:prstGeom>
        </p:spPr>
        <p:txBody>
          <a:bodyPr wrap="square">
            <a:spAutoFit/>
          </a:bodyPr>
          <a:lstStyle/>
          <a:p>
            <a:pPr algn="ctr"/>
            <a:r>
              <a:rPr lang="uk-UA" sz="3600" b="1" dirty="0">
                <a:solidFill>
                  <a:srgbClr val="7030A0"/>
                </a:solidFill>
                <a:latin typeface="Bahnschrift SemiBold Condensed" panose="020B0502040204020203" pitchFamily="34" charset="0"/>
              </a:rPr>
              <a:t>Контролінг </a:t>
            </a:r>
            <a:r>
              <a:rPr lang="uk-UA" sz="3600" b="1" dirty="0">
                <a:latin typeface="Bahnschrift SemiBold Condensed" panose="020B0502040204020203" pitchFamily="34" charset="0"/>
              </a:rPr>
              <a:t>–  спеціальна саморегулююча система методів та інструментів, яка спрямована на функціональну підтримку менеджменту підприємства і включає інформаційне забезпечення, планування, координацію, контроль і внутрішній консалтинг. </a:t>
            </a:r>
          </a:p>
        </p:txBody>
      </p:sp>
      <p:sp>
        <p:nvSpPr>
          <p:cNvPr id="5" name="TextBox 4">
            <a:extLst>
              <a:ext uri="{FF2B5EF4-FFF2-40B4-BE49-F238E27FC236}">
                <a16:creationId xmlns:a16="http://schemas.microsoft.com/office/drawing/2014/main" id="{D8685616-361C-45D4-81BF-20516724B9F7}"/>
              </a:ext>
            </a:extLst>
          </p:cNvPr>
          <p:cNvSpPr txBox="1"/>
          <p:nvPr/>
        </p:nvSpPr>
        <p:spPr>
          <a:xfrm>
            <a:off x="11718857" y="243203"/>
            <a:ext cx="320918" cy="369332"/>
          </a:xfrm>
          <a:prstGeom prst="rect">
            <a:avLst/>
          </a:prstGeom>
          <a:noFill/>
        </p:spPr>
        <p:txBody>
          <a:bodyPr wrap="square" rtlCol="0">
            <a:spAutoFit/>
          </a:bodyPr>
          <a:lstStyle/>
          <a:p>
            <a:r>
              <a:rPr lang="uk-UA" dirty="0"/>
              <a:t>8</a:t>
            </a:r>
          </a:p>
        </p:txBody>
      </p:sp>
    </p:spTree>
    <p:extLst>
      <p:ext uri="{BB962C8B-B14F-4D97-AF65-F5344CB8AC3E}">
        <p14:creationId xmlns:p14="http://schemas.microsoft.com/office/powerpoint/2010/main" val="894085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Групувати 5">
            <a:extLst>
              <a:ext uri="{FF2B5EF4-FFF2-40B4-BE49-F238E27FC236}">
                <a16:creationId xmlns:a16="http://schemas.microsoft.com/office/drawing/2014/main" id="{B23B2104-5CCC-4204-AE05-CA08CBF6FFF5}"/>
              </a:ext>
            </a:extLst>
          </p:cNvPr>
          <p:cNvGrpSpPr/>
          <p:nvPr/>
        </p:nvGrpSpPr>
        <p:grpSpPr>
          <a:xfrm>
            <a:off x="164782" y="295394"/>
            <a:ext cx="12027218" cy="5818054"/>
            <a:chOff x="164782" y="295394"/>
            <a:chExt cx="12027218" cy="5818054"/>
          </a:xfrm>
        </p:grpSpPr>
        <p:grpSp>
          <p:nvGrpSpPr>
            <p:cNvPr id="4" name="Групувати 3">
              <a:extLst>
                <a:ext uri="{FF2B5EF4-FFF2-40B4-BE49-F238E27FC236}">
                  <a16:creationId xmlns:a16="http://schemas.microsoft.com/office/drawing/2014/main" id="{96B8D459-4963-4342-BE76-F01227467F3C}"/>
                </a:ext>
              </a:extLst>
            </p:cNvPr>
            <p:cNvGrpSpPr/>
            <p:nvPr/>
          </p:nvGrpSpPr>
          <p:grpSpPr>
            <a:xfrm>
              <a:off x="164782" y="295394"/>
              <a:ext cx="11862435" cy="5394874"/>
              <a:chOff x="164782" y="295394"/>
              <a:chExt cx="11862435" cy="5394874"/>
            </a:xfrm>
          </p:grpSpPr>
          <p:sp>
            <p:nvSpPr>
              <p:cNvPr id="2" name="Прямокутник 1">
                <a:extLst>
                  <a:ext uri="{FF2B5EF4-FFF2-40B4-BE49-F238E27FC236}">
                    <a16:creationId xmlns:a16="http://schemas.microsoft.com/office/drawing/2014/main" id="{E3B4CFA2-6B11-4878-9F02-4557AD6066DA}"/>
                  </a:ext>
                </a:extLst>
              </p:cNvPr>
              <p:cNvSpPr/>
              <p:nvPr/>
            </p:nvSpPr>
            <p:spPr>
              <a:xfrm>
                <a:off x="469050" y="295394"/>
                <a:ext cx="11002440" cy="1228028"/>
              </a:xfrm>
              <a:prstGeom prst="rect">
                <a:avLst/>
              </a:prstGeom>
            </p:spPr>
            <p:txBody>
              <a:bodyPr wrap="square">
                <a:spAutoFit/>
              </a:bodyPr>
              <a:lstStyle/>
              <a:p>
                <a:pPr>
                  <a:lnSpc>
                    <a:spcPct val="90000"/>
                  </a:lnSpc>
                </a:pPr>
                <a:r>
                  <a:rPr lang="uk-UA" sz="3200" b="1" dirty="0">
                    <a:solidFill>
                      <a:srgbClr val="7030A0"/>
                    </a:solidFill>
                    <a:latin typeface="Arial Narrow" panose="020B0606020202030204" pitchFamily="34" charset="0"/>
                  </a:rPr>
                  <a:t>Показники фінансової стійкості </a:t>
                </a:r>
                <a:r>
                  <a:rPr lang="uk-UA" sz="3200" b="1" dirty="0">
                    <a:latin typeface="Arial Narrow" panose="020B0606020202030204" pitchFamily="34" charset="0"/>
                  </a:rPr>
                  <a:t>-</a:t>
                </a:r>
                <a:r>
                  <a:rPr lang="uk-UA" sz="3200" b="1" dirty="0">
                    <a:solidFill>
                      <a:srgbClr val="7030A0"/>
                    </a:solidFill>
                    <a:latin typeface="Arial Narrow" panose="020B0606020202030204" pitchFamily="34" charset="0"/>
                  </a:rPr>
                  <a:t> </a:t>
                </a:r>
                <a:r>
                  <a:rPr lang="uk-UA" sz="2500" b="1" dirty="0">
                    <a:latin typeface="Arial Narrow" panose="020B0606020202030204" pitchFamily="34" charset="0"/>
                  </a:rPr>
                  <a:t>показують здатність підприємства забезпечити стійке функціонування в довгостроковій перспективі та оцінюють умови платоспроможності підприємства. </a:t>
                </a:r>
                <a:endParaRPr lang="uk-UA" sz="2500" b="1" dirty="0">
                  <a:solidFill>
                    <a:srgbClr val="7030A0"/>
                  </a:solidFill>
                  <a:latin typeface="Arial Narrow" panose="020B0606020202030204" pitchFamily="34" charset="0"/>
                </a:endParaRPr>
              </a:p>
            </p:txBody>
          </p:sp>
          <p:sp>
            <p:nvSpPr>
              <p:cNvPr id="3" name="Прямокутник 2">
                <a:extLst>
                  <a:ext uri="{FF2B5EF4-FFF2-40B4-BE49-F238E27FC236}">
                    <a16:creationId xmlns:a16="http://schemas.microsoft.com/office/drawing/2014/main" id="{C4466C46-8ED4-48D6-A350-CDB33E18C85F}"/>
                  </a:ext>
                </a:extLst>
              </p:cNvPr>
              <p:cNvSpPr/>
              <p:nvPr/>
            </p:nvSpPr>
            <p:spPr>
              <a:xfrm>
                <a:off x="164782" y="1523422"/>
                <a:ext cx="11862435" cy="4166846"/>
              </a:xfrm>
              <a:prstGeom prst="rect">
                <a:avLst/>
              </a:prstGeom>
            </p:spPr>
            <p:txBody>
              <a:bodyPr wrap="square">
                <a:spAutoFit/>
              </a:bodyPr>
              <a:lstStyle/>
              <a:p>
                <a:pPr marL="457200" indent="-457200">
                  <a:lnSpc>
                    <a:spcPct val="89000"/>
                  </a:lnSpc>
                  <a:spcAft>
                    <a:spcPts val="400"/>
                  </a:spcAft>
                  <a:buAutoNum type="arabicPeriod"/>
                </a:pPr>
                <a:r>
                  <a:rPr lang="uk-UA" sz="2100" b="1" dirty="0">
                    <a:latin typeface="Arial Narrow" panose="020B0606020202030204" pitchFamily="34" charset="0"/>
                  </a:rPr>
                  <a:t>Коефіцієнт власності, або автономії - відображає співвідношення між інтересами акціонерів та кредиторів. Відношення власного капіталу до валюти балансу має бути не менше 50%,</a:t>
                </a:r>
              </a:p>
              <a:p>
                <a:pPr marL="457200" indent="-457200">
                  <a:lnSpc>
                    <a:spcPct val="89000"/>
                  </a:lnSpc>
                  <a:spcAft>
                    <a:spcPts val="400"/>
                  </a:spcAft>
                  <a:buAutoNum type="arabicPeriod"/>
                </a:pPr>
                <a:r>
                  <a:rPr lang="uk-UA" sz="2100" b="1" dirty="0">
                    <a:latin typeface="Arial Narrow" panose="020B0606020202030204" pitchFamily="34" charset="0"/>
                  </a:rPr>
                  <a:t>Коефіцієнт залучення капіталу - частка залучених коштів у загальному капіталі,</a:t>
                </a:r>
              </a:p>
              <a:p>
                <a:pPr marL="457200" indent="-457200">
                  <a:lnSpc>
                    <a:spcPct val="89000"/>
                  </a:lnSpc>
                  <a:spcAft>
                    <a:spcPts val="400"/>
                  </a:spcAft>
                  <a:buAutoNum type="arabicPeriod"/>
                </a:pPr>
                <a:r>
                  <a:rPr lang="uk-UA" sz="2100" b="1" dirty="0">
                    <a:latin typeface="Arial Narrow" panose="020B0606020202030204" pitchFamily="34" charset="0"/>
                  </a:rPr>
                  <a:t>Коефіцієнт залежності від зовнішніх боргів - показує залежність підприємства від зовнішніх позик і боргів. Чим більше зобов’язань, тим небезпечніший фінансовий стан,</a:t>
                </a:r>
              </a:p>
              <a:p>
                <a:pPr marL="457200" indent="-457200">
                  <a:lnSpc>
                    <a:spcPct val="89000"/>
                  </a:lnSpc>
                  <a:spcAft>
                    <a:spcPts val="400"/>
                  </a:spcAft>
                  <a:buAutoNum type="arabicPeriod"/>
                </a:pPr>
                <a:r>
                  <a:rPr lang="uk-UA" sz="2100" b="1" dirty="0">
                    <a:latin typeface="Arial Narrow" panose="020B0606020202030204" pitchFamily="34" charset="0"/>
                  </a:rPr>
                  <a:t>Коефіцієнт забезпечення необоротних активів власним капіталом - частка власного капіталу у створенні необоротних активів,</a:t>
                </a:r>
              </a:p>
              <a:p>
                <a:pPr marL="457200" indent="-457200">
                  <a:lnSpc>
                    <a:spcPct val="89000"/>
                  </a:lnSpc>
                  <a:spcAft>
                    <a:spcPts val="400"/>
                  </a:spcAft>
                  <a:buAutoNum type="arabicPeriod"/>
                </a:pPr>
                <a:r>
                  <a:rPr lang="uk-UA" sz="2100" b="1" dirty="0">
                    <a:latin typeface="Arial Narrow" panose="020B0606020202030204" pitchFamily="34" charset="0"/>
                  </a:rPr>
                  <a:t>Коефіцієнт захисту кредиторів - показує ступінь захищеності кредиторів та гарантію виплати відсотків на надані підприємству позички. Вказує, у скільки разів більше коштів заробило підприємство, ніж потрібно для оплати відсотків, &gt;1 (при &lt;1, підприємство вважається банкрутом).</a:t>
                </a:r>
              </a:p>
              <a:p>
                <a:pPr marL="457200" indent="-457200">
                  <a:lnSpc>
                    <a:spcPct val="89000"/>
                  </a:lnSpc>
                  <a:spcAft>
                    <a:spcPts val="400"/>
                  </a:spcAft>
                  <a:buAutoNum type="arabicPeriod"/>
                </a:pPr>
                <a:r>
                  <a:rPr lang="uk-UA" sz="2100" b="1" dirty="0">
                    <a:latin typeface="Arial Narrow" panose="020B0606020202030204" pitchFamily="34" charset="0"/>
                  </a:rPr>
                  <a:t>Коефіцієнт середнього процента за залучення коштів - показує, наскільки дорогим є залучення коштів у загальний оборот підприємства,</a:t>
                </a:r>
              </a:p>
              <a:p>
                <a:pPr marL="457200" indent="-457200">
                  <a:lnSpc>
                    <a:spcPct val="89000"/>
                  </a:lnSpc>
                  <a:spcAft>
                    <a:spcPts val="400"/>
                  </a:spcAft>
                  <a:buAutoNum type="arabicPeriod"/>
                </a:pPr>
                <a:r>
                  <a:rPr lang="uk-UA" sz="2100" b="1" dirty="0">
                    <a:latin typeface="Arial Narrow" panose="020B0606020202030204" pitchFamily="34" charset="0"/>
                  </a:rPr>
                  <a:t>Коефіцієнт забезпеченості акцій - показує прибуток на 1 грн. акцій, які знаходяться в обігу</a:t>
                </a:r>
                <a:r>
                  <a:rPr lang="uk-UA" sz="2300" b="1" dirty="0">
                    <a:latin typeface="Arial Narrow" panose="020B0606020202030204" pitchFamily="34" charset="0"/>
                  </a:rPr>
                  <a:t>.</a:t>
                </a:r>
              </a:p>
            </p:txBody>
          </p:sp>
        </p:grpSp>
        <p:sp>
          <p:nvSpPr>
            <p:cNvPr id="5" name="Прямокутник 4">
              <a:extLst>
                <a:ext uri="{FF2B5EF4-FFF2-40B4-BE49-F238E27FC236}">
                  <a16:creationId xmlns:a16="http://schemas.microsoft.com/office/drawing/2014/main" id="{C5D86109-7E86-491C-95D3-A28F4762B02C}"/>
                </a:ext>
              </a:extLst>
            </p:cNvPr>
            <p:cNvSpPr/>
            <p:nvPr/>
          </p:nvSpPr>
          <p:spPr>
            <a:xfrm>
              <a:off x="377190" y="5637677"/>
              <a:ext cx="11814810" cy="475771"/>
            </a:xfrm>
            <a:prstGeom prst="rect">
              <a:avLst/>
            </a:prstGeom>
          </p:spPr>
          <p:txBody>
            <a:bodyPr wrap="square">
              <a:spAutoFit/>
            </a:bodyPr>
            <a:lstStyle/>
            <a:p>
              <a:pPr>
                <a:lnSpc>
                  <a:spcPct val="89000"/>
                </a:lnSpc>
              </a:pPr>
              <a:r>
                <a:rPr lang="uk-UA" sz="1400" b="1" dirty="0">
                  <a:latin typeface="Arial Narrow" panose="020B0606020202030204" pitchFamily="34" charset="0"/>
                </a:rPr>
                <a:t>Джерело: Круш П.В., Хоменко Т.Ю. Аналіз системи показників контролінгу для прийняття управлінських рішень. Підприємництво та інновації. 2015.  Вип. 1, </a:t>
              </a:r>
              <a:r>
                <a:rPr lang="de-DE" sz="1400" b="1" dirty="0">
                  <a:latin typeface="Arial Narrow" panose="020B0606020202030204" pitchFamily="34" charset="0"/>
                </a:rPr>
                <a:t>http://ei-journal.in.ua/index.php/journal/article/view/42/28</a:t>
              </a:r>
              <a:endParaRPr lang="uk-UA" sz="1400" b="1" dirty="0">
                <a:latin typeface="Arial Narrow" panose="020B0606020202030204" pitchFamily="34" charset="0"/>
              </a:endParaRPr>
            </a:p>
          </p:txBody>
        </p:sp>
      </p:grpSp>
      <p:sp>
        <p:nvSpPr>
          <p:cNvPr id="7" name="TextBox 6">
            <a:extLst>
              <a:ext uri="{FF2B5EF4-FFF2-40B4-BE49-F238E27FC236}">
                <a16:creationId xmlns:a16="http://schemas.microsoft.com/office/drawing/2014/main" id="{88640B1F-5861-4538-B718-115DCF9A1254}"/>
              </a:ext>
            </a:extLst>
          </p:cNvPr>
          <p:cNvSpPr txBox="1"/>
          <p:nvPr/>
        </p:nvSpPr>
        <p:spPr>
          <a:xfrm>
            <a:off x="11529483" y="189790"/>
            <a:ext cx="492550" cy="369332"/>
          </a:xfrm>
          <a:prstGeom prst="rect">
            <a:avLst/>
          </a:prstGeom>
          <a:noFill/>
        </p:spPr>
        <p:txBody>
          <a:bodyPr wrap="square" rtlCol="0">
            <a:spAutoFit/>
          </a:bodyPr>
          <a:lstStyle/>
          <a:p>
            <a:r>
              <a:rPr lang="uk-UA" dirty="0"/>
              <a:t>80</a:t>
            </a:r>
          </a:p>
        </p:txBody>
      </p:sp>
    </p:spTree>
    <p:extLst>
      <p:ext uri="{BB962C8B-B14F-4D97-AF65-F5344CB8AC3E}">
        <p14:creationId xmlns:p14="http://schemas.microsoft.com/office/powerpoint/2010/main" val="184908332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Групувати 5">
            <a:extLst>
              <a:ext uri="{FF2B5EF4-FFF2-40B4-BE49-F238E27FC236}">
                <a16:creationId xmlns:a16="http://schemas.microsoft.com/office/drawing/2014/main" id="{D2C89BE7-5BC6-4B21-8C13-5FF125EA2DDF}"/>
              </a:ext>
            </a:extLst>
          </p:cNvPr>
          <p:cNvGrpSpPr/>
          <p:nvPr/>
        </p:nvGrpSpPr>
        <p:grpSpPr>
          <a:xfrm>
            <a:off x="148590" y="507392"/>
            <a:ext cx="12043410" cy="5606056"/>
            <a:chOff x="148590" y="507392"/>
            <a:chExt cx="12043410" cy="5606056"/>
          </a:xfrm>
        </p:grpSpPr>
        <p:grpSp>
          <p:nvGrpSpPr>
            <p:cNvPr id="4" name="Групувати 3">
              <a:extLst>
                <a:ext uri="{FF2B5EF4-FFF2-40B4-BE49-F238E27FC236}">
                  <a16:creationId xmlns:a16="http://schemas.microsoft.com/office/drawing/2014/main" id="{D28D4D77-4467-49B0-9A43-5F185D76E467}"/>
                </a:ext>
              </a:extLst>
            </p:cNvPr>
            <p:cNvGrpSpPr/>
            <p:nvPr/>
          </p:nvGrpSpPr>
          <p:grpSpPr>
            <a:xfrm>
              <a:off x="148590" y="507392"/>
              <a:ext cx="11727180" cy="5066195"/>
              <a:chOff x="90876" y="507392"/>
              <a:chExt cx="11785006" cy="5066195"/>
            </a:xfrm>
          </p:grpSpPr>
          <p:sp>
            <p:nvSpPr>
              <p:cNvPr id="2" name="Прямокутник 1">
                <a:extLst>
                  <a:ext uri="{FF2B5EF4-FFF2-40B4-BE49-F238E27FC236}">
                    <a16:creationId xmlns:a16="http://schemas.microsoft.com/office/drawing/2014/main" id="{51EB1E14-CDAD-4FE6-AC54-BEF7725BB0D7}"/>
                  </a:ext>
                </a:extLst>
              </p:cNvPr>
              <p:cNvSpPr/>
              <p:nvPr/>
            </p:nvSpPr>
            <p:spPr>
              <a:xfrm>
                <a:off x="492899" y="507392"/>
                <a:ext cx="10980961" cy="872996"/>
              </a:xfrm>
              <a:prstGeom prst="rect">
                <a:avLst/>
              </a:prstGeom>
            </p:spPr>
            <p:txBody>
              <a:bodyPr wrap="square">
                <a:spAutoFit/>
              </a:bodyPr>
              <a:lstStyle/>
              <a:p>
                <a:pPr>
                  <a:lnSpc>
                    <a:spcPct val="89000"/>
                  </a:lnSpc>
                </a:pPr>
                <a:r>
                  <a:rPr lang="uk-UA" sz="3200" b="1" dirty="0">
                    <a:solidFill>
                      <a:srgbClr val="7030A0"/>
                    </a:solidFill>
                    <a:latin typeface="Arial Narrow" panose="020B0606020202030204" pitchFamily="34" charset="0"/>
                  </a:rPr>
                  <a:t>Показники управління персоналом </a:t>
                </a:r>
                <a:r>
                  <a:rPr lang="uk-UA" sz="3200" b="1" dirty="0">
                    <a:latin typeface="Arial Narrow" panose="020B0606020202030204" pitchFamily="34" charset="0"/>
                  </a:rPr>
                  <a:t>- </a:t>
                </a:r>
                <a:r>
                  <a:rPr lang="uk-UA" sz="2500" b="1" dirty="0">
                    <a:latin typeface="Arial Narrow" panose="020B0606020202030204" pitchFamily="34" charset="0"/>
                  </a:rPr>
                  <a:t>показують ступінь ефективності використання (віддачу від) персоналу.</a:t>
                </a:r>
              </a:p>
            </p:txBody>
          </p:sp>
          <p:sp>
            <p:nvSpPr>
              <p:cNvPr id="3" name="Прямокутник 2">
                <a:extLst>
                  <a:ext uri="{FF2B5EF4-FFF2-40B4-BE49-F238E27FC236}">
                    <a16:creationId xmlns:a16="http://schemas.microsoft.com/office/drawing/2014/main" id="{6EB47D0C-1AF3-469E-AEE8-B252E6BDB575}"/>
                  </a:ext>
                </a:extLst>
              </p:cNvPr>
              <p:cNvSpPr/>
              <p:nvPr/>
            </p:nvSpPr>
            <p:spPr>
              <a:xfrm>
                <a:off x="90876" y="1380388"/>
                <a:ext cx="11785006" cy="4193199"/>
              </a:xfrm>
              <a:prstGeom prst="rect">
                <a:avLst/>
              </a:prstGeom>
            </p:spPr>
            <p:txBody>
              <a:bodyPr wrap="square">
                <a:spAutoFit/>
              </a:bodyPr>
              <a:lstStyle/>
              <a:p>
                <a:pPr marL="457200" indent="-457200">
                  <a:lnSpc>
                    <a:spcPct val="89000"/>
                  </a:lnSpc>
                  <a:spcAft>
                    <a:spcPts val="500"/>
                  </a:spcAft>
                  <a:buAutoNum type="arabicPeriod"/>
                </a:pPr>
                <a:r>
                  <a:rPr lang="uk-UA" sz="2300" b="1" dirty="0">
                    <a:latin typeface="Arial Narrow" panose="020B0606020202030204" pitchFamily="34" charset="0"/>
                  </a:rPr>
                  <a:t>Штат підприємства - забезпечує основне функціонування підприємства, виконує роботи, які постійно є на підприємстві,</a:t>
                </a:r>
              </a:p>
              <a:p>
                <a:pPr marL="457200" indent="-457200">
                  <a:lnSpc>
                    <a:spcPct val="89000"/>
                  </a:lnSpc>
                  <a:spcAft>
                    <a:spcPts val="500"/>
                  </a:spcAft>
                  <a:buAutoNum type="arabicPeriod"/>
                </a:pPr>
                <a:r>
                  <a:rPr lang="uk-UA" sz="2300" b="1" dirty="0">
                    <a:latin typeface="Arial Narrow" panose="020B0606020202030204" pitchFamily="34" charset="0"/>
                  </a:rPr>
                  <a:t>Фонд заробітної плати - використовується у господарській практиці, статистичній звітності, економічному аналізі,</a:t>
                </a:r>
              </a:p>
              <a:p>
                <a:pPr marL="457200" indent="-457200">
                  <a:lnSpc>
                    <a:spcPct val="89000"/>
                  </a:lnSpc>
                  <a:spcAft>
                    <a:spcPts val="500"/>
                  </a:spcAft>
                  <a:buAutoNum type="arabicPeriod"/>
                </a:pPr>
                <a:r>
                  <a:rPr lang="uk-UA" sz="2300" b="1" dirty="0">
                    <a:latin typeface="Arial Narrow" panose="020B0606020202030204" pitchFamily="34" charset="0"/>
                  </a:rPr>
                  <a:t>Охорона праці - заходи, що спрямовані на збереження життя, здоров’я і працездатності людини в процесі трудової діяльності,</a:t>
                </a:r>
              </a:p>
              <a:p>
                <a:pPr marL="457200" indent="-457200">
                  <a:lnSpc>
                    <a:spcPct val="89000"/>
                  </a:lnSpc>
                  <a:spcAft>
                    <a:spcPts val="500"/>
                  </a:spcAft>
                  <a:buAutoNum type="arabicPeriod"/>
                </a:pPr>
                <a:r>
                  <a:rPr lang="uk-UA" sz="2300" b="1" dirty="0">
                    <a:latin typeface="Arial Narrow" panose="020B0606020202030204" pitchFamily="34" charset="0"/>
                  </a:rPr>
                  <a:t>Середня заробітна плата - характеризує розмір нарахованої заробітної плати, яка припадає на одного працівника підприємства.</a:t>
                </a:r>
              </a:p>
              <a:p>
                <a:pPr marL="457200" indent="-457200">
                  <a:lnSpc>
                    <a:spcPct val="89000"/>
                  </a:lnSpc>
                  <a:spcAft>
                    <a:spcPts val="500"/>
                  </a:spcAft>
                  <a:buAutoNum type="arabicPeriod"/>
                </a:pPr>
                <a:r>
                  <a:rPr lang="uk-UA" sz="2300" b="1" dirty="0">
                    <a:latin typeface="Arial Narrow" panose="020B0606020202030204" pitchFamily="34" charset="0"/>
                  </a:rPr>
                  <a:t>Продуктивність праці - характеризує обсяг продукції, виробленої за одиницю часу, або витрати часу на виробництво одиниці продукції,</a:t>
                </a:r>
              </a:p>
              <a:p>
                <a:pPr marL="457200" indent="-457200">
                  <a:lnSpc>
                    <a:spcPct val="89000"/>
                  </a:lnSpc>
                  <a:spcAft>
                    <a:spcPts val="500"/>
                  </a:spcAft>
                  <a:buAutoNum type="arabicPeriod"/>
                </a:pPr>
                <a:r>
                  <a:rPr lang="uk-UA" sz="2300" b="1" dirty="0">
                    <a:latin typeface="Arial Narrow" panose="020B0606020202030204" pitchFamily="34" charset="0"/>
                  </a:rPr>
                  <a:t>Трудомісткість продукції - зворотний показник продуктивності праці. Характеризує витрати робочого часу на виробництво одиниці продукції.</a:t>
                </a:r>
              </a:p>
            </p:txBody>
          </p:sp>
        </p:grpSp>
        <p:sp>
          <p:nvSpPr>
            <p:cNvPr id="5" name="Прямокутник 4">
              <a:extLst>
                <a:ext uri="{FF2B5EF4-FFF2-40B4-BE49-F238E27FC236}">
                  <a16:creationId xmlns:a16="http://schemas.microsoft.com/office/drawing/2014/main" id="{661D39CA-63E2-4E25-A463-AF3151174B20}"/>
                </a:ext>
              </a:extLst>
            </p:cNvPr>
            <p:cNvSpPr/>
            <p:nvPr/>
          </p:nvSpPr>
          <p:spPr>
            <a:xfrm>
              <a:off x="377190" y="5637677"/>
              <a:ext cx="11814810" cy="475771"/>
            </a:xfrm>
            <a:prstGeom prst="rect">
              <a:avLst/>
            </a:prstGeom>
          </p:spPr>
          <p:txBody>
            <a:bodyPr wrap="square">
              <a:spAutoFit/>
            </a:bodyPr>
            <a:lstStyle/>
            <a:p>
              <a:pPr>
                <a:lnSpc>
                  <a:spcPct val="89000"/>
                </a:lnSpc>
              </a:pPr>
              <a:r>
                <a:rPr lang="uk-UA" sz="1400" b="1" dirty="0">
                  <a:latin typeface="Arial Narrow" panose="020B0606020202030204" pitchFamily="34" charset="0"/>
                </a:rPr>
                <a:t>Джерело: Круш П.В., Хоменко Т.Ю. Аналіз системи показників контролінгу для прийняття управлінських рішень. Підприємництво та інновації. 2015.  Вип. 1, </a:t>
              </a:r>
              <a:r>
                <a:rPr lang="de-DE" sz="1400" b="1" dirty="0">
                  <a:latin typeface="Arial Narrow" panose="020B0606020202030204" pitchFamily="34" charset="0"/>
                </a:rPr>
                <a:t>http://ei-journal.in.ua/index.php/journal/article/view/42/28</a:t>
              </a:r>
              <a:endParaRPr lang="uk-UA" sz="1400" b="1" dirty="0">
                <a:latin typeface="Arial Narrow" panose="020B0606020202030204" pitchFamily="34" charset="0"/>
              </a:endParaRPr>
            </a:p>
          </p:txBody>
        </p:sp>
      </p:grpSp>
      <p:sp>
        <p:nvSpPr>
          <p:cNvPr id="7" name="TextBox 6">
            <a:extLst>
              <a:ext uri="{FF2B5EF4-FFF2-40B4-BE49-F238E27FC236}">
                <a16:creationId xmlns:a16="http://schemas.microsoft.com/office/drawing/2014/main" id="{BC3748C3-48D6-4E85-AD3A-3A6DEB145CED}"/>
              </a:ext>
            </a:extLst>
          </p:cNvPr>
          <p:cNvSpPr txBox="1"/>
          <p:nvPr/>
        </p:nvSpPr>
        <p:spPr>
          <a:xfrm>
            <a:off x="11611259" y="290681"/>
            <a:ext cx="492550" cy="369332"/>
          </a:xfrm>
          <a:prstGeom prst="rect">
            <a:avLst/>
          </a:prstGeom>
          <a:noFill/>
        </p:spPr>
        <p:txBody>
          <a:bodyPr wrap="square" rtlCol="0">
            <a:spAutoFit/>
          </a:bodyPr>
          <a:lstStyle/>
          <a:p>
            <a:r>
              <a:rPr lang="uk-UA" dirty="0"/>
              <a:t>81</a:t>
            </a:r>
          </a:p>
        </p:txBody>
      </p:sp>
    </p:spTree>
    <p:extLst>
      <p:ext uri="{BB962C8B-B14F-4D97-AF65-F5344CB8AC3E}">
        <p14:creationId xmlns:p14="http://schemas.microsoft.com/office/powerpoint/2010/main" val="10631301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Групувати 5">
            <a:extLst>
              <a:ext uri="{FF2B5EF4-FFF2-40B4-BE49-F238E27FC236}">
                <a16:creationId xmlns:a16="http://schemas.microsoft.com/office/drawing/2014/main" id="{F44C049B-5573-4E32-824A-DB406F029566}"/>
              </a:ext>
            </a:extLst>
          </p:cNvPr>
          <p:cNvGrpSpPr/>
          <p:nvPr/>
        </p:nvGrpSpPr>
        <p:grpSpPr>
          <a:xfrm>
            <a:off x="377190" y="386834"/>
            <a:ext cx="11814810" cy="5726614"/>
            <a:chOff x="377190" y="386834"/>
            <a:chExt cx="11814810" cy="5726614"/>
          </a:xfrm>
        </p:grpSpPr>
        <p:grpSp>
          <p:nvGrpSpPr>
            <p:cNvPr id="4" name="Групувати 3">
              <a:extLst>
                <a:ext uri="{FF2B5EF4-FFF2-40B4-BE49-F238E27FC236}">
                  <a16:creationId xmlns:a16="http://schemas.microsoft.com/office/drawing/2014/main" id="{8CDB058D-5897-473A-8922-7D59CD2C96F5}"/>
                </a:ext>
              </a:extLst>
            </p:cNvPr>
            <p:cNvGrpSpPr/>
            <p:nvPr/>
          </p:nvGrpSpPr>
          <p:grpSpPr>
            <a:xfrm>
              <a:off x="617220" y="386834"/>
              <a:ext cx="11292840" cy="5122654"/>
              <a:chOff x="617220" y="386834"/>
              <a:chExt cx="11292840" cy="5122654"/>
            </a:xfrm>
          </p:grpSpPr>
          <p:sp>
            <p:nvSpPr>
              <p:cNvPr id="2" name="Прямокутник 1">
                <a:extLst>
                  <a:ext uri="{FF2B5EF4-FFF2-40B4-BE49-F238E27FC236}">
                    <a16:creationId xmlns:a16="http://schemas.microsoft.com/office/drawing/2014/main" id="{527E12FD-D936-4F0A-A2B0-B7C0CC91D28C}"/>
                  </a:ext>
                </a:extLst>
              </p:cNvPr>
              <p:cNvSpPr/>
              <p:nvPr/>
            </p:nvSpPr>
            <p:spPr>
              <a:xfrm>
                <a:off x="617220" y="386834"/>
                <a:ext cx="11292840" cy="969496"/>
              </a:xfrm>
              <a:prstGeom prst="rect">
                <a:avLst/>
              </a:prstGeom>
            </p:spPr>
            <p:txBody>
              <a:bodyPr wrap="square">
                <a:spAutoFit/>
              </a:bodyPr>
              <a:lstStyle/>
              <a:p>
                <a:r>
                  <a:rPr lang="uk-UA" sz="3200" b="1" dirty="0">
                    <a:solidFill>
                      <a:srgbClr val="7030A0"/>
                    </a:solidFill>
                    <a:latin typeface="Arial Narrow" panose="020B0606020202030204" pitchFamily="34" charset="0"/>
                  </a:rPr>
                  <a:t>Показники виробничого процесу </a:t>
                </a:r>
                <a:r>
                  <a:rPr lang="uk-UA" sz="2500" b="1" dirty="0">
                    <a:solidFill>
                      <a:srgbClr val="7030A0"/>
                    </a:solidFill>
                    <a:latin typeface="Arial Narrow" panose="020B0606020202030204" pitchFamily="34" charset="0"/>
                  </a:rPr>
                  <a:t>-</a:t>
                </a:r>
                <a:r>
                  <a:rPr lang="uk-UA" sz="2800" b="1" dirty="0">
                    <a:latin typeface="Arial Narrow" panose="020B0606020202030204" pitchFamily="34" charset="0"/>
                  </a:rPr>
                  <a:t> </a:t>
                </a:r>
                <a:r>
                  <a:rPr lang="uk-UA" sz="2500" b="1" dirty="0">
                    <a:latin typeface="Arial Narrow" panose="020B0606020202030204" pitchFamily="34" charset="0"/>
                  </a:rPr>
                  <a:t>слугують для оцінки раціональності / ефективності організації виробництва.</a:t>
                </a:r>
                <a:endParaRPr lang="uk-UA" sz="3200" b="1" dirty="0">
                  <a:latin typeface="Arial Narrow" panose="020B0606020202030204" pitchFamily="34" charset="0"/>
                </a:endParaRPr>
              </a:p>
            </p:txBody>
          </p:sp>
          <p:sp>
            <p:nvSpPr>
              <p:cNvPr id="3" name="Прямокутник 2">
                <a:extLst>
                  <a:ext uri="{FF2B5EF4-FFF2-40B4-BE49-F238E27FC236}">
                    <a16:creationId xmlns:a16="http://schemas.microsoft.com/office/drawing/2014/main" id="{E68DFAF4-FECC-4B51-8BB5-4B6ACED0DE04}"/>
                  </a:ext>
                </a:extLst>
              </p:cNvPr>
              <p:cNvSpPr/>
              <p:nvPr/>
            </p:nvSpPr>
            <p:spPr>
              <a:xfrm>
                <a:off x="617220" y="1644134"/>
                <a:ext cx="11109960" cy="3865354"/>
              </a:xfrm>
              <a:prstGeom prst="rect">
                <a:avLst/>
              </a:prstGeom>
            </p:spPr>
            <p:txBody>
              <a:bodyPr wrap="square">
                <a:spAutoFit/>
              </a:bodyPr>
              <a:lstStyle/>
              <a:p>
                <a:pPr>
                  <a:lnSpc>
                    <a:spcPct val="89000"/>
                  </a:lnSpc>
                  <a:spcAft>
                    <a:spcPts val="600"/>
                  </a:spcAft>
                </a:pPr>
                <a:r>
                  <a:rPr lang="uk-UA" sz="2300" b="1" dirty="0">
                    <a:latin typeface="Arial Narrow" panose="020B0606020202030204" pitchFamily="34" charset="0"/>
                  </a:rPr>
                  <a:t>1.    Обсяг виробництва – кількість (обсяг) виготовленої продукції та виконаних робіт за певний період часу,</a:t>
                </a:r>
              </a:p>
              <a:p>
                <a:pPr>
                  <a:lnSpc>
                    <a:spcPct val="89000"/>
                  </a:lnSpc>
                  <a:spcAft>
                    <a:spcPts val="600"/>
                  </a:spcAft>
                </a:pPr>
                <a:r>
                  <a:rPr lang="uk-UA" sz="2300" b="1" dirty="0">
                    <a:latin typeface="Arial Narrow" panose="020B0606020202030204" pitchFamily="34" charset="0"/>
                  </a:rPr>
                  <a:t>2.    Виробничі потужності - максимально можливий випуск продукції при повному</a:t>
                </a:r>
                <a:br>
                  <a:rPr lang="uk-UA" sz="2300" b="1" dirty="0">
                    <a:latin typeface="Arial Narrow" panose="020B0606020202030204" pitchFamily="34" charset="0"/>
                  </a:rPr>
                </a:br>
                <a:r>
                  <a:rPr lang="uk-UA" sz="2300" b="1" dirty="0">
                    <a:latin typeface="Arial Narrow" panose="020B0606020202030204" pitchFamily="34" charset="0"/>
                  </a:rPr>
                  <a:t>використанні виробничого обладнання і площ з урахуванням застосування передової технології, організації виробництва і праці,</a:t>
                </a:r>
              </a:p>
              <a:p>
                <a:pPr>
                  <a:lnSpc>
                    <a:spcPct val="89000"/>
                  </a:lnSpc>
                  <a:spcAft>
                    <a:spcPts val="600"/>
                  </a:spcAft>
                </a:pPr>
                <a:r>
                  <a:rPr lang="uk-UA" sz="2300" b="1" dirty="0">
                    <a:latin typeface="Arial Narrow" panose="020B0606020202030204" pitchFamily="34" charset="0"/>
                  </a:rPr>
                  <a:t>3.    Собівартість продукції - грошовий вираз витрат на виробництво та реалізацію продукції,</a:t>
                </a:r>
              </a:p>
              <a:p>
                <a:pPr>
                  <a:lnSpc>
                    <a:spcPct val="89000"/>
                  </a:lnSpc>
                  <a:spcAft>
                    <a:spcPts val="600"/>
                  </a:spcAft>
                </a:pPr>
                <a:r>
                  <a:rPr lang="uk-UA" sz="2300" b="1" dirty="0">
                    <a:latin typeface="Arial Narrow" panose="020B0606020202030204" pitchFamily="34" charset="0"/>
                  </a:rPr>
                  <a:t>4.    Витрати - зменшення економічних вигід в результаті вибуття грошових коштів або іншого майна,</a:t>
                </a:r>
              </a:p>
              <a:p>
                <a:pPr>
                  <a:lnSpc>
                    <a:spcPct val="89000"/>
                  </a:lnSpc>
                  <a:spcAft>
                    <a:spcPts val="600"/>
                  </a:spcAft>
                </a:pPr>
                <a:r>
                  <a:rPr lang="uk-UA" sz="2300" b="1" dirty="0">
                    <a:latin typeface="Arial Narrow" panose="020B0606020202030204" pitchFamily="34" charset="0"/>
                  </a:rPr>
                  <a:t>5.    Ціна - сума грошей, за яку продавець згоден продати, а покупець готовий купити одиницю товару.</a:t>
                </a:r>
              </a:p>
            </p:txBody>
          </p:sp>
        </p:grpSp>
        <p:sp>
          <p:nvSpPr>
            <p:cNvPr id="5" name="Прямокутник 4">
              <a:extLst>
                <a:ext uri="{FF2B5EF4-FFF2-40B4-BE49-F238E27FC236}">
                  <a16:creationId xmlns:a16="http://schemas.microsoft.com/office/drawing/2014/main" id="{9CAC0BE5-F297-444C-B282-79216A60FBB7}"/>
                </a:ext>
              </a:extLst>
            </p:cNvPr>
            <p:cNvSpPr/>
            <p:nvPr/>
          </p:nvSpPr>
          <p:spPr>
            <a:xfrm>
              <a:off x="377190" y="5637677"/>
              <a:ext cx="11814810" cy="475771"/>
            </a:xfrm>
            <a:prstGeom prst="rect">
              <a:avLst/>
            </a:prstGeom>
          </p:spPr>
          <p:txBody>
            <a:bodyPr wrap="square">
              <a:spAutoFit/>
            </a:bodyPr>
            <a:lstStyle/>
            <a:p>
              <a:pPr>
                <a:lnSpc>
                  <a:spcPct val="89000"/>
                </a:lnSpc>
              </a:pPr>
              <a:r>
                <a:rPr lang="uk-UA" sz="1400" b="1" dirty="0">
                  <a:latin typeface="Arial Narrow" panose="020B0606020202030204" pitchFamily="34" charset="0"/>
                </a:rPr>
                <a:t>Джерело: Круш П.В., Хоменко Т.Ю. Аналіз системи показників контролінгу для прийняття управлінських рішень. Підприємництво та інновації. 2015.  Вип. 1, </a:t>
              </a:r>
              <a:r>
                <a:rPr lang="de-DE" sz="1400" b="1" dirty="0">
                  <a:latin typeface="Arial Narrow" panose="020B0606020202030204" pitchFamily="34" charset="0"/>
                </a:rPr>
                <a:t>http://ei-journal.in.ua/index.php/journal/article/view/42/28</a:t>
              </a:r>
              <a:endParaRPr lang="uk-UA" sz="1400" b="1" dirty="0">
                <a:latin typeface="Arial Narrow" panose="020B0606020202030204" pitchFamily="34" charset="0"/>
              </a:endParaRPr>
            </a:p>
          </p:txBody>
        </p:sp>
      </p:grpSp>
      <p:sp>
        <p:nvSpPr>
          <p:cNvPr id="7" name="TextBox 6">
            <a:extLst>
              <a:ext uri="{FF2B5EF4-FFF2-40B4-BE49-F238E27FC236}">
                <a16:creationId xmlns:a16="http://schemas.microsoft.com/office/drawing/2014/main" id="{D95F6A7E-15CC-48CD-9C74-F31E94C54DC0}"/>
              </a:ext>
            </a:extLst>
          </p:cNvPr>
          <p:cNvSpPr txBox="1"/>
          <p:nvPr/>
        </p:nvSpPr>
        <p:spPr>
          <a:xfrm>
            <a:off x="11574780" y="258645"/>
            <a:ext cx="492550" cy="369332"/>
          </a:xfrm>
          <a:prstGeom prst="rect">
            <a:avLst/>
          </a:prstGeom>
          <a:noFill/>
        </p:spPr>
        <p:txBody>
          <a:bodyPr wrap="square" rtlCol="0">
            <a:spAutoFit/>
          </a:bodyPr>
          <a:lstStyle/>
          <a:p>
            <a:r>
              <a:rPr lang="uk-UA" dirty="0"/>
              <a:t>82</a:t>
            </a:r>
          </a:p>
        </p:txBody>
      </p:sp>
    </p:spTree>
    <p:extLst>
      <p:ext uri="{BB962C8B-B14F-4D97-AF65-F5344CB8AC3E}">
        <p14:creationId xmlns:p14="http://schemas.microsoft.com/office/powerpoint/2010/main" val="20789259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Групувати 7">
            <a:extLst>
              <a:ext uri="{FF2B5EF4-FFF2-40B4-BE49-F238E27FC236}">
                <a16:creationId xmlns:a16="http://schemas.microsoft.com/office/drawing/2014/main" id="{42C71AF8-3F0D-4264-9E72-955B63B5898F}"/>
              </a:ext>
            </a:extLst>
          </p:cNvPr>
          <p:cNvGrpSpPr/>
          <p:nvPr/>
        </p:nvGrpSpPr>
        <p:grpSpPr>
          <a:xfrm>
            <a:off x="262890" y="339775"/>
            <a:ext cx="11464290" cy="5175143"/>
            <a:chOff x="262890" y="339775"/>
            <a:chExt cx="11464290" cy="5175143"/>
          </a:xfrm>
        </p:grpSpPr>
        <p:sp>
          <p:nvSpPr>
            <p:cNvPr id="2" name="Прямокутник 1">
              <a:extLst>
                <a:ext uri="{FF2B5EF4-FFF2-40B4-BE49-F238E27FC236}">
                  <a16:creationId xmlns:a16="http://schemas.microsoft.com/office/drawing/2014/main" id="{BB0D870E-2D60-402E-B494-CA2B6DFE4A8E}"/>
                </a:ext>
              </a:extLst>
            </p:cNvPr>
            <p:cNvSpPr/>
            <p:nvPr/>
          </p:nvSpPr>
          <p:spPr>
            <a:xfrm>
              <a:off x="262890" y="339775"/>
              <a:ext cx="11464290" cy="1407180"/>
            </a:xfrm>
            <a:prstGeom prst="rect">
              <a:avLst/>
            </a:prstGeom>
            <a:solidFill>
              <a:srgbClr val="FDFAF1"/>
            </a:solidFill>
          </p:spPr>
          <p:txBody>
            <a:bodyPr wrap="square">
              <a:spAutoFit/>
            </a:bodyPr>
            <a:lstStyle/>
            <a:p>
              <a:pPr algn="ctr">
                <a:lnSpc>
                  <a:spcPct val="89000"/>
                </a:lnSpc>
              </a:pPr>
              <a:r>
                <a:rPr lang="uk-UA" sz="4800" b="1" dirty="0">
                  <a:solidFill>
                    <a:srgbClr val="7030A0"/>
                  </a:solidFill>
                  <a:latin typeface="Arial Narrow" panose="020B0606020202030204" pitchFamily="34" charset="0"/>
                </a:rPr>
                <a:t>2 Аналіз відхилень як основний інструмент оцінки діяльності центрів відповідальності</a:t>
              </a:r>
              <a:endParaRPr lang="uk-UA" sz="4800" dirty="0"/>
            </a:p>
          </p:txBody>
        </p:sp>
        <p:sp>
          <p:nvSpPr>
            <p:cNvPr id="7" name="Прямокутник 6">
              <a:extLst>
                <a:ext uri="{FF2B5EF4-FFF2-40B4-BE49-F238E27FC236}">
                  <a16:creationId xmlns:a16="http://schemas.microsoft.com/office/drawing/2014/main" id="{C1C98FA7-5468-45DE-B4F2-E6EBF41D3526}"/>
                </a:ext>
              </a:extLst>
            </p:cNvPr>
            <p:cNvSpPr/>
            <p:nvPr/>
          </p:nvSpPr>
          <p:spPr>
            <a:xfrm>
              <a:off x="432696" y="2145919"/>
              <a:ext cx="11124678" cy="3368999"/>
            </a:xfrm>
            <a:prstGeom prst="rect">
              <a:avLst/>
            </a:prstGeom>
          </p:spPr>
          <p:txBody>
            <a:bodyPr wrap="square">
              <a:spAutoFit/>
            </a:bodyPr>
            <a:lstStyle/>
            <a:p>
              <a:pPr indent="342900" algn="just">
                <a:lnSpc>
                  <a:spcPct val="89000"/>
                </a:lnSpc>
                <a:spcAft>
                  <a:spcPts val="1200"/>
                </a:spcAft>
              </a:pPr>
              <a:r>
                <a:rPr lang="uk-UA" sz="3200" b="1" dirty="0">
                  <a:solidFill>
                    <a:srgbClr val="7030A0"/>
                  </a:solidFill>
                  <a:latin typeface="Arial Narrow" panose="020B0606020202030204" pitchFamily="34" charset="0"/>
                </a:rPr>
                <a:t>Центр відповідальності </a:t>
              </a:r>
              <a:r>
                <a:rPr lang="uk-UA" sz="2800" b="1" dirty="0">
                  <a:latin typeface="Arial Narrow" panose="020B0606020202030204" pitchFamily="34" charset="0"/>
                </a:rPr>
                <a:t>– частина підприємства, керівник якого особисто відповідає за результати її роботи.</a:t>
              </a:r>
            </a:p>
            <a:p>
              <a:pPr indent="342900" algn="just">
                <a:lnSpc>
                  <a:spcPct val="89000"/>
                </a:lnSpc>
              </a:pPr>
              <a:r>
                <a:rPr lang="uk-UA" sz="2800" b="1" dirty="0">
                  <a:latin typeface="Arial Narrow" panose="020B0606020202030204" pitchFamily="34" charset="0"/>
                </a:rPr>
                <a:t>Метою обліку відхилень по центрах відповідальності є задоволення інформаційних потреб внутрішнього управління, що дозволяє оперативно контролювати витрати і результати на різних рівнях управління організації, оцінювати роботу окремих менеджерів та підрозділів на основі узгоджених планів діяльності, оперативності надання взаємопов’язаної звітної інформації, а також первинного аналізу.</a:t>
              </a:r>
            </a:p>
          </p:txBody>
        </p:sp>
      </p:grpSp>
      <p:sp>
        <p:nvSpPr>
          <p:cNvPr id="5" name="TextBox 4">
            <a:extLst>
              <a:ext uri="{FF2B5EF4-FFF2-40B4-BE49-F238E27FC236}">
                <a16:creationId xmlns:a16="http://schemas.microsoft.com/office/drawing/2014/main" id="{1814E038-C6D5-4EBA-B455-D4D280F2BBC7}"/>
              </a:ext>
            </a:extLst>
          </p:cNvPr>
          <p:cNvSpPr txBox="1"/>
          <p:nvPr/>
        </p:nvSpPr>
        <p:spPr>
          <a:xfrm>
            <a:off x="11682835" y="155109"/>
            <a:ext cx="492550" cy="369332"/>
          </a:xfrm>
          <a:prstGeom prst="rect">
            <a:avLst/>
          </a:prstGeom>
          <a:noFill/>
        </p:spPr>
        <p:txBody>
          <a:bodyPr wrap="square" rtlCol="0">
            <a:spAutoFit/>
          </a:bodyPr>
          <a:lstStyle/>
          <a:p>
            <a:r>
              <a:rPr lang="uk-UA" dirty="0"/>
              <a:t>83</a:t>
            </a:r>
          </a:p>
        </p:txBody>
      </p:sp>
    </p:spTree>
    <p:extLst>
      <p:ext uri="{BB962C8B-B14F-4D97-AF65-F5344CB8AC3E}">
        <p14:creationId xmlns:p14="http://schemas.microsoft.com/office/powerpoint/2010/main" val="337523970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Групувати 7">
            <a:extLst>
              <a:ext uri="{FF2B5EF4-FFF2-40B4-BE49-F238E27FC236}">
                <a16:creationId xmlns:a16="http://schemas.microsoft.com/office/drawing/2014/main" id="{CD9F730E-F139-43FD-B990-CD2BBD1D3390}"/>
              </a:ext>
            </a:extLst>
          </p:cNvPr>
          <p:cNvGrpSpPr/>
          <p:nvPr/>
        </p:nvGrpSpPr>
        <p:grpSpPr>
          <a:xfrm>
            <a:off x="0" y="0"/>
            <a:ext cx="12192001" cy="6189986"/>
            <a:chOff x="0" y="0"/>
            <a:chExt cx="12192001" cy="6189986"/>
          </a:xfrm>
        </p:grpSpPr>
        <p:sp>
          <p:nvSpPr>
            <p:cNvPr id="3" name="Прямокутник 2">
              <a:extLst>
                <a:ext uri="{FF2B5EF4-FFF2-40B4-BE49-F238E27FC236}">
                  <a16:creationId xmlns:a16="http://schemas.microsoft.com/office/drawing/2014/main" id="{B4A77C3C-BA0F-421F-ADC8-BD289C717CCE}"/>
                </a:ext>
              </a:extLst>
            </p:cNvPr>
            <p:cNvSpPr/>
            <p:nvPr/>
          </p:nvSpPr>
          <p:spPr>
            <a:xfrm>
              <a:off x="1854398" y="1156193"/>
              <a:ext cx="5150769" cy="646331"/>
            </a:xfrm>
            <a:prstGeom prst="rect">
              <a:avLst/>
            </a:prstGeom>
          </p:spPr>
          <p:txBody>
            <a:bodyPr wrap="none">
              <a:spAutoFit/>
            </a:bodyPr>
            <a:lstStyle/>
            <a:p>
              <a:r>
                <a:rPr lang="uk-UA" sz="3600" b="1" dirty="0">
                  <a:solidFill>
                    <a:srgbClr val="7030A0"/>
                  </a:solidFill>
                  <a:latin typeface="Arial Narrow" panose="020B0606020202030204" pitchFamily="34" charset="0"/>
                </a:rPr>
                <a:t>Центри відповідальності: </a:t>
              </a:r>
              <a:endParaRPr lang="uk-UA" sz="3600" dirty="0"/>
            </a:p>
          </p:txBody>
        </p:sp>
        <p:sp>
          <p:nvSpPr>
            <p:cNvPr id="2" name="Прямокутник 1">
              <a:extLst>
                <a:ext uri="{FF2B5EF4-FFF2-40B4-BE49-F238E27FC236}">
                  <a16:creationId xmlns:a16="http://schemas.microsoft.com/office/drawing/2014/main" id="{96EE2D23-2167-482F-8DF0-92A9A4E23FFA}"/>
                </a:ext>
              </a:extLst>
            </p:cNvPr>
            <p:cNvSpPr/>
            <p:nvPr/>
          </p:nvSpPr>
          <p:spPr>
            <a:xfrm>
              <a:off x="3878317" y="2282532"/>
              <a:ext cx="6096000" cy="2292935"/>
            </a:xfrm>
            <a:prstGeom prst="rect">
              <a:avLst/>
            </a:prstGeom>
          </p:spPr>
          <p:txBody>
            <a:bodyPr>
              <a:spAutoFit/>
            </a:bodyPr>
            <a:lstStyle/>
            <a:p>
              <a:pPr>
                <a:spcAft>
                  <a:spcPts val="600"/>
                </a:spcAft>
              </a:pPr>
              <a:r>
                <a:rPr lang="uk-UA" sz="3200" b="1" dirty="0">
                  <a:latin typeface="Arial Narrow" panose="020B0606020202030204" pitchFamily="34" charset="0"/>
                </a:rPr>
                <a:t>центри витрат,</a:t>
              </a:r>
            </a:p>
            <a:p>
              <a:pPr>
                <a:spcAft>
                  <a:spcPts val="600"/>
                </a:spcAft>
              </a:pPr>
              <a:r>
                <a:rPr lang="uk-UA" sz="3200" b="1" dirty="0">
                  <a:latin typeface="Arial Narrow" panose="020B0606020202030204" pitchFamily="34" charset="0"/>
                </a:rPr>
                <a:t>     центри вируч­ки,</a:t>
              </a:r>
            </a:p>
            <a:p>
              <a:pPr>
                <a:spcAft>
                  <a:spcPts val="600"/>
                </a:spcAft>
              </a:pPr>
              <a:r>
                <a:rPr lang="uk-UA" sz="3200" b="1" dirty="0">
                  <a:latin typeface="Arial Narrow" panose="020B0606020202030204" pitchFamily="34" charset="0"/>
                </a:rPr>
                <a:t>              центри прибутку,</a:t>
              </a:r>
            </a:p>
            <a:p>
              <a:pPr>
                <a:spcAft>
                  <a:spcPts val="600"/>
                </a:spcAft>
              </a:pPr>
              <a:r>
                <a:rPr lang="uk-UA" sz="3200" b="1" dirty="0">
                  <a:latin typeface="Arial Narrow" panose="020B0606020202030204" pitchFamily="34" charset="0"/>
                </a:rPr>
                <a:t>                       центри інвестицій.  </a:t>
              </a:r>
            </a:p>
          </p:txBody>
        </p:sp>
        <p:pic>
          <p:nvPicPr>
            <p:cNvPr id="5" name="Рисунок 4">
              <a:extLst>
                <a:ext uri="{FF2B5EF4-FFF2-40B4-BE49-F238E27FC236}">
                  <a16:creationId xmlns:a16="http://schemas.microsoft.com/office/drawing/2014/main" id="{2A36CDDB-AB4F-4346-B193-79D0FBAF49EF}"/>
                </a:ext>
              </a:extLst>
            </p:cNvPr>
            <p:cNvPicPr>
              <a:picLocks noChangeAspect="1"/>
            </p:cNvPicPr>
            <p:nvPr/>
          </p:nvPicPr>
          <p:blipFill>
            <a:blip r:embed="rId2"/>
            <a:stretch>
              <a:fillRect/>
            </a:stretch>
          </p:blipFill>
          <p:spPr>
            <a:xfrm>
              <a:off x="7189077" y="0"/>
              <a:ext cx="5002924" cy="3333750"/>
            </a:xfrm>
            <a:prstGeom prst="rect">
              <a:avLst/>
            </a:prstGeom>
            <a:effectLst>
              <a:softEdge rad="317500"/>
            </a:effectLst>
          </p:spPr>
        </p:pic>
        <p:pic>
          <p:nvPicPr>
            <p:cNvPr id="7" name="Рисунок 6">
              <a:extLst>
                <a:ext uri="{FF2B5EF4-FFF2-40B4-BE49-F238E27FC236}">
                  <a16:creationId xmlns:a16="http://schemas.microsoft.com/office/drawing/2014/main" id="{B5CA570B-76E6-4DCE-8A9C-96FE162F0238}"/>
                </a:ext>
              </a:extLst>
            </p:cNvPr>
            <p:cNvPicPr>
              <a:picLocks noChangeAspect="1"/>
            </p:cNvPicPr>
            <p:nvPr/>
          </p:nvPicPr>
          <p:blipFill>
            <a:blip r:embed="rId3"/>
            <a:stretch>
              <a:fillRect/>
            </a:stretch>
          </p:blipFill>
          <p:spPr>
            <a:xfrm>
              <a:off x="0" y="2856236"/>
              <a:ext cx="4762500" cy="3333750"/>
            </a:xfrm>
            <a:prstGeom prst="rect">
              <a:avLst/>
            </a:prstGeom>
            <a:effectLst>
              <a:softEdge rad="317500"/>
            </a:effectLst>
          </p:spPr>
        </p:pic>
      </p:grpSp>
      <p:sp>
        <p:nvSpPr>
          <p:cNvPr id="9" name="TextBox 8">
            <a:extLst>
              <a:ext uri="{FF2B5EF4-FFF2-40B4-BE49-F238E27FC236}">
                <a16:creationId xmlns:a16="http://schemas.microsoft.com/office/drawing/2014/main" id="{1C3951DB-0947-43DC-A840-6D5A56E9DDBB}"/>
              </a:ext>
            </a:extLst>
          </p:cNvPr>
          <p:cNvSpPr txBox="1"/>
          <p:nvPr/>
        </p:nvSpPr>
        <p:spPr>
          <a:xfrm>
            <a:off x="11699450" y="160607"/>
            <a:ext cx="492550" cy="369332"/>
          </a:xfrm>
          <a:prstGeom prst="rect">
            <a:avLst/>
          </a:prstGeom>
          <a:noFill/>
        </p:spPr>
        <p:txBody>
          <a:bodyPr wrap="square" rtlCol="0">
            <a:spAutoFit/>
          </a:bodyPr>
          <a:lstStyle/>
          <a:p>
            <a:r>
              <a:rPr lang="uk-UA" dirty="0"/>
              <a:t>84</a:t>
            </a:r>
          </a:p>
        </p:txBody>
      </p:sp>
    </p:spTree>
    <p:extLst>
      <p:ext uri="{BB962C8B-B14F-4D97-AF65-F5344CB8AC3E}">
        <p14:creationId xmlns:p14="http://schemas.microsoft.com/office/powerpoint/2010/main" val="21737932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Групувати 11">
            <a:extLst>
              <a:ext uri="{FF2B5EF4-FFF2-40B4-BE49-F238E27FC236}">
                <a16:creationId xmlns:a16="http://schemas.microsoft.com/office/drawing/2014/main" id="{BA0CD5F4-09A0-4E68-9B89-872470E9E0E7}"/>
              </a:ext>
            </a:extLst>
          </p:cNvPr>
          <p:cNvGrpSpPr/>
          <p:nvPr/>
        </p:nvGrpSpPr>
        <p:grpSpPr>
          <a:xfrm>
            <a:off x="1278058" y="0"/>
            <a:ext cx="10451487" cy="6622945"/>
            <a:chOff x="426720" y="12115"/>
            <a:chExt cx="9502929" cy="6622945"/>
          </a:xfrm>
        </p:grpSpPr>
        <p:pic>
          <p:nvPicPr>
            <p:cNvPr id="10" name="Рисунок 9">
              <a:extLst>
                <a:ext uri="{FF2B5EF4-FFF2-40B4-BE49-F238E27FC236}">
                  <a16:creationId xmlns:a16="http://schemas.microsoft.com/office/drawing/2014/main" id="{82B86048-556A-4921-8167-0DD7C251F58A}"/>
                </a:ext>
              </a:extLst>
            </p:cNvPr>
            <p:cNvPicPr>
              <a:picLocks noChangeAspect="1"/>
            </p:cNvPicPr>
            <p:nvPr/>
          </p:nvPicPr>
          <p:blipFill rotWithShape="1">
            <a:blip r:embed="rId2"/>
            <a:srcRect t="4556" b="5698"/>
            <a:stretch/>
          </p:blipFill>
          <p:spPr>
            <a:xfrm>
              <a:off x="426720" y="12115"/>
              <a:ext cx="8717280" cy="6094395"/>
            </a:xfrm>
            <a:prstGeom prst="rect">
              <a:avLst/>
            </a:prstGeom>
          </p:spPr>
        </p:pic>
        <p:sp>
          <p:nvSpPr>
            <p:cNvPr id="11" name="Прямокутник 10">
              <a:extLst>
                <a:ext uri="{FF2B5EF4-FFF2-40B4-BE49-F238E27FC236}">
                  <a16:creationId xmlns:a16="http://schemas.microsoft.com/office/drawing/2014/main" id="{67876E31-9372-4F46-92BA-BE5FCDA14170}"/>
                </a:ext>
              </a:extLst>
            </p:cNvPr>
            <p:cNvSpPr/>
            <p:nvPr/>
          </p:nvSpPr>
          <p:spPr>
            <a:xfrm>
              <a:off x="1578129" y="6327283"/>
              <a:ext cx="8351520" cy="307777"/>
            </a:xfrm>
            <a:prstGeom prst="rect">
              <a:avLst/>
            </a:prstGeom>
          </p:spPr>
          <p:txBody>
            <a:bodyPr wrap="square">
              <a:spAutoFit/>
            </a:bodyPr>
            <a:lstStyle/>
            <a:p>
              <a:r>
                <a:rPr lang="uk-UA" sz="1400" b="1" dirty="0">
                  <a:latin typeface="Arial Narrow" panose="020B0606020202030204" pitchFamily="34" charset="0"/>
                </a:rPr>
                <a:t>Джерело: https://image.slidesharecdn.com/random-221006081054-94bf2162/75/ppt-9-2048.jpg?cb=1667561509</a:t>
              </a:r>
            </a:p>
          </p:txBody>
        </p:sp>
      </p:grpSp>
      <p:sp>
        <p:nvSpPr>
          <p:cNvPr id="5" name="TextBox 4">
            <a:extLst>
              <a:ext uri="{FF2B5EF4-FFF2-40B4-BE49-F238E27FC236}">
                <a16:creationId xmlns:a16="http://schemas.microsoft.com/office/drawing/2014/main" id="{768E0D7C-FD47-4656-94B7-D5A87993E6B9}"/>
              </a:ext>
            </a:extLst>
          </p:cNvPr>
          <p:cNvSpPr txBox="1"/>
          <p:nvPr/>
        </p:nvSpPr>
        <p:spPr>
          <a:xfrm>
            <a:off x="11483270" y="235055"/>
            <a:ext cx="492550" cy="369332"/>
          </a:xfrm>
          <a:prstGeom prst="rect">
            <a:avLst/>
          </a:prstGeom>
          <a:noFill/>
        </p:spPr>
        <p:txBody>
          <a:bodyPr wrap="square" rtlCol="0">
            <a:spAutoFit/>
          </a:bodyPr>
          <a:lstStyle/>
          <a:p>
            <a:r>
              <a:rPr lang="uk-UA" dirty="0"/>
              <a:t>85</a:t>
            </a:r>
          </a:p>
        </p:txBody>
      </p:sp>
    </p:spTree>
    <p:extLst>
      <p:ext uri="{BB962C8B-B14F-4D97-AF65-F5344CB8AC3E}">
        <p14:creationId xmlns:p14="http://schemas.microsoft.com/office/powerpoint/2010/main" val="421586587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увати 4">
            <a:extLst>
              <a:ext uri="{FF2B5EF4-FFF2-40B4-BE49-F238E27FC236}">
                <a16:creationId xmlns:a16="http://schemas.microsoft.com/office/drawing/2014/main" id="{11F33313-1FFD-46A8-918D-3CF3F3AE2A59}"/>
              </a:ext>
            </a:extLst>
          </p:cNvPr>
          <p:cNvGrpSpPr/>
          <p:nvPr/>
        </p:nvGrpSpPr>
        <p:grpSpPr>
          <a:xfrm>
            <a:off x="1524000" y="886950"/>
            <a:ext cx="9144000" cy="5534102"/>
            <a:chOff x="1524000" y="1100958"/>
            <a:chExt cx="9144000" cy="5534102"/>
          </a:xfrm>
        </p:grpSpPr>
        <p:pic>
          <p:nvPicPr>
            <p:cNvPr id="3" name="Рисунок 2">
              <a:extLst>
                <a:ext uri="{FF2B5EF4-FFF2-40B4-BE49-F238E27FC236}">
                  <a16:creationId xmlns:a16="http://schemas.microsoft.com/office/drawing/2014/main" id="{53D93797-85F7-4034-B6BD-2D7C1C66352F}"/>
                </a:ext>
              </a:extLst>
            </p:cNvPr>
            <p:cNvPicPr>
              <a:picLocks noChangeAspect="1"/>
            </p:cNvPicPr>
            <p:nvPr/>
          </p:nvPicPr>
          <p:blipFill rotWithShape="1">
            <a:blip r:embed="rId2"/>
            <a:srcRect t="14560" b="25364"/>
            <a:stretch/>
          </p:blipFill>
          <p:spPr>
            <a:xfrm>
              <a:off x="1524000" y="1100958"/>
              <a:ext cx="9144000" cy="4656084"/>
            </a:xfrm>
            <a:prstGeom prst="rect">
              <a:avLst/>
            </a:prstGeom>
          </p:spPr>
        </p:pic>
        <p:sp>
          <p:nvSpPr>
            <p:cNvPr id="4" name="Прямокутник 3">
              <a:extLst>
                <a:ext uri="{FF2B5EF4-FFF2-40B4-BE49-F238E27FC236}">
                  <a16:creationId xmlns:a16="http://schemas.microsoft.com/office/drawing/2014/main" id="{D3552920-77D2-4D66-8304-55AF230C6168}"/>
                </a:ext>
              </a:extLst>
            </p:cNvPr>
            <p:cNvSpPr/>
            <p:nvPr/>
          </p:nvSpPr>
          <p:spPr>
            <a:xfrm>
              <a:off x="1578129" y="6327283"/>
              <a:ext cx="8351520" cy="307777"/>
            </a:xfrm>
            <a:prstGeom prst="rect">
              <a:avLst/>
            </a:prstGeom>
          </p:spPr>
          <p:txBody>
            <a:bodyPr wrap="square">
              <a:spAutoFit/>
            </a:bodyPr>
            <a:lstStyle/>
            <a:p>
              <a:r>
                <a:rPr lang="uk-UA" sz="1400" b="1" dirty="0">
                  <a:latin typeface="Arial Narrow" panose="020B0606020202030204" pitchFamily="34" charset="0"/>
                </a:rPr>
                <a:t>Джерело: https://image.slidesharecdn.com/random-221006081054-94bf2162/75/ppt-9-2048.jpg?cb=1667561509</a:t>
              </a:r>
            </a:p>
          </p:txBody>
        </p:sp>
      </p:grpSp>
      <p:sp>
        <p:nvSpPr>
          <p:cNvPr id="6" name="TextBox 5">
            <a:extLst>
              <a:ext uri="{FF2B5EF4-FFF2-40B4-BE49-F238E27FC236}">
                <a16:creationId xmlns:a16="http://schemas.microsoft.com/office/drawing/2014/main" id="{32E3B804-19F7-4A5A-B41B-0A048221D9BF}"/>
              </a:ext>
            </a:extLst>
          </p:cNvPr>
          <p:cNvSpPr txBox="1"/>
          <p:nvPr/>
        </p:nvSpPr>
        <p:spPr>
          <a:xfrm>
            <a:off x="11537004" y="248155"/>
            <a:ext cx="492550" cy="369332"/>
          </a:xfrm>
          <a:prstGeom prst="rect">
            <a:avLst/>
          </a:prstGeom>
          <a:noFill/>
        </p:spPr>
        <p:txBody>
          <a:bodyPr wrap="square" rtlCol="0">
            <a:spAutoFit/>
          </a:bodyPr>
          <a:lstStyle/>
          <a:p>
            <a:r>
              <a:rPr lang="uk-UA" dirty="0"/>
              <a:t>86</a:t>
            </a:r>
          </a:p>
        </p:txBody>
      </p:sp>
    </p:spTree>
    <p:extLst>
      <p:ext uri="{BB962C8B-B14F-4D97-AF65-F5344CB8AC3E}">
        <p14:creationId xmlns:p14="http://schemas.microsoft.com/office/powerpoint/2010/main" val="25664316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увати 4">
            <a:extLst>
              <a:ext uri="{FF2B5EF4-FFF2-40B4-BE49-F238E27FC236}">
                <a16:creationId xmlns:a16="http://schemas.microsoft.com/office/drawing/2014/main" id="{F3A4707F-7A77-40CE-B5E0-E7BC9FF751B7}"/>
              </a:ext>
            </a:extLst>
          </p:cNvPr>
          <p:cNvGrpSpPr/>
          <p:nvPr/>
        </p:nvGrpSpPr>
        <p:grpSpPr>
          <a:xfrm>
            <a:off x="1578129" y="420413"/>
            <a:ext cx="8660524" cy="6214647"/>
            <a:chOff x="1578129" y="420413"/>
            <a:chExt cx="8660524" cy="6214647"/>
          </a:xfrm>
        </p:grpSpPr>
        <p:pic>
          <p:nvPicPr>
            <p:cNvPr id="3" name="Рисунок 2">
              <a:extLst>
                <a:ext uri="{FF2B5EF4-FFF2-40B4-BE49-F238E27FC236}">
                  <a16:creationId xmlns:a16="http://schemas.microsoft.com/office/drawing/2014/main" id="{1CFA1722-9135-4D4B-A040-1CCD042CA312}"/>
                </a:ext>
              </a:extLst>
            </p:cNvPr>
            <p:cNvPicPr>
              <a:picLocks noChangeAspect="1"/>
            </p:cNvPicPr>
            <p:nvPr/>
          </p:nvPicPr>
          <p:blipFill rotWithShape="1">
            <a:blip r:embed="rId2"/>
            <a:srcRect l="5287" t="5977" b="16935"/>
            <a:stretch/>
          </p:blipFill>
          <p:spPr>
            <a:xfrm>
              <a:off x="1578129" y="420413"/>
              <a:ext cx="8660524" cy="5538953"/>
            </a:xfrm>
            <a:prstGeom prst="rect">
              <a:avLst/>
            </a:prstGeom>
          </p:spPr>
        </p:pic>
        <p:sp>
          <p:nvSpPr>
            <p:cNvPr id="4" name="Прямокутник 3">
              <a:extLst>
                <a:ext uri="{FF2B5EF4-FFF2-40B4-BE49-F238E27FC236}">
                  <a16:creationId xmlns:a16="http://schemas.microsoft.com/office/drawing/2014/main" id="{B5B14B8D-9A87-4163-B577-CC5A6CCCD50F}"/>
                </a:ext>
              </a:extLst>
            </p:cNvPr>
            <p:cNvSpPr/>
            <p:nvPr/>
          </p:nvSpPr>
          <p:spPr>
            <a:xfrm>
              <a:off x="1578129" y="6327283"/>
              <a:ext cx="8351520" cy="307777"/>
            </a:xfrm>
            <a:prstGeom prst="rect">
              <a:avLst/>
            </a:prstGeom>
          </p:spPr>
          <p:txBody>
            <a:bodyPr wrap="square">
              <a:spAutoFit/>
            </a:bodyPr>
            <a:lstStyle/>
            <a:p>
              <a:r>
                <a:rPr lang="uk-UA" sz="1400" b="1" dirty="0">
                  <a:latin typeface="Arial Narrow" panose="020B0606020202030204" pitchFamily="34" charset="0"/>
                </a:rPr>
                <a:t>Джерело: https://image.slidesharecdn.com/random-221006081054-94bf2162/75/ppt-9-2048.jpg?cb=1667561509</a:t>
              </a:r>
            </a:p>
          </p:txBody>
        </p:sp>
      </p:grpSp>
      <p:sp>
        <p:nvSpPr>
          <p:cNvPr id="6" name="TextBox 5">
            <a:extLst>
              <a:ext uri="{FF2B5EF4-FFF2-40B4-BE49-F238E27FC236}">
                <a16:creationId xmlns:a16="http://schemas.microsoft.com/office/drawing/2014/main" id="{F6C14ADC-8DAA-454A-B702-DFB6E225D839}"/>
              </a:ext>
            </a:extLst>
          </p:cNvPr>
          <p:cNvSpPr txBox="1"/>
          <p:nvPr/>
        </p:nvSpPr>
        <p:spPr>
          <a:xfrm>
            <a:off x="11371634" y="335704"/>
            <a:ext cx="492550" cy="369332"/>
          </a:xfrm>
          <a:prstGeom prst="rect">
            <a:avLst/>
          </a:prstGeom>
          <a:noFill/>
        </p:spPr>
        <p:txBody>
          <a:bodyPr wrap="square" rtlCol="0">
            <a:spAutoFit/>
          </a:bodyPr>
          <a:lstStyle/>
          <a:p>
            <a:r>
              <a:rPr lang="uk-UA" dirty="0"/>
              <a:t>87</a:t>
            </a:r>
          </a:p>
        </p:txBody>
      </p:sp>
    </p:spTree>
    <p:extLst>
      <p:ext uri="{BB962C8B-B14F-4D97-AF65-F5344CB8AC3E}">
        <p14:creationId xmlns:p14="http://schemas.microsoft.com/office/powerpoint/2010/main" val="293207323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кутник 3">
            <a:extLst>
              <a:ext uri="{FF2B5EF4-FFF2-40B4-BE49-F238E27FC236}">
                <a16:creationId xmlns:a16="http://schemas.microsoft.com/office/drawing/2014/main" id="{3E360EE6-9FD4-4D6F-A28A-2CA1DCD84853}"/>
              </a:ext>
            </a:extLst>
          </p:cNvPr>
          <p:cNvSpPr/>
          <p:nvPr/>
        </p:nvSpPr>
        <p:spPr>
          <a:xfrm>
            <a:off x="1284629" y="916907"/>
            <a:ext cx="12191999" cy="1023614"/>
          </a:xfrm>
          <a:prstGeom prst="rect">
            <a:avLst/>
          </a:prstGeom>
        </p:spPr>
        <p:txBody>
          <a:bodyPr wrap="square">
            <a:spAutoFit/>
          </a:bodyPr>
          <a:lstStyle/>
          <a:p>
            <a:pPr>
              <a:lnSpc>
                <a:spcPct val="89000"/>
              </a:lnSpc>
            </a:pPr>
            <a:r>
              <a:rPr lang="uk-UA" sz="3400" b="1" dirty="0">
                <a:latin typeface="Arial Narrow" panose="020B0606020202030204" pitchFamily="34" charset="0"/>
              </a:rPr>
              <a:t>Відхилення – різниця між фактичними і нормативними показниками.</a:t>
            </a:r>
          </a:p>
        </p:txBody>
      </p:sp>
      <p:sp>
        <p:nvSpPr>
          <p:cNvPr id="5" name="Прямокутник 4">
            <a:extLst>
              <a:ext uri="{FF2B5EF4-FFF2-40B4-BE49-F238E27FC236}">
                <a16:creationId xmlns:a16="http://schemas.microsoft.com/office/drawing/2014/main" id="{44879D3A-FE33-412A-85DB-C1D473ADD5D9}"/>
              </a:ext>
            </a:extLst>
          </p:cNvPr>
          <p:cNvSpPr/>
          <p:nvPr/>
        </p:nvSpPr>
        <p:spPr>
          <a:xfrm>
            <a:off x="1284629" y="2282891"/>
            <a:ext cx="10887936" cy="1009956"/>
          </a:xfrm>
          <a:prstGeom prst="rect">
            <a:avLst/>
          </a:prstGeom>
        </p:spPr>
        <p:txBody>
          <a:bodyPr wrap="square">
            <a:spAutoFit/>
          </a:bodyPr>
          <a:lstStyle/>
          <a:p>
            <a:pPr>
              <a:lnSpc>
                <a:spcPct val="89000"/>
              </a:lnSpc>
            </a:pPr>
            <a:r>
              <a:rPr lang="uk-UA" sz="3300" b="1" i="1" dirty="0">
                <a:latin typeface="Arial Narrow" panose="020B0606020202030204" pitchFamily="34" charset="0"/>
              </a:rPr>
              <a:t>Основна мета аналізу відхилень </a:t>
            </a:r>
            <a:r>
              <a:rPr lang="uk-UA" sz="3300" b="1" dirty="0">
                <a:latin typeface="Arial Narrow" panose="020B0606020202030204" pitchFamily="34" charset="0"/>
              </a:rPr>
              <a:t>– оцінка ефективності роботи підрозділів та вірності складених планів (бюджетів). </a:t>
            </a:r>
          </a:p>
        </p:txBody>
      </p:sp>
      <p:sp>
        <p:nvSpPr>
          <p:cNvPr id="6" name="Прямокутник 5">
            <a:extLst>
              <a:ext uri="{FF2B5EF4-FFF2-40B4-BE49-F238E27FC236}">
                <a16:creationId xmlns:a16="http://schemas.microsoft.com/office/drawing/2014/main" id="{B43F12FB-55D4-43AE-8F18-B76467BE5A8B}"/>
              </a:ext>
            </a:extLst>
          </p:cNvPr>
          <p:cNvSpPr/>
          <p:nvPr/>
        </p:nvSpPr>
        <p:spPr>
          <a:xfrm>
            <a:off x="583173" y="3850175"/>
            <a:ext cx="11589392" cy="1626343"/>
          </a:xfrm>
          <a:prstGeom prst="rect">
            <a:avLst/>
          </a:prstGeom>
        </p:spPr>
        <p:txBody>
          <a:bodyPr wrap="square">
            <a:spAutoFit/>
          </a:bodyPr>
          <a:lstStyle/>
          <a:p>
            <a:pPr>
              <a:lnSpc>
                <a:spcPct val="89000"/>
              </a:lnSpc>
            </a:pPr>
            <a:r>
              <a:rPr lang="uk-UA" sz="2800" b="1" dirty="0">
                <a:latin typeface="Arial Narrow" panose="020B0606020202030204" pitchFamily="34" charset="0"/>
              </a:rPr>
              <a:t>Для ефективного оперативного управління необхідно встановити </a:t>
            </a:r>
            <a:r>
              <a:rPr lang="uk-UA" sz="2800" b="1" i="1" dirty="0">
                <a:solidFill>
                  <a:srgbClr val="7030A0"/>
                </a:solidFill>
                <a:latin typeface="Arial Narrow" panose="020B0606020202030204" pitchFamily="34" charset="0"/>
              </a:rPr>
              <a:t>причини</a:t>
            </a:r>
            <a:r>
              <a:rPr lang="uk-UA" sz="2800" b="1" dirty="0">
                <a:latin typeface="Arial Narrow" panose="020B0606020202030204" pitchFamily="34" charset="0"/>
              </a:rPr>
              <a:t> відхилень, визначити, які відхилення якими </a:t>
            </a:r>
            <a:r>
              <a:rPr lang="uk-UA" sz="2800" b="1" i="1" dirty="0">
                <a:solidFill>
                  <a:srgbClr val="7030A0"/>
                </a:solidFill>
                <a:latin typeface="Arial Narrow" panose="020B0606020202030204" pitchFamily="34" charset="0"/>
              </a:rPr>
              <a:t>факторами</a:t>
            </a:r>
            <a:r>
              <a:rPr lang="uk-UA" sz="2800" b="1" i="1" dirty="0">
                <a:latin typeface="Arial Narrow" panose="020B0606020202030204" pitchFamily="34" charset="0"/>
              </a:rPr>
              <a:t> </a:t>
            </a:r>
            <a:r>
              <a:rPr lang="uk-UA" sz="2800" b="1" dirty="0">
                <a:latin typeface="Arial Narrow" panose="020B0606020202030204" pitchFamily="34" charset="0"/>
              </a:rPr>
              <a:t>спричинені, встановити, хто є </a:t>
            </a:r>
            <a:r>
              <a:rPr lang="uk-UA" sz="2800" b="1" i="1" dirty="0">
                <a:solidFill>
                  <a:srgbClr val="7030A0"/>
                </a:solidFill>
                <a:latin typeface="Arial Narrow" panose="020B0606020202030204" pitchFamily="34" charset="0"/>
              </a:rPr>
              <a:t>відповідальним</a:t>
            </a:r>
            <a:r>
              <a:rPr lang="uk-UA" sz="2800" b="1" dirty="0">
                <a:latin typeface="Arial Narrow" panose="020B0606020202030204" pitchFamily="34" charset="0"/>
              </a:rPr>
              <a:t> за виникнення відхилень, прийняти рішення, що дозволить </a:t>
            </a:r>
            <a:r>
              <a:rPr lang="uk-UA" sz="2800" b="1" i="1" dirty="0">
                <a:solidFill>
                  <a:srgbClr val="7030A0"/>
                </a:solidFill>
                <a:latin typeface="Arial Narrow" panose="020B0606020202030204" pitchFamily="34" charset="0"/>
              </a:rPr>
              <a:t>уникнути несприятливих відхилень</a:t>
            </a:r>
            <a:r>
              <a:rPr lang="uk-UA" sz="2800" b="1" i="1" dirty="0">
                <a:latin typeface="Arial Narrow" panose="020B0606020202030204" pitchFamily="34" charset="0"/>
              </a:rPr>
              <a:t> </a:t>
            </a:r>
            <a:r>
              <a:rPr lang="uk-UA" sz="2800" b="1" dirty="0">
                <a:latin typeface="Arial Narrow" panose="020B0606020202030204" pitchFamily="34" charset="0"/>
              </a:rPr>
              <a:t>в майбутньому.</a:t>
            </a:r>
          </a:p>
        </p:txBody>
      </p:sp>
      <p:sp>
        <p:nvSpPr>
          <p:cNvPr id="7" name="TextBox 6">
            <a:extLst>
              <a:ext uri="{FF2B5EF4-FFF2-40B4-BE49-F238E27FC236}">
                <a16:creationId xmlns:a16="http://schemas.microsoft.com/office/drawing/2014/main" id="{36FA0B51-46D2-4B9F-9050-24A5E93EBD99}"/>
              </a:ext>
            </a:extLst>
          </p:cNvPr>
          <p:cNvSpPr txBox="1"/>
          <p:nvPr/>
        </p:nvSpPr>
        <p:spPr>
          <a:xfrm>
            <a:off x="11371634" y="335704"/>
            <a:ext cx="492550" cy="369332"/>
          </a:xfrm>
          <a:prstGeom prst="rect">
            <a:avLst/>
          </a:prstGeom>
          <a:noFill/>
        </p:spPr>
        <p:txBody>
          <a:bodyPr wrap="square" rtlCol="0">
            <a:spAutoFit/>
          </a:bodyPr>
          <a:lstStyle/>
          <a:p>
            <a:r>
              <a:rPr lang="uk-UA" dirty="0"/>
              <a:t>88</a:t>
            </a:r>
          </a:p>
        </p:txBody>
      </p:sp>
    </p:spTree>
    <p:extLst>
      <p:ext uri="{BB962C8B-B14F-4D97-AF65-F5344CB8AC3E}">
        <p14:creationId xmlns:p14="http://schemas.microsoft.com/office/powerpoint/2010/main" val="201627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кутник 2">
            <a:extLst>
              <a:ext uri="{FF2B5EF4-FFF2-40B4-BE49-F238E27FC236}">
                <a16:creationId xmlns:a16="http://schemas.microsoft.com/office/drawing/2014/main" id="{01076A47-4A8D-4787-AAD1-4A49B3BDC5B0}"/>
              </a:ext>
            </a:extLst>
          </p:cNvPr>
          <p:cNvSpPr/>
          <p:nvPr/>
        </p:nvSpPr>
        <p:spPr>
          <a:xfrm>
            <a:off x="588724" y="491150"/>
            <a:ext cx="11473839" cy="2108269"/>
          </a:xfrm>
          <a:prstGeom prst="rect">
            <a:avLst/>
          </a:prstGeom>
        </p:spPr>
        <p:txBody>
          <a:bodyPr wrap="square">
            <a:spAutoFit/>
          </a:bodyPr>
          <a:lstStyle/>
          <a:p>
            <a:pPr>
              <a:lnSpc>
                <a:spcPct val="90000"/>
              </a:lnSpc>
            </a:pPr>
            <a:r>
              <a:rPr lang="uk-UA" sz="2800" b="1" dirty="0">
                <a:latin typeface="Arial Narrow" panose="020B0606020202030204" pitchFamily="34" charset="0"/>
              </a:rPr>
              <a:t>Відхилення виникають внаслідок зміни трьох основних факторів:</a:t>
            </a:r>
          </a:p>
          <a:p>
            <a:pPr>
              <a:lnSpc>
                <a:spcPct val="90000"/>
              </a:lnSpc>
            </a:pPr>
            <a:r>
              <a:rPr lang="uk-UA" sz="2800" b="1" dirty="0">
                <a:latin typeface="Arial Narrow" panose="020B0606020202030204" pitchFamily="34" charset="0"/>
              </a:rPr>
              <a:t>      -   обсягів виробництва,</a:t>
            </a:r>
          </a:p>
          <a:p>
            <a:pPr>
              <a:lnSpc>
                <a:spcPct val="90000"/>
              </a:lnSpc>
            </a:pPr>
            <a:r>
              <a:rPr lang="uk-UA" sz="2800" b="1" dirty="0">
                <a:latin typeface="Arial Narrow" panose="020B0606020202030204" pitchFamily="34" charset="0"/>
              </a:rPr>
              <a:t>            -   цін на ресурси,</a:t>
            </a:r>
          </a:p>
          <a:p>
            <a:pPr>
              <a:lnSpc>
                <a:spcPct val="90000"/>
              </a:lnSpc>
              <a:spcAft>
                <a:spcPts val="600"/>
              </a:spcAft>
            </a:pPr>
            <a:r>
              <a:rPr lang="uk-UA" sz="2800" b="1" dirty="0">
                <a:latin typeface="Arial Narrow" panose="020B0606020202030204" pitchFamily="34" charset="0"/>
              </a:rPr>
              <a:t>                     -   норм затрат на одиницю випуску.</a:t>
            </a:r>
          </a:p>
          <a:p>
            <a:pPr>
              <a:lnSpc>
                <a:spcPct val="90000"/>
              </a:lnSpc>
              <a:spcAft>
                <a:spcPts val="600"/>
              </a:spcAft>
            </a:pPr>
            <a:r>
              <a:rPr lang="uk-UA" sz="2800" b="1" dirty="0">
                <a:latin typeface="Arial Narrow" panose="020B0606020202030204" pitchFamily="34" charset="0"/>
              </a:rPr>
              <a:t>Зазвичай всі ці фактори діють одночасно. </a:t>
            </a:r>
          </a:p>
        </p:txBody>
      </p:sp>
      <p:sp>
        <p:nvSpPr>
          <p:cNvPr id="4" name="Прямокутник 3">
            <a:extLst>
              <a:ext uri="{FF2B5EF4-FFF2-40B4-BE49-F238E27FC236}">
                <a16:creationId xmlns:a16="http://schemas.microsoft.com/office/drawing/2014/main" id="{9E2A6F84-B884-4073-AAC5-13CFA1BFF5EF}"/>
              </a:ext>
            </a:extLst>
          </p:cNvPr>
          <p:cNvSpPr/>
          <p:nvPr/>
        </p:nvSpPr>
        <p:spPr>
          <a:xfrm>
            <a:off x="588724" y="2984964"/>
            <a:ext cx="11022903" cy="2615716"/>
          </a:xfrm>
          <a:prstGeom prst="rect">
            <a:avLst/>
          </a:prstGeom>
        </p:spPr>
        <p:txBody>
          <a:bodyPr wrap="square">
            <a:spAutoFit/>
          </a:bodyPr>
          <a:lstStyle/>
          <a:p>
            <a:pPr algn="ctr">
              <a:lnSpc>
                <a:spcPct val="89000"/>
              </a:lnSpc>
              <a:spcAft>
                <a:spcPts val="600"/>
              </a:spcAft>
            </a:pPr>
            <a:r>
              <a:rPr lang="uk-UA" sz="2800" b="1" dirty="0">
                <a:latin typeface="Arial Narrow" panose="020B0606020202030204" pitchFamily="34" charset="0"/>
              </a:rPr>
              <a:t>Залежно від причин виникнення, відхилення поділяють на дві групи:</a:t>
            </a:r>
          </a:p>
          <a:p>
            <a:pPr>
              <a:lnSpc>
                <a:spcPct val="89000"/>
              </a:lnSpc>
              <a:spcAft>
                <a:spcPts val="600"/>
              </a:spcAft>
            </a:pPr>
            <a:r>
              <a:rPr lang="uk-UA" sz="2800" b="1" dirty="0">
                <a:latin typeface="Arial Narrow" panose="020B0606020202030204" pitchFamily="34" charset="0"/>
              </a:rPr>
              <a:t>♦ відхилення </a:t>
            </a:r>
            <a:r>
              <a:rPr lang="uk-UA" sz="2800" b="1" dirty="0">
                <a:solidFill>
                  <a:srgbClr val="7030A0"/>
                </a:solidFill>
                <a:latin typeface="Arial Narrow" panose="020B0606020202030204" pitchFamily="34" charset="0"/>
              </a:rPr>
              <a:t>внаслідок планування</a:t>
            </a:r>
            <a:r>
              <a:rPr lang="uk-UA" sz="2800" b="1" dirty="0">
                <a:latin typeface="Arial Narrow" panose="020B0606020202030204" pitchFamily="34" charset="0"/>
              </a:rPr>
              <a:t> пов'язані з помилками та прорахунками в процесі складання прогнозів, планів, визначення функції витрат в доходів, калькулювання планової собівартості, тощо.</a:t>
            </a:r>
          </a:p>
          <a:p>
            <a:pPr>
              <a:lnSpc>
                <a:spcPct val="89000"/>
              </a:lnSpc>
              <a:spcAft>
                <a:spcPts val="600"/>
              </a:spcAft>
            </a:pPr>
            <a:r>
              <a:rPr lang="uk-UA" sz="2800" b="1" dirty="0">
                <a:latin typeface="Arial Narrow" panose="020B0606020202030204" pitchFamily="34" charset="0"/>
              </a:rPr>
              <a:t>♦ відхилення внаслідок діяльності є результатом дій персоналу або певних подій (зміни попиту, коливання ціни тощо).</a:t>
            </a:r>
          </a:p>
        </p:txBody>
      </p:sp>
      <p:sp>
        <p:nvSpPr>
          <p:cNvPr id="5" name="TextBox 4">
            <a:extLst>
              <a:ext uri="{FF2B5EF4-FFF2-40B4-BE49-F238E27FC236}">
                <a16:creationId xmlns:a16="http://schemas.microsoft.com/office/drawing/2014/main" id="{1C856367-C322-4E49-A80E-986F4FEC631A}"/>
              </a:ext>
            </a:extLst>
          </p:cNvPr>
          <p:cNvSpPr txBox="1"/>
          <p:nvPr/>
        </p:nvSpPr>
        <p:spPr>
          <a:xfrm>
            <a:off x="11478638" y="209245"/>
            <a:ext cx="492550" cy="369332"/>
          </a:xfrm>
          <a:prstGeom prst="rect">
            <a:avLst/>
          </a:prstGeom>
          <a:noFill/>
        </p:spPr>
        <p:txBody>
          <a:bodyPr wrap="square" rtlCol="0">
            <a:spAutoFit/>
          </a:bodyPr>
          <a:lstStyle/>
          <a:p>
            <a:r>
              <a:rPr lang="uk-UA" dirty="0"/>
              <a:t>89</a:t>
            </a:r>
          </a:p>
        </p:txBody>
      </p:sp>
    </p:spTree>
    <p:extLst>
      <p:ext uri="{BB962C8B-B14F-4D97-AF65-F5344CB8AC3E}">
        <p14:creationId xmlns:p14="http://schemas.microsoft.com/office/powerpoint/2010/main" val="1068662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id="{EF788008-0789-4F5F-8BC9-AB9F3E244D99}"/>
              </a:ext>
            </a:extLst>
          </p:cNvPr>
          <p:cNvSpPr/>
          <p:nvPr/>
        </p:nvSpPr>
        <p:spPr>
          <a:xfrm>
            <a:off x="476250" y="297373"/>
            <a:ext cx="11239500" cy="5793124"/>
          </a:xfrm>
          <a:prstGeom prst="rect">
            <a:avLst/>
          </a:prstGeom>
        </p:spPr>
        <p:txBody>
          <a:bodyPr wrap="square">
            <a:spAutoFit/>
          </a:bodyPr>
          <a:lstStyle/>
          <a:p>
            <a:pPr>
              <a:lnSpc>
                <a:spcPct val="89000"/>
              </a:lnSpc>
              <a:spcAft>
                <a:spcPts val="600"/>
              </a:spcAft>
            </a:pPr>
            <a:r>
              <a:rPr lang="uk-UA" sz="3500" b="1" dirty="0">
                <a:solidFill>
                  <a:srgbClr val="7030A0"/>
                </a:solidFill>
                <a:latin typeface="Bahnschrift Condensed" panose="020B0502040204020203" pitchFamily="34" charset="0"/>
              </a:rPr>
              <a:t>Фінансовий контролінг </a:t>
            </a:r>
            <a:r>
              <a:rPr lang="uk-UA" sz="3500" b="1" i="1" dirty="0">
                <a:latin typeface="Bahnschrift Condensed" panose="020B0502040204020203" pitchFamily="34" charset="0"/>
              </a:rPr>
              <a:t>у вузькому розумінні </a:t>
            </a:r>
            <a:r>
              <a:rPr lang="uk-UA" sz="3500" b="1" dirty="0">
                <a:latin typeface="Bahnschrift Condensed" panose="020B0502040204020203" pitchFamily="34" charset="0"/>
              </a:rPr>
              <a:t>— система координації та інформаційної підтримки фінансового планування, оперативного фінансового контролю та забезпечення ліквідності.</a:t>
            </a:r>
          </a:p>
          <a:p>
            <a:pPr>
              <a:lnSpc>
                <a:spcPct val="89000"/>
              </a:lnSpc>
              <a:spcAft>
                <a:spcPts val="600"/>
              </a:spcAft>
            </a:pPr>
            <a:r>
              <a:rPr lang="uk-UA" sz="3500" b="1" dirty="0">
                <a:solidFill>
                  <a:srgbClr val="7030A0"/>
                </a:solidFill>
                <a:latin typeface="Bahnschrift Condensed" panose="020B0502040204020203" pitchFamily="34" charset="0"/>
              </a:rPr>
              <a:t>Фінансовий контролінг </a:t>
            </a:r>
            <a:r>
              <a:rPr lang="uk-UA" sz="3500" b="1" i="1" dirty="0">
                <a:latin typeface="Bahnschrift Condensed" panose="020B0502040204020203" pitchFamily="34" charset="0"/>
              </a:rPr>
              <a:t>у широкому розумінні </a:t>
            </a:r>
            <a:r>
              <a:rPr lang="uk-UA" sz="3500" b="1" dirty="0">
                <a:latin typeface="Bahnschrift Condensed" panose="020B0502040204020203" pitchFamily="34" charset="0"/>
              </a:rPr>
              <a:t>— система інформаційної підтримки фінансово-економічних рішень, що передбачає використання методів і процедур з бюджетування, стратегічного планування, управлінського обліку, фінансової діагностики, інвестор-рілейшнз, управління ризиками та внутрішнього контролю, які в сукупності забезпечують координацію окремих підсистем управління та зорієнтовані на оптимізацію фінансових рішень і збільшення вартості компанії.   </a:t>
            </a:r>
          </a:p>
          <a:p>
            <a:pPr>
              <a:lnSpc>
                <a:spcPct val="89000"/>
              </a:lnSpc>
              <a:spcAft>
                <a:spcPts val="600"/>
              </a:spcAft>
            </a:pPr>
            <a:r>
              <a:rPr lang="uk-UA" sz="2000" b="1" dirty="0">
                <a:latin typeface="Bahnschrift Condensed" panose="020B0502040204020203" pitchFamily="34" charset="0"/>
              </a:rPr>
              <a:t>Джерело: </a:t>
            </a:r>
            <a:r>
              <a:rPr lang="ru-RU" sz="2000" b="1" dirty="0">
                <a:latin typeface="Bahnschrift Condensed" panose="020B0502040204020203" pitchFamily="34" charset="0"/>
              </a:rPr>
              <a:t>Терещенко О.О. Фінансовий контролінг: навч. посібник / О.О. Терещенко., Н. Д. Бабяк – К.: КНЕУ, 2013. – 407 с</a:t>
            </a:r>
            <a:r>
              <a:rPr lang="ru-RU" sz="2000" dirty="0"/>
              <a:t>. </a:t>
            </a:r>
            <a:endParaRPr lang="uk-UA" sz="2000" b="1" dirty="0">
              <a:latin typeface="Bahnschrift Condensed" panose="020B0502040204020203" pitchFamily="34" charset="0"/>
            </a:endParaRPr>
          </a:p>
        </p:txBody>
      </p:sp>
      <p:sp>
        <p:nvSpPr>
          <p:cNvPr id="3" name="TextBox 2">
            <a:extLst>
              <a:ext uri="{FF2B5EF4-FFF2-40B4-BE49-F238E27FC236}">
                <a16:creationId xmlns:a16="http://schemas.microsoft.com/office/drawing/2014/main" id="{C57DF2D8-C4FA-4AF8-BD0B-518643CC3C87}"/>
              </a:ext>
            </a:extLst>
          </p:cNvPr>
          <p:cNvSpPr txBox="1"/>
          <p:nvPr/>
        </p:nvSpPr>
        <p:spPr>
          <a:xfrm>
            <a:off x="11555291" y="297373"/>
            <a:ext cx="320918" cy="369332"/>
          </a:xfrm>
          <a:prstGeom prst="rect">
            <a:avLst/>
          </a:prstGeom>
          <a:noFill/>
        </p:spPr>
        <p:txBody>
          <a:bodyPr wrap="square" rtlCol="0">
            <a:spAutoFit/>
          </a:bodyPr>
          <a:lstStyle/>
          <a:p>
            <a:r>
              <a:rPr lang="uk-UA" dirty="0"/>
              <a:t>9</a:t>
            </a:r>
          </a:p>
        </p:txBody>
      </p:sp>
    </p:spTree>
    <p:extLst>
      <p:ext uri="{BB962C8B-B14F-4D97-AF65-F5344CB8AC3E}">
        <p14:creationId xmlns:p14="http://schemas.microsoft.com/office/powerpoint/2010/main" val="335075211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увати 8">
            <a:extLst>
              <a:ext uri="{FF2B5EF4-FFF2-40B4-BE49-F238E27FC236}">
                <a16:creationId xmlns:a16="http://schemas.microsoft.com/office/drawing/2014/main" id="{73F452C3-448D-42DC-A057-966F5A9B77A0}"/>
              </a:ext>
            </a:extLst>
          </p:cNvPr>
          <p:cNvGrpSpPr/>
          <p:nvPr/>
        </p:nvGrpSpPr>
        <p:grpSpPr>
          <a:xfrm>
            <a:off x="405009" y="209714"/>
            <a:ext cx="11544821" cy="6247330"/>
            <a:chOff x="405009" y="209714"/>
            <a:chExt cx="11544821" cy="6247330"/>
          </a:xfrm>
        </p:grpSpPr>
        <p:sp>
          <p:nvSpPr>
            <p:cNvPr id="3" name="Прямокутник 2">
              <a:extLst>
                <a:ext uri="{FF2B5EF4-FFF2-40B4-BE49-F238E27FC236}">
                  <a16:creationId xmlns:a16="http://schemas.microsoft.com/office/drawing/2014/main" id="{CA6346B5-9ABB-4FA4-A476-404063CF5C68}"/>
                </a:ext>
              </a:extLst>
            </p:cNvPr>
            <p:cNvSpPr/>
            <p:nvPr/>
          </p:nvSpPr>
          <p:spPr>
            <a:xfrm>
              <a:off x="405009" y="209714"/>
              <a:ext cx="9866334" cy="1554849"/>
            </a:xfrm>
            <a:prstGeom prst="rect">
              <a:avLst/>
            </a:prstGeom>
          </p:spPr>
          <p:txBody>
            <a:bodyPr wrap="square">
              <a:spAutoFit/>
            </a:bodyPr>
            <a:lstStyle/>
            <a:p>
              <a:pPr>
                <a:lnSpc>
                  <a:spcPct val="99000"/>
                </a:lnSpc>
              </a:pPr>
              <a:r>
                <a:rPr lang="uk-UA" sz="3200" b="1" dirty="0">
                  <a:latin typeface="Arial Narrow" panose="020B0606020202030204" pitchFamily="34" charset="0"/>
                </a:rPr>
                <a:t>Відхилення бувають </a:t>
              </a:r>
              <a:r>
                <a:rPr lang="uk-UA" sz="3200" b="1" dirty="0">
                  <a:solidFill>
                    <a:srgbClr val="7030A0"/>
                  </a:solidFill>
                  <a:latin typeface="Arial Narrow" panose="020B0606020202030204" pitchFamily="34" charset="0"/>
                </a:rPr>
                <a:t>позитивними</a:t>
              </a:r>
              <a:r>
                <a:rPr lang="uk-UA" sz="3200" b="1" dirty="0">
                  <a:latin typeface="Arial Narrow" panose="020B0606020202030204" pitchFamily="34" charset="0"/>
                </a:rPr>
                <a:t> (економія) і </a:t>
              </a:r>
              <a:r>
                <a:rPr lang="uk-UA" sz="3200" b="1" dirty="0">
                  <a:solidFill>
                    <a:srgbClr val="7030A0"/>
                  </a:solidFill>
                  <a:latin typeface="Arial Narrow" panose="020B0606020202030204" pitchFamily="34" charset="0"/>
                </a:rPr>
                <a:t>негативними</a:t>
              </a:r>
              <a:r>
                <a:rPr lang="uk-UA" sz="3200" b="1" dirty="0">
                  <a:latin typeface="Arial Narrow" panose="020B0606020202030204" pitchFamily="34" charset="0"/>
                </a:rPr>
                <a:t> (перевитрати); облікованими і необлікованими; матеріальними і вартісними.</a:t>
              </a:r>
            </a:p>
          </p:txBody>
        </p:sp>
        <p:sp>
          <p:nvSpPr>
            <p:cNvPr id="4" name="Прямокутник 3">
              <a:extLst>
                <a:ext uri="{FF2B5EF4-FFF2-40B4-BE49-F238E27FC236}">
                  <a16:creationId xmlns:a16="http://schemas.microsoft.com/office/drawing/2014/main" id="{D88A1D17-77EB-4B8C-A61F-C20C3CC7D1C2}"/>
                </a:ext>
              </a:extLst>
            </p:cNvPr>
            <p:cNvSpPr/>
            <p:nvPr/>
          </p:nvSpPr>
          <p:spPr>
            <a:xfrm>
              <a:off x="1457194" y="2179818"/>
              <a:ext cx="9014565" cy="2009846"/>
            </a:xfrm>
            <a:prstGeom prst="rect">
              <a:avLst/>
            </a:prstGeom>
          </p:spPr>
          <p:txBody>
            <a:bodyPr wrap="square">
              <a:spAutoFit/>
            </a:bodyPr>
            <a:lstStyle/>
            <a:p>
              <a:pPr>
                <a:lnSpc>
                  <a:spcPct val="89000"/>
                </a:lnSpc>
              </a:pPr>
              <a:r>
                <a:rPr lang="uk-UA" sz="2800" b="1" i="1" dirty="0">
                  <a:solidFill>
                    <a:srgbClr val="7030A0"/>
                  </a:solidFill>
                  <a:latin typeface="Arial Narrow" panose="020B0606020202030204" pitchFamily="34" charset="0"/>
                </a:rPr>
                <a:t>Позитивні відхилення </a:t>
              </a:r>
              <a:r>
                <a:rPr lang="uk-UA" sz="2800" b="1" dirty="0">
                  <a:latin typeface="Arial Narrow" panose="020B0606020202030204" pitchFamily="34" charset="0"/>
                </a:rPr>
                <a:t>прямих затрат розглядаються з точки зору обґрунтованості норм і нормативів, розрахованих на одиницю продукції. Відхилення в частині постійних витрат аналізують за їх реагуванням на зміну обсягів виробництва й дотриманням гнучких кошторисів.</a:t>
              </a:r>
            </a:p>
          </p:txBody>
        </p:sp>
        <p:sp>
          <p:nvSpPr>
            <p:cNvPr id="5" name="Прямокутник 4">
              <a:extLst>
                <a:ext uri="{FF2B5EF4-FFF2-40B4-BE49-F238E27FC236}">
                  <a16:creationId xmlns:a16="http://schemas.microsoft.com/office/drawing/2014/main" id="{6B036E8C-3820-4768-9E24-1A2000697AE4}"/>
                </a:ext>
              </a:extLst>
            </p:cNvPr>
            <p:cNvSpPr/>
            <p:nvPr/>
          </p:nvSpPr>
          <p:spPr>
            <a:xfrm>
              <a:off x="3323571" y="4356294"/>
              <a:ext cx="8413316" cy="1626343"/>
            </a:xfrm>
            <a:prstGeom prst="rect">
              <a:avLst/>
            </a:prstGeom>
          </p:spPr>
          <p:txBody>
            <a:bodyPr wrap="square">
              <a:spAutoFit/>
            </a:bodyPr>
            <a:lstStyle/>
            <a:p>
              <a:pPr>
                <a:lnSpc>
                  <a:spcPct val="89000"/>
                </a:lnSpc>
              </a:pPr>
              <a:r>
                <a:rPr lang="uk-UA" sz="2800" b="1" i="1" dirty="0">
                  <a:solidFill>
                    <a:srgbClr val="7030A0"/>
                  </a:solidFill>
                  <a:latin typeface="Arial Narrow" panose="020B0606020202030204" pitchFamily="34" charset="0"/>
                </a:rPr>
                <a:t>Негативні відхилення </a:t>
              </a:r>
              <a:r>
                <a:rPr lang="uk-UA" sz="2800" b="1" dirty="0">
                  <a:latin typeface="Arial Narrow" panose="020B0606020202030204" pitchFamily="34" charset="0"/>
                </a:rPr>
                <a:t>прямих затрат аналізують з позицій дотримання технологічних процесів, стандартів організації і управління виробництвом стосовно конкретних видів продукції, робіт чи послуг.</a:t>
              </a:r>
            </a:p>
          </p:txBody>
        </p:sp>
        <p:sp>
          <p:nvSpPr>
            <p:cNvPr id="6" name="Прямокутник 5">
              <a:extLst>
                <a:ext uri="{FF2B5EF4-FFF2-40B4-BE49-F238E27FC236}">
                  <a16:creationId xmlns:a16="http://schemas.microsoft.com/office/drawing/2014/main" id="{D92D3B8E-6268-4AE9-BC5C-95C278765346}"/>
                </a:ext>
              </a:extLst>
            </p:cNvPr>
            <p:cNvSpPr/>
            <p:nvPr/>
          </p:nvSpPr>
          <p:spPr>
            <a:xfrm>
              <a:off x="4325656" y="6149267"/>
              <a:ext cx="7624174" cy="307777"/>
            </a:xfrm>
            <a:prstGeom prst="rect">
              <a:avLst/>
            </a:prstGeom>
          </p:spPr>
          <p:txBody>
            <a:bodyPr wrap="square">
              <a:spAutoFit/>
            </a:bodyPr>
            <a:lstStyle/>
            <a:p>
              <a:r>
                <a:rPr lang="uk-UA" sz="1400" b="1" dirty="0">
                  <a:latin typeface="Arial Narrow" panose="020B0606020202030204" pitchFamily="34" charset="0"/>
                </a:rPr>
                <a:t>Джерело: https://westudents.com.ua/glavy/98115-81-vdhilennya-ta-h-prichini-analz-vdhilen.html</a:t>
              </a:r>
            </a:p>
          </p:txBody>
        </p:sp>
      </p:grpSp>
      <p:sp>
        <p:nvSpPr>
          <p:cNvPr id="7" name="TextBox 6">
            <a:extLst>
              <a:ext uri="{FF2B5EF4-FFF2-40B4-BE49-F238E27FC236}">
                <a16:creationId xmlns:a16="http://schemas.microsoft.com/office/drawing/2014/main" id="{C7907887-492A-4767-AD7D-DE6F0A871D29}"/>
              </a:ext>
            </a:extLst>
          </p:cNvPr>
          <p:cNvSpPr txBox="1"/>
          <p:nvPr/>
        </p:nvSpPr>
        <p:spPr>
          <a:xfrm>
            <a:off x="11371634" y="335704"/>
            <a:ext cx="492550" cy="369332"/>
          </a:xfrm>
          <a:prstGeom prst="rect">
            <a:avLst/>
          </a:prstGeom>
          <a:noFill/>
        </p:spPr>
        <p:txBody>
          <a:bodyPr wrap="square" rtlCol="0">
            <a:spAutoFit/>
          </a:bodyPr>
          <a:lstStyle/>
          <a:p>
            <a:r>
              <a:rPr lang="uk-UA" dirty="0"/>
              <a:t>90</a:t>
            </a:r>
          </a:p>
        </p:txBody>
      </p:sp>
    </p:spTree>
    <p:extLst>
      <p:ext uri="{BB962C8B-B14F-4D97-AF65-F5344CB8AC3E}">
        <p14:creationId xmlns:p14="http://schemas.microsoft.com/office/powerpoint/2010/main" val="412021424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увати 8">
            <a:extLst>
              <a:ext uri="{FF2B5EF4-FFF2-40B4-BE49-F238E27FC236}">
                <a16:creationId xmlns:a16="http://schemas.microsoft.com/office/drawing/2014/main" id="{3F7E56D8-1020-41F2-AEF9-F8070FDFA6C3}"/>
              </a:ext>
            </a:extLst>
          </p:cNvPr>
          <p:cNvGrpSpPr/>
          <p:nvPr/>
        </p:nvGrpSpPr>
        <p:grpSpPr>
          <a:xfrm>
            <a:off x="405009" y="209714"/>
            <a:ext cx="11786991" cy="6330680"/>
            <a:chOff x="405009" y="209714"/>
            <a:chExt cx="11786991" cy="6330680"/>
          </a:xfrm>
        </p:grpSpPr>
        <p:sp>
          <p:nvSpPr>
            <p:cNvPr id="3" name="Прямокутник 2">
              <a:extLst>
                <a:ext uri="{FF2B5EF4-FFF2-40B4-BE49-F238E27FC236}">
                  <a16:creationId xmlns:a16="http://schemas.microsoft.com/office/drawing/2014/main" id="{CA6346B5-9ABB-4FA4-A476-404063CF5C68}"/>
                </a:ext>
              </a:extLst>
            </p:cNvPr>
            <p:cNvSpPr/>
            <p:nvPr/>
          </p:nvSpPr>
          <p:spPr>
            <a:xfrm>
              <a:off x="405009" y="209714"/>
              <a:ext cx="9866334" cy="1554849"/>
            </a:xfrm>
            <a:prstGeom prst="rect">
              <a:avLst/>
            </a:prstGeom>
          </p:spPr>
          <p:txBody>
            <a:bodyPr wrap="square">
              <a:spAutoFit/>
            </a:bodyPr>
            <a:lstStyle/>
            <a:p>
              <a:pPr>
                <a:lnSpc>
                  <a:spcPct val="99000"/>
                </a:lnSpc>
              </a:pPr>
              <a:r>
                <a:rPr lang="uk-UA" sz="3200" b="1" dirty="0">
                  <a:latin typeface="Arial Narrow" panose="020B0606020202030204" pitchFamily="34" charset="0"/>
                </a:rPr>
                <a:t>Відхилення бувають позитивними (економія) і негативними (перевитрати); </a:t>
              </a:r>
              <a:r>
                <a:rPr lang="uk-UA" sz="3200" b="1" dirty="0">
                  <a:solidFill>
                    <a:srgbClr val="7030A0"/>
                  </a:solidFill>
                  <a:latin typeface="Arial Narrow" panose="020B0606020202030204" pitchFamily="34" charset="0"/>
                </a:rPr>
                <a:t>облікованими</a:t>
              </a:r>
              <a:r>
                <a:rPr lang="uk-UA" sz="3200" b="1" dirty="0">
                  <a:latin typeface="Arial Narrow" panose="020B0606020202030204" pitchFamily="34" charset="0"/>
                </a:rPr>
                <a:t> і </a:t>
              </a:r>
              <a:r>
                <a:rPr lang="uk-UA" sz="3200" b="1" dirty="0">
                  <a:solidFill>
                    <a:srgbClr val="7030A0"/>
                  </a:solidFill>
                  <a:latin typeface="Arial Narrow" panose="020B0606020202030204" pitchFamily="34" charset="0"/>
                </a:rPr>
                <a:t>необлікованими</a:t>
              </a:r>
              <a:r>
                <a:rPr lang="uk-UA" sz="3200" b="1" dirty="0">
                  <a:latin typeface="Arial Narrow" panose="020B0606020202030204" pitchFamily="34" charset="0"/>
                </a:rPr>
                <a:t>; матеріальними і вартісними.</a:t>
              </a:r>
            </a:p>
          </p:txBody>
        </p:sp>
        <p:sp>
          <p:nvSpPr>
            <p:cNvPr id="2" name="Прямокутник 1">
              <a:extLst>
                <a:ext uri="{FF2B5EF4-FFF2-40B4-BE49-F238E27FC236}">
                  <a16:creationId xmlns:a16="http://schemas.microsoft.com/office/drawing/2014/main" id="{264CE189-1187-4389-AD78-354DEAF2CC6C}"/>
                </a:ext>
              </a:extLst>
            </p:cNvPr>
            <p:cNvSpPr/>
            <p:nvPr/>
          </p:nvSpPr>
          <p:spPr>
            <a:xfrm>
              <a:off x="1219199" y="1948448"/>
              <a:ext cx="9991595" cy="2393347"/>
            </a:xfrm>
            <a:prstGeom prst="rect">
              <a:avLst/>
            </a:prstGeom>
          </p:spPr>
          <p:txBody>
            <a:bodyPr wrap="square">
              <a:spAutoFit/>
            </a:bodyPr>
            <a:lstStyle/>
            <a:p>
              <a:pPr>
                <a:lnSpc>
                  <a:spcPct val="89000"/>
                </a:lnSpc>
              </a:pPr>
              <a:r>
                <a:rPr lang="uk-UA" sz="2800" b="1" i="1" dirty="0">
                  <a:solidFill>
                    <a:srgbClr val="7030A0"/>
                  </a:solidFill>
                  <a:latin typeface="Arial Narrow" panose="020B0606020202030204" pitchFamily="34" charset="0"/>
                </a:rPr>
                <a:t>Обліковані </a:t>
              </a:r>
              <a:r>
                <a:rPr lang="uk-UA" sz="2800" b="1" dirty="0">
                  <a:solidFill>
                    <a:srgbClr val="7030A0"/>
                  </a:solidFill>
                  <a:latin typeface="Arial Narrow" panose="020B0606020202030204" pitchFamily="34" charset="0"/>
                </a:rPr>
                <a:t>(документовані) </a:t>
              </a:r>
              <a:r>
                <a:rPr lang="uk-UA" sz="2800" b="1" dirty="0">
                  <a:latin typeface="Arial Narrow" panose="020B0606020202030204" pitchFamily="34" charset="0"/>
                </a:rPr>
                <a:t>– відхилення, фактично відображені у бухгалтерських документах, виявлені за даними сигнальної документації до початку процесу виробництва, в міру виконання виробничого завдання, за допомогою розрахунків і формул після закінчення звітного періоду (від декількох годин до декількох місяців).</a:t>
              </a:r>
            </a:p>
          </p:txBody>
        </p:sp>
        <p:sp>
          <p:nvSpPr>
            <p:cNvPr id="7" name="Прямокутник 6">
              <a:extLst>
                <a:ext uri="{FF2B5EF4-FFF2-40B4-BE49-F238E27FC236}">
                  <a16:creationId xmlns:a16="http://schemas.microsoft.com/office/drawing/2014/main" id="{F32C7DD5-E356-4C49-96DF-0B0FB7230EC7}"/>
                </a:ext>
              </a:extLst>
            </p:cNvPr>
            <p:cNvSpPr/>
            <p:nvPr/>
          </p:nvSpPr>
          <p:spPr>
            <a:xfrm>
              <a:off x="2116899" y="4341795"/>
              <a:ext cx="10075101" cy="1626343"/>
            </a:xfrm>
            <a:prstGeom prst="rect">
              <a:avLst/>
            </a:prstGeom>
          </p:spPr>
          <p:txBody>
            <a:bodyPr wrap="square">
              <a:spAutoFit/>
            </a:bodyPr>
            <a:lstStyle/>
            <a:p>
              <a:pPr>
                <a:lnSpc>
                  <a:spcPct val="89000"/>
                </a:lnSpc>
              </a:pPr>
              <a:r>
                <a:rPr lang="uk-UA" sz="2800" b="1" i="1" dirty="0">
                  <a:solidFill>
                    <a:srgbClr val="7030A0"/>
                  </a:solidFill>
                  <a:latin typeface="Arial Narrow" panose="020B0606020202030204" pitchFamily="34" charset="0"/>
                </a:rPr>
                <a:t>Необліковані (недокументовані) </a:t>
              </a:r>
              <a:r>
                <a:rPr lang="uk-UA" sz="2800" b="1" dirty="0">
                  <a:latin typeface="Arial Narrow" panose="020B0606020202030204" pitchFamily="34" charset="0"/>
                </a:rPr>
                <a:t>– виявляються методами інвентаризації, після закінчення звітного періоду й свідчать про недостатній рівень організації виробництва й управлінського обліку.</a:t>
              </a:r>
            </a:p>
          </p:txBody>
        </p:sp>
        <p:sp>
          <p:nvSpPr>
            <p:cNvPr id="8" name="Прямокутник 7">
              <a:extLst>
                <a:ext uri="{FF2B5EF4-FFF2-40B4-BE49-F238E27FC236}">
                  <a16:creationId xmlns:a16="http://schemas.microsoft.com/office/drawing/2014/main" id="{7244A340-5305-4E54-B59A-A161A23F20E6}"/>
                </a:ext>
              </a:extLst>
            </p:cNvPr>
            <p:cNvSpPr/>
            <p:nvPr/>
          </p:nvSpPr>
          <p:spPr>
            <a:xfrm>
              <a:off x="4438390" y="6232617"/>
              <a:ext cx="7624174" cy="307777"/>
            </a:xfrm>
            <a:prstGeom prst="rect">
              <a:avLst/>
            </a:prstGeom>
          </p:spPr>
          <p:txBody>
            <a:bodyPr wrap="square">
              <a:spAutoFit/>
            </a:bodyPr>
            <a:lstStyle/>
            <a:p>
              <a:r>
                <a:rPr lang="uk-UA" sz="1400" b="1" dirty="0">
                  <a:latin typeface="Arial Narrow" panose="020B0606020202030204" pitchFamily="34" charset="0"/>
                </a:rPr>
                <a:t>Джерело: https://westudents.com.ua/glavy/98115-81-vdhilennya-ta-h-prichini-analz-vdhilen.html</a:t>
              </a:r>
            </a:p>
          </p:txBody>
        </p:sp>
      </p:grpSp>
      <p:sp>
        <p:nvSpPr>
          <p:cNvPr id="10" name="TextBox 9">
            <a:extLst>
              <a:ext uri="{FF2B5EF4-FFF2-40B4-BE49-F238E27FC236}">
                <a16:creationId xmlns:a16="http://schemas.microsoft.com/office/drawing/2014/main" id="{0F8A2344-F069-4305-A0F7-851058204F74}"/>
              </a:ext>
            </a:extLst>
          </p:cNvPr>
          <p:cNvSpPr txBox="1"/>
          <p:nvPr/>
        </p:nvSpPr>
        <p:spPr>
          <a:xfrm>
            <a:off x="11371634" y="335704"/>
            <a:ext cx="492550" cy="369332"/>
          </a:xfrm>
          <a:prstGeom prst="rect">
            <a:avLst/>
          </a:prstGeom>
          <a:noFill/>
        </p:spPr>
        <p:txBody>
          <a:bodyPr wrap="square" rtlCol="0">
            <a:spAutoFit/>
          </a:bodyPr>
          <a:lstStyle/>
          <a:p>
            <a:r>
              <a:rPr lang="uk-UA" dirty="0"/>
              <a:t>91</a:t>
            </a:r>
          </a:p>
        </p:txBody>
      </p:sp>
    </p:spTree>
    <p:extLst>
      <p:ext uri="{BB962C8B-B14F-4D97-AF65-F5344CB8AC3E}">
        <p14:creationId xmlns:p14="http://schemas.microsoft.com/office/powerpoint/2010/main" val="195796144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Групувати 10">
            <a:extLst>
              <a:ext uri="{FF2B5EF4-FFF2-40B4-BE49-F238E27FC236}">
                <a16:creationId xmlns:a16="http://schemas.microsoft.com/office/drawing/2014/main" id="{74C4BA02-B65D-4336-A578-865505727CF0}"/>
              </a:ext>
            </a:extLst>
          </p:cNvPr>
          <p:cNvGrpSpPr/>
          <p:nvPr/>
        </p:nvGrpSpPr>
        <p:grpSpPr>
          <a:xfrm>
            <a:off x="505217" y="447816"/>
            <a:ext cx="11933128" cy="6042474"/>
            <a:chOff x="505217" y="447816"/>
            <a:chExt cx="11933128" cy="6042474"/>
          </a:xfrm>
        </p:grpSpPr>
        <p:sp>
          <p:nvSpPr>
            <p:cNvPr id="3" name="Прямокутник 2">
              <a:extLst>
                <a:ext uri="{FF2B5EF4-FFF2-40B4-BE49-F238E27FC236}">
                  <a16:creationId xmlns:a16="http://schemas.microsoft.com/office/drawing/2014/main" id="{CA6346B5-9ABB-4FA4-A476-404063CF5C68}"/>
                </a:ext>
              </a:extLst>
            </p:cNvPr>
            <p:cNvSpPr/>
            <p:nvPr/>
          </p:nvSpPr>
          <p:spPr>
            <a:xfrm>
              <a:off x="505217" y="447816"/>
              <a:ext cx="9866334" cy="1554849"/>
            </a:xfrm>
            <a:prstGeom prst="rect">
              <a:avLst/>
            </a:prstGeom>
          </p:spPr>
          <p:txBody>
            <a:bodyPr wrap="square">
              <a:spAutoFit/>
            </a:bodyPr>
            <a:lstStyle/>
            <a:p>
              <a:pPr>
                <a:lnSpc>
                  <a:spcPct val="99000"/>
                </a:lnSpc>
              </a:pPr>
              <a:r>
                <a:rPr lang="uk-UA" sz="3200" b="1" dirty="0">
                  <a:latin typeface="Arial Narrow" panose="020B0606020202030204" pitchFamily="34" charset="0"/>
                </a:rPr>
                <a:t>Відхилення бувають позитивними (економія) і негативними (перевитрати); облікованими і необлікованими</a:t>
              </a:r>
              <a:r>
                <a:rPr lang="uk-UA" sz="3200" b="1" dirty="0">
                  <a:solidFill>
                    <a:srgbClr val="7030A0"/>
                  </a:solidFill>
                  <a:latin typeface="Arial Narrow" panose="020B0606020202030204" pitchFamily="34" charset="0"/>
                </a:rPr>
                <a:t>; матеріальними</a:t>
              </a:r>
              <a:r>
                <a:rPr lang="uk-UA" sz="3200" b="1" dirty="0">
                  <a:latin typeface="Arial Narrow" panose="020B0606020202030204" pitchFamily="34" charset="0"/>
                </a:rPr>
                <a:t> і </a:t>
              </a:r>
              <a:r>
                <a:rPr lang="uk-UA" sz="3200" b="1" dirty="0">
                  <a:solidFill>
                    <a:srgbClr val="7030A0"/>
                  </a:solidFill>
                  <a:latin typeface="Arial Narrow" panose="020B0606020202030204" pitchFamily="34" charset="0"/>
                </a:rPr>
                <a:t>вартісними</a:t>
              </a:r>
              <a:r>
                <a:rPr lang="uk-UA" sz="3200" b="1" dirty="0">
                  <a:latin typeface="Arial Narrow" panose="020B0606020202030204" pitchFamily="34" charset="0"/>
                </a:rPr>
                <a:t>.</a:t>
              </a:r>
            </a:p>
          </p:txBody>
        </p:sp>
        <p:sp>
          <p:nvSpPr>
            <p:cNvPr id="4" name="Прямокутник 3">
              <a:extLst>
                <a:ext uri="{FF2B5EF4-FFF2-40B4-BE49-F238E27FC236}">
                  <a16:creationId xmlns:a16="http://schemas.microsoft.com/office/drawing/2014/main" id="{11305900-EAD9-46FC-8611-2B2FC6379E7A}"/>
                </a:ext>
              </a:extLst>
            </p:cNvPr>
            <p:cNvSpPr/>
            <p:nvPr/>
          </p:nvSpPr>
          <p:spPr>
            <a:xfrm>
              <a:off x="2396647" y="2373805"/>
              <a:ext cx="7974904" cy="2009846"/>
            </a:xfrm>
            <a:prstGeom prst="rect">
              <a:avLst/>
            </a:prstGeom>
          </p:spPr>
          <p:txBody>
            <a:bodyPr wrap="square">
              <a:spAutoFit/>
            </a:bodyPr>
            <a:lstStyle/>
            <a:p>
              <a:pPr>
                <a:lnSpc>
                  <a:spcPct val="89000"/>
                </a:lnSpc>
              </a:pPr>
              <a:r>
                <a:rPr lang="uk-UA" sz="2800" b="1" i="1" dirty="0">
                  <a:solidFill>
                    <a:srgbClr val="7030A0"/>
                  </a:solidFill>
                  <a:latin typeface="Arial Narrow" panose="020B0606020202030204" pitchFamily="34" charset="0"/>
                </a:rPr>
                <a:t>Матеріальні відхилення </a:t>
              </a:r>
              <a:r>
                <a:rPr lang="uk-UA" sz="2800" b="1" dirty="0">
                  <a:latin typeface="Arial Narrow" panose="020B0606020202030204" pitchFamily="34" charset="0"/>
                </a:rPr>
                <a:t>виникають у постачальницько-заготівельній та виробничій діяльності, розподіляються між залишками матеріалів, незавершеного виробництва, готової і реалізованої у даному звітному періоді продукції.</a:t>
              </a:r>
            </a:p>
          </p:txBody>
        </p:sp>
        <p:sp>
          <p:nvSpPr>
            <p:cNvPr id="5" name="Прямокутник 4">
              <a:extLst>
                <a:ext uri="{FF2B5EF4-FFF2-40B4-BE49-F238E27FC236}">
                  <a16:creationId xmlns:a16="http://schemas.microsoft.com/office/drawing/2014/main" id="{45DEF629-573D-43EB-AF01-197EAE8E51FD}"/>
                </a:ext>
              </a:extLst>
            </p:cNvPr>
            <p:cNvSpPr/>
            <p:nvPr/>
          </p:nvSpPr>
          <p:spPr>
            <a:xfrm>
              <a:off x="4087659" y="4773421"/>
              <a:ext cx="7624175" cy="859338"/>
            </a:xfrm>
            <a:prstGeom prst="rect">
              <a:avLst/>
            </a:prstGeom>
          </p:spPr>
          <p:txBody>
            <a:bodyPr wrap="square">
              <a:spAutoFit/>
            </a:bodyPr>
            <a:lstStyle/>
            <a:p>
              <a:pPr>
                <a:lnSpc>
                  <a:spcPct val="89000"/>
                </a:lnSpc>
              </a:pPr>
              <a:r>
                <a:rPr lang="uk-UA" sz="2800" b="1" i="1" dirty="0">
                  <a:solidFill>
                    <a:srgbClr val="7030A0"/>
                  </a:solidFill>
                  <a:latin typeface="Arial Narrow" panose="020B0606020202030204" pitchFamily="34" charset="0"/>
                </a:rPr>
                <a:t>Вартісні відхилення</a:t>
              </a:r>
              <a:r>
                <a:rPr lang="uk-UA" sz="2800" b="1" i="1" dirty="0">
                  <a:latin typeface="Arial Narrow" panose="020B0606020202030204" pitchFamily="34" charset="0"/>
                </a:rPr>
                <a:t>, </a:t>
              </a:r>
              <a:r>
                <a:rPr lang="uk-UA" sz="2800" b="1" dirty="0">
                  <a:latin typeface="Arial Narrow" panose="020B0606020202030204" pitchFamily="34" charset="0"/>
                </a:rPr>
                <a:t>як правило, відносять на собівартість реалізованої продукції.</a:t>
              </a:r>
            </a:p>
          </p:txBody>
        </p:sp>
        <p:sp>
          <p:nvSpPr>
            <p:cNvPr id="6" name="Прямокутник 5">
              <a:extLst>
                <a:ext uri="{FF2B5EF4-FFF2-40B4-BE49-F238E27FC236}">
                  <a16:creationId xmlns:a16="http://schemas.microsoft.com/office/drawing/2014/main" id="{01589070-F7C0-4BEE-90AC-93B2B7B38187}"/>
                </a:ext>
              </a:extLst>
            </p:cNvPr>
            <p:cNvSpPr/>
            <p:nvPr/>
          </p:nvSpPr>
          <p:spPr>
            <a:xfrm>
              <a:off x="4814171" y="6182513"/>
              <a:ext cx="7624174" cy="307777"/>
            </a:xfrm>
            <a:prstGeom prst="rect">
              <a:avLst/>
            </a:prstGeom>
          </p:spPr>
          <p:txBody>
            <a:bodyPr wrap="square">
              <a:spAutoFit/>
            </a:bodyPr>
            <a:lstStyle/>
            <a:p>
              <a:r>
                <a:rPr lang="uk-UA" sz="1400" b="1" dirty="0">
                  <a:latin typeface="Arial Narrow" panose="020B0606020202030204" pitchFamily="34" charset="0"/>
                </a:rPr>
                <a:t>Джерело: https://westudents.com.ua/glavy/98115-81-vdhilennya-ta-h-prichini-analz-vdhilen.html</a:t>
              </a:r>
            </a:p>
          </p:txBody>
        </p:sp>
      </p:grpSp>
      <p:sp>
        <p:nvSpPr>
          <p:cNvPr id="7" name="TextBox 6">
            <a:extLst>
              <a:ext uri="{FF2B5EF4-FFF2-40B4-BE49-F238E27FC236}">
                <a16:creationId xmlns:a16="http://schemas.microsoft.com/office/drawing/2014/main" id="{76184118-9A8E-43DE-B7FD-9687E93648B6}"/>
              </a:ext>
            </a:extLst>
          </p:cNvPr>
          <p:cNvSpPr txBox="1"/>
          <p:nvPr/>
        </p:nvSpPr>
        <p:spPr>
          <a:xfrm>
            <a:off x="11371634" y="335704"/>
            <a:ext cx="492550" cy="369332"/>
          </a:xfrm>
          <a:prstGeom prst="rect">
            <a:avLst/>
          </a:prstGeom>
          <a:noFill/>
        </p:spPr>
        <p:txBody>
          <a:bodyPr wrap="square" rtlCol="0">
            <a:spAutoFit/>
          </a:bodyPr>
          <a:lstStyle/>
          <a:p>
            <a:r>
              <a:rPr lang="uk-UA" dirty="0"/>
              <a:t>92</a:t>
            </a:r>
          </a:p>
        </p:txBody>
      </p:sp>
    </p:spTree>
    <p:extLst>
      <p:ext uri="{BB962C8B-B14F-4D97-AF65-F5344CB8AC3E}">
        <p14:creationId xmlns:p14="http://schemas.microsoft.com/office/powerpoint/2010/main" val="206804314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id="{54081F7C-872A-4B36-A91E-59A92FBA498B}"/>
              </a:ext>
            </a:extLst>
          </p:cNvPr>
          <p:cNvSpPr/>
          <p:nvPr/>
        </p:nvSpPr>
        <p:spPr>
          <a:xfrm>
            <a:off x="294289" y="537993"/>
            <a:ext cx="11431369" cy="694934"/>
          </a:xfrm>
          <a:prstGeom prst="rect">
            <a:avLst/>
          </a:prstGeom>
          <a:solidFill>
            <a:srgbClr val="FDFAF1"/>
          </a:solidFill>
        </p:spPr>
        <p:txBody>
          <a:bodyPr wrap="square">
            <a:spAutoFit/>
          </a:bodyPr>
          <a:lstStyle/>
          <a:p>
            <a:pPr algn="ctr">
              <a:lnSpc>
                <a:spcPct val="89000"/>
              </a:lnSpc>
            </a:pPr>
            <a:r>
              <a:rPr lang="de-DE" sz="4400" b="1" dirty="0">
                <a:solidFill>
                  <a:srgbClr val="7030A0"/>
                </a:solidFill>
                <a:latin typeface="Arial Narrow" panose="020B0606020202030204" pitchFamily="34" charset="0"/>
              </a:rPr>
              <a:t>3 </a:t>
            </a:r>
            <a:r>
              <a:rPr lang="uk-UA" sz="4400" b="1" dirty="0">
                <a:solidFill>
                  <a:srgbClr val="7030A0"/>
                </a:solidFill>
                <a:latin typeface="Arial Narrow" panose="020B0606020202030204" pitchFamily="34" charset="0"/>
              </a:rPr>
              <a:t>Методи оперативного фінансового контролінгу</a:t>
            </a:r>
            <a:endParaRPr lang="uk-UA" sz="4400" dirty="0"/>
          </a:p>
        </p:txBody>
      </p:sp>
      <p:sp>
        <p:nvSpPr>
          <p:cNvPr id="5" name="Прямокутник 4">
            <a:extLst>
              <a:ext uri="{FF2B5EF4-FFF2-40B4-BE49-F238E27FC236}">
                <a16:creationId xmlns:a16="http://schemas.microsoft.com/office/drawing/2014/main" id="{0A5956A1-CB70-4CF1-A1F1-A4077D82B941}"/>
              </a:ext>
            </a:extLst>
          </p:cNvPr>
          <p:cNvSpPr/>
          <p:nvPr/>
        </p:nvSpPr>
        <p:spPr>
          <a:xfrm>
            <a:off x="1357460" y="1608668"/>
            <a:ext cx="10368198" cy="4160178"/>
          </a:xfrm>
          <a:prstGeom prst="rect">
            <a:avLst/>
          </a:prstGeom>
        </p:spPr>
        <p:txBody>
          <a:bodyPr wrap="square">
            <a:spAutoFit/>
          </a:bodyPr>
          <a:lstStyle/>
          <a:p>
            <a:pPr>
              <a:lnSpc>
                <a:spcPct val="89000"/>
              </a:lnSpc>
            </a:pPr>
            <a:r>
              <a:rPr lang="uk-UA" sz="3300" b="1" dirty="0">
                <a:latin typeface="Arial Narrow" panose="020B0606020202030204" pitchFamily="34" charset="0"/>
              </a:rPr>
              <a:t>Основні методи оперативного фінансового контролінгу:</a:t>
            </a:r>
          </a:p>
          <a:p>
            <a:pPr marL="457200" indent="-457200">
              <a:lnSpc>
                <a:spcPct val="89000"/>
              </a:lnSpc>
              <a:buFontTx/>
              <a:buChar char="-"/>
            </a:pPr>
            <a:r>
              <a:rPr lang="uk-UA" sz="3300" b="1" dirty="0">
                <a:latin typeface="Arial Narrow" panose="020B0606020202030204" pitchFamily="34" charset="0"/>
              </a:rPr>
              <a:t>система директ-костинг,</a:t>
            </a:r>
          </a:p>
          <a:p>
            <a:pPr marL="457200" indent="-457200">
              <a:lnSpc>
                <a:spcPct val="89000"/>
              </a:lnSpc>
              <a:buFontTx/>
              <a:buChar char="-"/>
            </a:pPr>
            <a:r>
              <a:rPr lang="uk-UA" sz="3300" b="1" dirty="0">
                <a:latin typeface="Arial Narrow" panose="020B0606020202030204" pitchFamily="34" charset="0"/>
              </a:rPr>
              <a:t>факторний аналіз відхилень,</a:t>
            </a:r>
          </a:p>
          <a:p>
            <a:pPr marL="457200" indent="-457200">
              <a:lnSpc>
                <a:spcPct val="89000"/>
              </a:lnSpc>
              <a:buFontTx/>
              <a:buChar char="-"/>
            </a:pPr>
            <a:r>
              <a:rPr lang="uk-UA" sz="3300" b="1" dirty="0">
                <a:latin typeface="Arial Narrow" panose="020B0606020202030204" pitchFamily="34" charset="0"/>
              </a:rPr>
              <a:t>АВС-аналіз,</a:t>
            </a:r>
          </a:p>
          <a:p>
            <a:pPr marL="457200" indent="-457200">
              <a:lnSpc>
                <a:spcPct val="89000"/>
              </a:lnSpc>
              <a:buFontTx/>
              <a:buChar char="-"/>
            </a:pPr>
            <a:r>
              <a:rPr lang="de-DE" sz="3300" b="1" dirty="0">
                <a:latin typeface="Arial Narrow" panose="020B0606020202030204" pitchFamily="34" charset="0"/>
              </a:rPr>
              <a:t>XYZ-</a:t>
            </a:r>
            <a:r>
              <a:rPr lang="uk-UA" sz="3300" b="1" dirty="0">
                <a:latin typeface="Arial Narrow" panose="020B0606020202030204" pitchFamily="34" charset="0"/>
              </a:rPr>
              <a:t>аналіз,</a:t>
            </a:r>
          </a:p>
          <a:p>
            <a:pPr marL="457200" indent="-457200">
              <a:lnSpc>
                <a:spcPct val="89000"/>
              </a:lnSpc>
              <a:buFontTx/>
              <a:buChar char="-"/>
            </a:pPr>
            <a:r>
              <a:rPr lang="uk-UA" sz="3300" b="1" dirty="0">
                <a:latin typeface="Arial Narrow" panose="020B0606020202030204" pitchFamily="34" charset="0"/>
              </a:rPr>
              <a:t>функціонально-вартісний аналіз,</a:t>
            </a:r>
          </a:p>
          <a:p>
            <a:pPr marL="457200" indent="-457200">
              <a:lnSpc>
                <a:spcPct val="89000"/>
              </a:lnSpc>
              <a:buFontTx/>
              <a:buChar char="-"/>
            </a:pPr>
            <a:r>
              <a:rPr lang="uk-UA" sz="3300" b="1" dirty="0">
                <a:latin typeface="Arial Narrow" panose="020B0606020202030204" pitchFamily="34" charset="0"/>
              </a:rPr>
              <a:t>оптимізація роз­мірів партій продукції,</a:t>
            </a:r>
          </a:p>
          <a:p>
            <a:pPr marL="457200" indent="-457200">
              <a:lnSpc>
                <a:spcPct val="89000"/>
              </a:lnSpc>
              <a:buFontTx/>
              <a:buChar char="-"/>
            </a:pPr>
            <a:r>
              <a:rPr lang="uk-UA" sz="3300" b="1" dirty="0">
                <a:latin typeface="Arial Narrow" panose="020B0606020202030204" pitchFamily="34" charset="0"/>
              </a:rPr>
              <a:t>аналіз знижок,</a:t>
            </a:r>
          </a:p>
          <a:p>
            <a:pPr marL="457200" indent="-457200">
              <a:lnSpc>
                <a:spcPct val="89000"/>
              </a:lnSpc>
              <a:buFontTx/>
              <a:buChar char="-"/>
            </a:pPr>
            <a:r>
              <a:rPr lang="uk-UA" sz="3300" b="1" dirty="0">
                <a:latin typeface="Arial Narrow" panose="020B0606020202030204" pitchFamily="34" charset="0"/>
              </a:rPr>
              <a:t>тощо.</a:t>
            </a:r>
          </a:p>
        </p:txBody>
      </p:sp>
      <p:sp>
        <p:nvSpPr>
          <p:cNvPr id="4" name="TextBox 3">
            <a:extLst>
              <a:ext uri="{FF2B5EF4-FFF2-40B4-BE49-F238E27FC236}">
                <a16:creationId xmlns:a16="http://schemas.microsoft.com/office/drawing/2014/main" id="{236924B6-6592-4C70-B348-18B882DE8AF0}"/>
              </a:ext>
            </a:extLst>
          </p:cNvPr>
          <p:cNvSpPr txBox="1"/>
          <p:nvPr/>
        </p:nvSpPr>
        <p:spPr>
          <a:xfrm>
            <a:off x="11479383" y="168661"/>
            <a:ext cx="492550" cy="369332"/>
          </a:xfrm>
          <a:prstGeom prst="rect">
            <a:avLst/>
          </a:prstGeom>
          <a:noFill/>
        </p:spPr>
        <p:txBody>
          <a:bodyPr wrap="square" rtlCol="0">
            <a:spAutoFit/>
          </a:bodyPr>
          <a:lstStyle/>
          <a:p>
            <a:r>
              <a:rPr lang="uk-UA" dirty="0"/>
              <a:t>93</a:t>
            </a:r>
          </a:p>
        </p:txBody>
      </p:sp>
    </p:spTree>
    <p:extLst>
      <p:ext uri="{BB962C8B-B14F-4D97-AF65-F5344CB8AC3E}">
        <p14:creationId xmlns:p14="http://schemas.microsoft.com/office/powerpoint/2010/main" val="353849016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Групувати 10">
            <a:extLst>
              <a:ext uri="{FF2B5EF4-FFF2-40B4-BE49-F238E27FC236}">
                <a16:creationId xmlns:a16="http://schemas.microsoft.com/office/drawing/2014/main" id="{3A443252-24A8-43D6-80E7-2A2C88487732}"/>
              </a:ext>
            </a:extLst>
          </p:cNvPr>
          <p:cNvGrpSpPr/>
          <p:nvPr/>
        </p:nvGrpSpPr>
        <p:grpSpPr>
          <a:xfrm>
            <a:off x="379143" y="478650"/>
            <a:ext cx="11433714" cy="5696712"/>
            <a:chOff x="379143" y="478650"/>
            <a:chExt cx="11433714" cy="5696712"/>
          </a:xfrm>
        </p:grpSpPr>
        <p:grpSp>
          <p:nvGrpSpPr>
            <p:cNvPr id="9" name="Групувати 8">
              <a:extLst>
                <a:ext uri="{FF2B5EF4-FFF2-40B4-BE49-F238E27FC236}">
                  <a16:creationId xmlns:a16="http://schemas.microsoft.com/office/drawing/2014/main" id="{480B2890-35F1-4A24-BD25-C448F6E6544D}"/>
                </a:ext>
              </a:extLst>
            </p:cNvPr>
            <p:cNvGrpSpPr/>
            <p:nvPr/>
          </p:nvGrpSpPr>
          <p:grpSpPr>
            <a:xfrm>
              <a:off x="379143" y="478650"/>
              <a:ext cx="11433714" cy="5696712"/>
              <a:chOff x="379143" y="478650"/>
              <a:chExt cx="11433714" cy="5696712"/>
            </a:xfrm>
          </p:grpSpPr>
          <p:sp>
            <p:nvSpPr>
              <p:cNvPr id="2" name="Прямокутник 1">
                <a:extLst>
                  <a:ext uri="{FF2B5EF4-FFF2-40B4-BE49-F238E27FC236}">
                    <a16:creationId xmlns:a16="http://schemas.microsoft.com/office/drawing/2014/main" id="{C16F2F1E-6BC8-4E0A-827C-738B5229FB72}"/>
                  </a:ext>
                </a:extLst>
              </p:cNvPr>
              <p:cNvSpPr/>
              <p:nvPr/>
            </p:nvSpPr>
            <p:spPr>
              <a:xfrm>
                <a:off x="379143" y="829865"/>
                <a:ext cx="6311590" cy="2662267"/>
              </a:xfrm>
              <a:prstGeom prst="rect">
                <a:avLst/>
              </a:prstGeom>
            </p:spPr>
            <p:txBody>
              <a:bodyPr wrap="square">
                <a:spAutoFit/>
              </a:bodyPr>
              <a:lstStyle/>
              <a:p>
                <a:pPr algn="ctr"/>
                <a:r>
                  <a:rPr lang="uk-UA" sz="3200" b="1" dirty="0">
                    <a:solidFill>
                      <a:srgbClr val="00B0F0"/>
                    </a:solidFill>
                    <a:latin typeface="Arial Narrow" panose="020B0606020202030204" pitchFamily="34" charset="0"/>
                  </a:rPr>
                  <a:t>Метод (система) директ-костинг</a:t>
                </a:r>
                <a:endParaRPr lang="de-DE" sz="3200" b="1" dirty="0">
                  <a:solidFill>
                    <a:srgbClr val="00B0F0"/>
                  </a:solidFill>
                  <a:latin typeface="Arial Narrow" panose="020B0606020202030204" pitchFamily="34" charset="0"/>
                </a:endParaRPr>
              </a:p>
              <a:p>
                <a:pPr algn="ctr">
                  <a:spcAft>
                    <a:spcPts val="3000"/>
                  </a:spcAft>
                </a:pPr>
                <a:r>
                  <a:rPr lang="uk-UA" sz="2800" b="1" dirty="0">
                    <a:latin typeface="Arial Narrow" panose="020B0606020202030204" pitchFamily="34" charset="0"/>
                  </a:rPr>
                  <a:t>має два варіанти:</a:t>
                </a:r>
              </a:p>
              <a:p>
                <a:pPr algn="just">
                  <a:spcBef>
                    <a:spcPts val="1200"/>
                  </a:spcBef>
                  <a:spcAft>
                    <a:spcPts val="600"/>
                  </a:spcAft>
                  <a:buFont typeface="Arial" panose="020B0604020202020204" pitchFamily="34" charset="0"/>
                  <a:buChar char="•"/>
                </a:pPr>
                <a:r>
                  <a:rPr lang="uk-UA" sz="2400" b="1" i="1" dirty="0">
                    <a:latin typeface="Arial Narrow" panose="020B0606020202030204" pitchFamily="34" charset="0"/>
                  </a:rPr>
                  <a:t>простий директ-костинг, </a:t>
                </a:r>
                <a:r>
                  <a:rPr lang="uk-UA" sz="2400" b="1" dirty="0">
                    <a:latin typeface="Arial Narrow" panose="020B0606020202030204" pitchFamily="34" charset="0"/>
                  </a:rPr>
                  <a:t>заснований на використанні в об­ліку даних тільки про змінні витрати;</a:t>
                </a:r>
              </a:p>
            </p:txBody>
          </p:sp>
          <p:pic>
            <p:nvPicPr>
              <p:cNvPr id="4" name="Рисунок 3">
                <a:extLst>
                  <a:ext uri="{FF2B5EF4-FFF2-40B4-BE49-F238E27FC236}">
                    <a16:creationId xmlns:a16="http://schemas.microsoft.com/office/drawing/2014/main" id="{A8B692FE-2B86-4D61-ABEC-DF8CAE33D99B}"/>
                  </a:ext>
                </a:extLst>
              </p:cNvPr>
              <p:cNvPicPr>
                <a:picLocks noChangeAspect="1"/>
              </p:cNvPicPr>
              <p:nvPr/>
            </p:nvPicPr>
            <p:blipFill rotWithShape="1">
              <a:blip r:embed="rId2"/>
              <a:srcRect r="518" b="11537"/>
              <a:stretch/>
            </p:blipFill>
            <p:spPr>
              <a:xfrm>
                <a:off x="6869151" y="478650"/>
                <a:ext cx="3995854" cy="2746362"/>
              </a:xfrm>
              <a:prstGeom prst="rect">
                <a:avLst/>
              </a:prstGeom>
            </p:spPr>
          </p:pic>
          <p:pic>
            <p:nvPicPr>
              <p:cNvPr id="8" name="Рисунок 7">
                <a:extLst>
                  <a:ext uri="{FF2B5EF4-FFF2-40B4-BE49-F238E27FC236}">
                    <a16:creationId xmlns:a16="http://schemas.microsoft.com/office/drawing/2014/main" id="{24E4BB1C-3CD6-4B6F-A16D-19126DE54121}"/>
                  </a:ext>
                </a:extLst>
              </p:cNvPr>
              <p:cNvPicPr>
                <a:picLocks noChangeAspect="1"/>
              </p:cNvPicPr>
              <p:nvPr/>
            </p:nvPicPr>
            <p:blipFill>
              <a:blip r:embed="rId3"/>
              <a:stretch>
                <a:fillRect/>
              </a:stretch>
            </p:blipFill>
            <p:spPr>
              <a:xfrm>
                <a:off x="7817003" y="3429000"/>
                <a:ext cx="3995854" cy="2746362"/>
              </a:xfrm>
              <a:prstGeom prst="rect">
                <a:avLst/>
              </a:prstGeom>
              <a:effectLst>
                <a:softEdge rad="127000"/>
              </a:effectLst>
            </p:spPr>
          </p:pic>
        </p:grpSp>
        <p:sp>
          <p:nvSpPr>
            <p:cNvPr id="10" name="Прямокутник 9">
              <a:extLst>
                <a:ext uri="{FF2B5EF4-FFF2-40B4-BE49-F238E27FC236}">
                  <a16:creationId xmlns:a16="http://schemas.microsoft.com/office/drawing/2014/main" id="{B117A670-358B-47C7-91FF-B0B26A090A6C}"/>
                </a:ext>
              </a:extLst>
            </p:cNvPr>
            <p:cNvSpPr/>
            <p:nvPr/>
          </p:nvSpPr>
          <p:spPr>
            <a:xfrm>
              <a:off x="929267" y="4098655"/>
              <a:ext cx="6720469" cy="1407052"/>
            </a:xfrm>
            <a:prstGeom prst="rect">
              <a:avLst/>
            </a:prstGeom>
          </p:spPr>
          <p:txBody>
            <a:bodyPr wrap="square">
              <a:spAutoFit/>
            </a:bodyPr>
            <a:lstStyle/>
            <a:p>
              <a:pPr algn="just">
                <a:lnSpc>
                  <a:spcPct val="89000"/>
                </a:lnSpc>
                <a:spcBef>
                  <a:spcPts val="1200"/>
                </a:spcBef>
                <a:spcAft>
                  <a:spcPts val="600"/>
                </a:spcAft>
                <a:buFont typeface="Arial" panose="020B0604020202020204" pitchFamily="34" charset="0"/>
                <a:buChar char="•"/>
              </a:pPr>
              <a:r>
                <a:rPr lang="uk-UA" sz="2400" b="1" i="1" dirty="0">
                  <a:latin typeface="Arial Narrow" panose="020B0606020202030204" pitchFamily="34" charset="0"/>
                </a:rPr>
                <a:t>розвинутий директ-костинг, </a:t>
              </a:r>
              <a:r>
                <a:rPr lang="uk-UA" sz="2400" b="1" dirty="0">
                  <a:latin typeface="Arial Narrow" panose="020B0606020202030204" pitchFamily="34" charset="0"/>
                </a:rPr>
                <a:t>при застосуванні якого до со­бівартості разом із змінними витратами включаються також пря­мі постійні витрати на виробництво та реалізацію продукції.</a:t>
              </a:r>
            </a:p>
          </p:txBody>
        </p:sp>
      </p:grpSp>
      <p:sp>
        <p:nvSpPr>
          <p:cNvPr id="12" name="TextBox 11">
            <a:extLst>
              <a:ext uri="{FF2B5EF4-FFF2-40B4-BE49-F238E27FC236}">
                <a16:creationId xmlns:a16="http://schemas.microsoft.com/office/drawing/2014/main" id="{011A09A4-0AC5-4612-869B-F025966CA04C}"/>
              </a:ext>
            </a:extLst>
          </p:cNvPr>
          <p:cNvSpPr txBox="1"/>
          <p:nvPr/>
        </p:nvSpPr>
        <p:spPr>
          <a:xfrm>
            <a:off x="11566582" y="109318"/>
            <a:ext cx="492550" cy="369332"/>
          </a:xfrm>
          <a:prstGeom prst="rect">
            <a:avLst/>
          </a:prstGeom>
          <a:noFill/>
        </p:spPr>
        <p:txBody>
          <a:bodyPr wrap="square" rtlCol="0">
            <a:spAutoFit/>
          </a:bodyPr>
          <a:lstStyle/>
          <a:p>
            <a:r>
              <a:rPr lang="uk-UA" dirty="0"/>
              <a:t>94</a:t>
            </a:r>
          </a:p>
        </p:txBody>
      </p:sp>
    </p:spTree>
    <p:extLst>
      <p:ext uri="{BB962C8B-B14F-4D97-AF65-F5344CB8AC3E}">
        <p14:creationId xmlns:p14="http://schemas.microsoft.com/office/powerpoint/2010/main" val="264898299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увати 3">
            <a:extLst>
              <a:ext uri="{FF2B5EF4-FFF2-40B4-BE49-F238E27FC236}">
                <a16:creationId xmlns:a16="http://schemas.microsoft.com/office/drawing/2014/main" id="{8D9B6044-EFD9-47EB-8052-5C3AF54C21C4}"/>
              </a:ext>
            </a:extLst>
          </p:cNvPr>
          <p:cNvGrpSpPr/>
          <p:nvPr/>
        </p:nvGrpSpPr>
        <p:grpSpPr>
          <a:xfrm>
            <a:off x="793594" y="713008"/>
            <a:ext cx="11004395" cy="4625389"/>
            <a:chOff x="914400" y="512286"/>
            <a:chExt cx="10604810" cy="4625389"/>
          </a:xfrm>
        </p:grpSpPr>
        <mc:AlternateContent xmlns:mc="http://schemas.openxmlformats.org/markup-compatibility/2006" xmlns:a14="http://schemas.microsoft.com/office/drawing/2010/main">
          <mc:Choice Requires="a14">
            <p:sp>
              <p:nvSpPr>
                <p:cNvPr id="2" name="Прямокутник 1">
                  <a:extLst>
                    <a:ext uri="{FF2B5EF4-FFF2-40B4-BE49-F238E27FC236}">
                      <a16:creationId xmlns:a16="http://schemas.microsoft.com/office/drawing/2014/main" id="{71E9F4D2-15E0-43C4-977B-1594769AE82C}"/>
                    </a:ext>
                  </a:extLst>
                </p:cNvPr>
                <p:cNvSpPr/>
                <p:nvPr/>
              </p:nvSpPr>
              <p:spPr>
                <a:xfrm>
                  <a:off x="914400" y="1280144"/>
                  <a:ext cx="10604810" cy="3857531"/>
                </a:xfrm>
                <a:prstGeom prst="rect">
                  <a:avLst/>
                </a:prstGeom>
              </p:spPr>
              <p:txBody>
                <a:bodyPr wrap="square">
                  <a:spAutoFit/>
                </a:bodyPr>
                <a:lstStyle/>
                <a:p>
                  <a:r>
                    <a:rPr lang="uk-UA" sz="2800" b="1" dirty="0">
                      <a:latin typeface="Arial Narrow" panose="020B0606020202030204" pitchFamily="34" charset="0"/>
                    </a:rPr>
                    <a:t>Показник рентабельності відображає співвідношення результатів і факторів, що на них впливають, та дозволяє оцінити зміни результуючого показника.</a:t>
                  </a:r>
                </a:p>
                <a:p>
                  <a:endParaRPr lang="uk-UA" sz="2800" b="1" dirty="0">
                    <a:latin typeface="Arial Narrow" panose="020B0606020202030204" pitchFamily="34" charset="0"/>
                  </a:endParaRPr>
                </a:p>
                <a:p>
                  <a:pPr>
                    <a:spcAft>
                      <a:spcPts val="1200"/>
                    </a:spcAft>
                  </a:pPr>
                  <a:r>
                    <a:rPr lang="de-DE" sz="2800" b="1" dirty="0">
                      <a:latin typeface="Arial Narrow" panose="020B0606020202030204" pitchFamily="34" charset="0"/>
                    </a:rPr>
                    <a:t>          </a:t>
                  </a:r>
                  <a:r>
                    <a:rPr lang="uk-UA" sz="2800" b="1" dirty="0">
                      <a:latin typeface="Arial Narrow" panose="020B0606020202030204" pitchFamily="34" charset="0"/>
                    </a:rPr>
                    <a:t>                </a:t>
                  </a:r>
                  <a:r>
                    <a:rPr lang="de-DE" sz="2800" b="1" dirty="0">
                      <a:latin typeface="Arial Narrow" panose="020B0606020202030204" pitchFamily="34" charset="0"/>
                    </a:rPr>
                    <a:t>Pk =  </a:t>
                  </a:r>
                  <a14:m>
                    <m:oMath xmlns:m="http://schemas.openxmlformats.org/officeDocument/2006/math">
                      <m:f>
                        <m:fPr>
                          <m:ctrlPr>
                            <a:rPr lang="de-DE" sz="2800" b="1" i="1" smtClean="0">
                              <a:latin typeface="Cambria Math" panose="02040503050406030204" pitchFamily="18" charset="0"/>
                            </a:rPr>
                          </m:ctrlPr>
                        </m:fPr>
                        <m:num>
                          <m:r>
                            <m:rPr>
                              <m:nor/>
                            </m:rPr>
                            <a:rPr lang="uk-UA" sz="2800" b="1" dirty="0">
                              <a:latin typeface="Arial Narrow" panose="020B0606020202030204" pitchFamily="34" charset="0"/>
                            </a:rPr>
                            <m:t>П</m:t>
                          </m:r>
                        </m:num>
                        <m:den>
                          <m:r>
                            <m:rPr>
                              <m:nor/>
                            </m:rPr>
                            <a:rPr lang="uk-UA" sz="2800" b="1" dirty="0">
                              <a:latin typeface="Arial Narrow" panose="020B0606020202030204" pitchFamily="34" charset="0"/>
                            </a:rPr>
                            <m:t>О</m:t>
                          </m:r>
                          <m:r>
                            <m:rPr>
                              <m:nor/>
                            </m:rPr>
                            <a:rPr lang="uk-UA" sz="2800" b="1" i="0" dirty="0" smtClean="0">
                              <a:latin typeface="Arial Narrow" panose="020B0606020202030204" pitchFamily="34" charset="0"/>
                            </a:rPr>
                            <m:t>З</m:t>
                          </m:r>
                          <m:r>
                            <m:rPr>
                              <m:nor/>
                            </m:rPr>
                            <a:rPr lang="uk-UA" sz="2800" b="1" dirty="0">
                              <a:latin typeface="Arial Narrow" panose="020B0606020202030204" pitchFamily="34" charset="0"/>
                            </a:rPr>
                            <m:t> </m:t>
                          </m:r>
                          <m:r>
                            <m:rPr>
                              <m:nor/>
                            </m:rPr>
                            <a:rPr lang="de-DE" sz="2800" b="1" i="0" dirty="0" smtClean="0">
                              <a:latin typeface="Arial Narrow" panose="020B0606020202030204" pitchFamily="34" charset="0"/>
                            </a:rPr>
                            <m:t>+</m:t>
                          </m:r>
                          <m:r>
                            <m:rPr>
                              <m:nor/>
                            </m:rPr>
                            <a:rPr lang="uk-UA" sz="2800" b="1" dirty="0">
                              <a:latin typeface="Arial Narrow" panose="020B0606020202030204" pitchFamily="34" charset="0"/>
                            </a:rPr>
                            <m:t> ОК</m:t>
                          </m:r>
                        </m:den>
                      </m:f>
                    </m:oMath>
                  </a14:m>
                  <a:r>
                    <a:rPr lang="uk-UA" sz="2800" b="1" dirty="0">
                      <a:latin typeface="Arial Narrow" panose="020B0606020202030204" pitchFamily="34" charset="0"/>
                    </a:rPr>
                    <a:t>  </a:t>
                  </a:r>
                  <a:r>
                    <a:rPr lang="de-DE" sz="2800" b="1" dirty="0">
                      <a:latin typeface="Arial Narrow" panose="020B0606020202030204" pitchFamily="34" charset="0"/>
                    </a:rPr>
                    <a:t>=</a:t>
                  </a:r>
                  <a:r>
                    <a:rPr lang="uk-UA" sz="2800" b="1" dirty="0">
                      <a:latin typeface="Arial Narrow" panose="020B0606020202030204" pitchFamily="34" charset="0"/>
                    </a:rPr>
                    <a:t>  </a:t>
                  </a:r>
                  <a14:m>
                    <m:oMath xmlns:m="http://schemas.openxmlformats.org/officeDocument/2006/math">
                      <m:f>
                        <m:fPr>
                          <m:ctrlPr>
                            <a:rPr lang="de-DE" sz="2800" b="1" i="1">
                              <a:latin typeface="Cambria Math" panose="02040503050406030204" pitchFamily="18" charset="0"/>
                            </a:rPr>
                          </m:ctrlPr>
                        </m:fPr>
                        <m:num>
                          <m:r>
                            <m:rPr>
                              <m:nor/>
                            </m:rPr>
                            <a:rPr lang="uk-UA" sz="2800" b="1" dirty="0">
                              <a:latin typeface="Arial Narrow" panose="020B0606020202030204" pitchFamily="34" charset="0"/>
                            </a:rPr>
                            <m:t>П</m:t>
                          </m:r>
                        </m:num>
                        <m:den>
                          <m:r>
                            <m:rPr>
                              <m:nor/>
                            </m:rPr>
                            <a:rPr lang="uk-UA" sz="2800" b="1" dirty="0">
                              <a:latin typeface="Arial Narrow" panose="020B0606020202030204" pitchFamily="34" charset="0"/>
                            </a:rPr>
                            <m:t>В</m:t>
                          </m:r>
                        </m:den>
                      </m:f>
                      <m:r>
                        <a:rPr lang="uk-UA" sz="2800" b="1" i="1" dirty="0">
                          <a:latin typeface="Cambria Math" panose="02040503050406030204" pitchFamily="18" charset="0"/>
                        </a:rPr>
                        <m:t> </m:t>
                      </m:r>
                    </m:oMath>
                  </a14:m>
                  <a:r>
                    <a:rPr lang="uk-UA" sz="2800" b="1" dirty="0">
                      <a:latin typeface="Arial Narrow" panose="020B0606020202030204" pitchFamily="34" charset="0"/>
                    </a:rPr>
                    <a:t>* </a:t>
                  </a:r>
                  <a14:m>
                    <m:oMath xmlns:m="http://schemas.openxmlformats.org/officeDocument/2006/math">
                      <m:f>
                        <m:fPr>
                          <m:ctrlPr>
                            <a:rPr lang="de-DE" sz="2800" b="1" i="1">
                              <a:latin typeface="Cambria Math" panose="02040503050406030204" pitchFamily="18" charset="0"/>
                            </a:rPr>
                          </m:ctrlPr>
                        </m:fPr>
                        <m:num>
                          <m:r>
                            <m:rPr>
                              <m:nor/>
                            </m:rPr>
                            <a:rPr lang="uk-UA" sz="2800" b="1" dirty="0">
                              <a:latin typeface="Arial Narrow" panose="020B0606020202030204" pitchFamily="34" charset="0"/>
                            </a:rPr>
                            <m:t>В</m:t>
                          </m:r>
                        </m:num>
                        <m:den>
                          <m:r>
                            <m:rPr>
                              <m:nor/>
                            </m:rPr>
                            <a:rPr lang="uk-UA" sz="2800" b="1" dirty="0">
                              <a:latin typeface="Arial Narrow" panose="020B0606020202030204" pitchFamily="34" charset="0"/>
                            </a:rPr>
                            <m:t>О</m:t>
                          </m:r>
                          <m:r>
                            <m:rPr>
                              <m:nor/>
                            </m:rPr>
                            <a:rPr lang="uk-UA" sz="2800" b="1" i="0" dirty="0" smtClean="0">
                              <a:latin typeface="Arial Narrow" panose="020B0606020202030204" pitchFamily="34" charset="0"/>
                            </a:rPr>
                            <m:t>З</m:t>
                          </m:r>
                          <m:r>
                            <m:rPr>
                              <m:nor/>
                            </m:rPr>
                            <a:rPr lang="uk-UA" sz="2800" b="1" dirty="0">
                              <a:latin typeface="Arial Narrow" panose="020B0606020202030204" pitchFamily="34" charset="0"/>
                            </a:rPr>
                            <m:t> </m:t>
                          </m:r>
                          <m:r>
                            <m:rPr>
                              <m:nor/>
                            </m:rPr>
                            <a:rPr lang="de-DE" sz="2800" b="1" dirty="0">
                              <a:latin typeface="Arial Narrow" panose="020B0606020202030204" pitchFamily="34" charset="0"/>
                            </a:rPr>
                            <m:t>+</m:t>
                          </m:r>
                          <m:r>
                            <m:rPr>
                              <m:nor/>
                            </m:rPr>
                            <a:rPr lang="uk-UA" sz="2800" b="1" dirty="0">
                              <a:latin typeface="Arial Narrow" panose="020B0606020202030204" pitchFamily="34" charset="0"/>
                            </a:rPr>
                            <m:t> ОК</m:t>
                          </m:r>
                        </m:den>
                      </m:f>
                      <m:r>
                        <a:rPr lang="uk-UA" sz="2800" b="1" i="1" dirty="0">
                          <a:latin typeface="Cambria Math" panose="02040503050406030204" pitchFamily="18" charset="0"/>
                        </a:rPr>
                        <m:t> </m:t>
                      </m:r>
                      <m:r>
                        <a:rPr lang="uk-UA" sz="2800" b="1" i="1" dirty="0" smtClean="0">
                          <a:latin typeface="Cambria Math" panose="02040503050406030204" pitchFamily="18" charset="0"/>
                        </a:rPr>
                        <m:t> </m:t>
                      </m:r>
                    </m:oMath>
                  </a14:m>
                  <a:r>
                    <a:rPr lang="de-DE" sz="2800" b="1" dirty="0">
                      <a:latin typeface="Arial Narrow" panose="020B0606020202030204" pitchFamily="34" charset="0"/>
                    </a:rPr>
                    <a:t>=</a:t>
                  </a:r>
                  <a:r>
                    <a:rPr lang="uk-UA" sz="2800" b="1" dirty="0">
                      <a:latin typeface="Arial Narrow" panose="020B0606020202030204" pitchFamily="34" charset="0"/>
                    </a:rPr>
                    <a:t>  РП * ОА,</a:t>
                  </a:r>
                  <a:endParaRPr lang="de-DE" sz="2800" b="1" dirty="0">
                    <a:latin typeface="Arial Narrow" panose="020B0606020202030204" pitchFamily="34" charset="0"/>
                  </a:endParaRPr>
                </a:p>
                <a:p>
                  <a:endParaRPr lang="uk-UA" sz="2800" b="1" dirty="0">
                    <a:latin typeface="Arial Narrow" panose="020B0606020202030204" pitchFamily="34" charset="0"/>
                  </a:endParaRPr>
                </a:p>
                <a:p>
                  <a:pPr>
                    <a:spcAft>
                      <a:spcPts val="600"/>
                    </a:spcAft>
                  </a:pPr>
                  <a:r>
                    <a:rPr lang="uk-UA" sz="2400" b="1" dirty="0">
                      <a:latin typeface="Arial Narrow" panose="020B0606020202030204" pitchFamily="34" charset="0"/>
                    </a:rPr>
                    <a:t>де </a:t>
                  </a:r>
                  <a:r>
                    <a:rPr lang="de-DE" sz="2400" b="1" dirty="0">
                      <a:latin typeface="Arial Narrow" panose="020B0606020202030204" pitchFamily="34" charset="0"/>
                    </a:rPr>
                    <a:t>Pk – </a:t>
                  </a:r>
                  <a:r>
                    <a:rPr lang="uk-UA" sz="2400" b="1" dirty="0">
                      <a:latin typeface="Arial Narrow" panose="020B0606020202030204" pitchFamily="34" charset="0"/>
                    </a:rPr>
                    <a:t>рентабельність капіталу; П – прибуток; ОЗ – основні засоби; ОК – оборотні засоби; В – виручка; РП – рентабельність продажу; ОА – оборотність активів. </a:t>
                  </a:r>
                </a:p>
              </p:txBody>
            </p:sp>
          </mc:Choice>
          <mc:Fallback xmlns="">
            <p:sp>
              <p:nvSpPr>
                <p:cNvPr id="2" name="Прямокутник 1">
                  <a:extLst>
                    <a:ext uri="{FF2B5EF4-FFF2-40B4-BE49-F238E27FC236}">
                      <a16:creationId xmlns:a16="http://schemas.microsoft.com/office/drawing/2014/main" id="{71E9F4D2-15E0-43C4-977B-1594769AE82C}"/>
                    </a:ext>
                  </a:extLst>
                </p:cNvPr>
                <p:cNvSpPr>
                  <a:spLocks noRot="1" noChangeAspect="1" noMove="1" noResize="1" noEditPoints="1" noAdjustHandles="1" noChangeArrowheads="1" noChangeShapeType="1" noTextEdit="1"/>
                </p:cNvSpPr>
                <p:nvPr/>
              </p:nvSpPr>
              <p:spPr>
                <a:xfrm>
                  <a:off x="914400" y="1280144"/>
                  <a:ext cx="10604810" cy="3857531"/>
                </a:xfrm>
                <a:prstGeom prst="rect">
                  <a:avLst/>
                </a:prstGeom>
                <a:blipFill>
                  <a:blip r:embed="rId2"/>
                  <a:stretch>
                    <a:fillRect l="-1108" t="-1738" b="-2686"/>
                  </a:stretch>
                </a:blipFill>
              </p:spPr>
              <p:txBody>
                <a:bodyPr/>
                <a:lstStyle/>
                <a:p>
                  <a:r>
                    <a:rPr lang="uk-UA">
                      <a:noFill/>
                    </a:rPr>
                    <a:t> </a:t>
                  </a:r>
                </a:p>
              </p:txBody>
            </p:sp>
          </mc:Fallback>
        </mc:AlternateContent>
        <p:sp>
          <p:nvSpPr>
            <p:cNvPr id="3" name="Прямокутник 2">
              <a:extLst>
                <a:ext uri="{FF2B5EF4-FFF2-40B4-BE49-F238E27FC236}">
                  <a16:creationId xmlns:a16="http://schemas.microsoft.com/office/drawing/2014/main" id="{53F5A695-2B7B-4EEC-A807-D411415759E4}"/>
                </a:ext>
              </a:extLst>
            </p:cNvPr>
            <p:cNvSpPr/>
            <p:nvPr/>
          </p:nvSpPr>
          <p:spPr>
            <a:xfrm>
              <a:off x="2548894" y="512286"/>
              <a:ext cx="6716903" cy="584775"/>
            </a:xfrm>
            <a:prstGeom prst="rect">
              <a:avLst/>
            </a:prstGeom>
          </p:spPr>
          <p:txBody>
            <a:bodyPr wrap="none">
              <a:spAutoFit/>
            </a:bodyPr>
            <a:lstStyle/>
            <a:p>
              <a:r>
                <a:rPr lang="uk-UA" sz="3200" b="1" dirty="0">
                  <a:solidFill>
                    <a:srgbClr val="00B0F0"/>
                  </a:solidFill>
                  <a:latin typeface="Arial Narrow" panose="020B0606020202030204" pitchFamily="34" charset="0"/>
                </a:rPr>
                <a:t>Поточний контроль і аналіз відхилень </a:t>
              </a:r>
            </a:p>
          </p:txBody>
        </p:sp>
      </p:grpSp>
      <p:sp>
        <p:nvSpPr>
          <p:cNvPr id="5" name="TextBox 4">
            <a:extLst>
              <a:ext uri="{FF2B5EF4-FFF2-40B4-BE49-F238E27FC236}">
                <a16:creationId xmlns:a16="http://schemas.microsoft.com/office/drawing/2014/main" id="{B52D40AD-73D9-49A7-BD4E-DD19645D9299}"/>
              </a:ext>
            </a:extLst>
          </p:cNvPr>
          <p:cNvSpPr txBox="1"/>
          <p:nvPr/>
        </p:nvSpPr>
        <p:spPr>
          <a:xfrm>
            <a:off x="11371634" y="335704"/>
            <a:ext cx="492550" cy="369332"/>
          </a:xfrm>
          <a:prstGeom prst="rect">
            <a:avLst/>
          </a:prstGeom>
          <a:noFill/>
        </p:spPr>
        <p:txBody>
          <a:bodyPr wrap="square" rtlCol="0">
            <a:spAutoFit/>
          </a:bodyPr>
          <a:lstStyle/>
          <a:p>
            <a:r>
              <a:rPr lang="uk-UA" dirty="0"/>
              <a:t>95</a:t>
            </a:r>
          </a:p>
        </p:txBody>
      </p:sp>
    </p:spTree>
    <p:extLst>
      <p:ext uri="{BB962C8B-B14F-4D97-AF65-F5344CB8AC3E}">
        <p14:creationId xmlns:p14="http://schemas.microsoft.com/office/powerpoint/2010/main" val="82774655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Групувати 15">
            <a:extLst>
              <a:ext uri="{FF2B5EF4-FFF2-40B4-BE49-F238E27FC236}">
                <a16:creationId xmlns:a16="http://schemas.microsoft.com/office/drawing/2014/main" id="{B913DAD6-9F28-41B5-BF9C-9585C39A8A8B}"/>
              </a:ext>
            </a:extLst>
          </p:cNvPr>
          <p:cNvGrpSpPr/>
          <p:nvPr/>
        </p:nvGrpSpPr>
        <p:grpSpPr>
          <a:xfrm>
            <a:off x="267629" y="212404"/>
            <a:ext cx="11831443" cy="5940375"/>
            <a:chOff x="267629" y="212404"/>
            <a:chExt cx="11831443" cy="5940375"/>
          </a:xfrm>
        </p:grpSpPr>
        <p:sp>
          <p:nvSpPr>
            <p:cNvPr id="2" name="Прямокутник 1">
              <a:extLst>
                <a:ext uri="{FF2B5EF4-FFF2-40B4-BE49-F238E27FC236}">
                  <a16:creationId xmlns:a16="http://schemas.microsoft.com/office/drawing/2014/main" id="{7D295372-E76F-4C75-BCE5-29B4B8C7A663}"/>
                </a:ext>
              </a:extLst>
            </p:cNvPr>
            <p:cNvSpPr/>
            <p:nvPr/>
          </p:nvSpPr>
          <p:spPr>
            <a:xfrm>
              <a:off x="5280925" y="212404"/>
              <a:ext cx="2740084" cy="523220"/>
            </a:xfrm>
            <a:prstGeom prst="rect">
              <a:avLst/>
            </a:prstGeom>
          </p:spPr>
          <p:txBody>
            <a:bodyPr wrap="square">
              <a:spAutoFit/>
            </a:bodyPr>
            <a:lstStyle/>
            <a:p>
              <a:r>
                <a:rPr lang="de-DE" sz="2800" b="1" dirty="0">
                  <a:solidFill>
                    <a:srgbClr val="0070C0"/>
                  </a:solidFill>
                  <a:latin typeface="Arial Narrow" panose="020B0606020202030204" pitchFamily="34" charset="0"/>
                </a:rPr>
                <a:t>ABC </a:t>
              </a:r>
              <a:r>
                <a:rPr lang="uk-UA" sz="2800" b="1" dirty="0">
                  <a:solidFill>
                    <a:srgbClr val="0070C0"/>
                  </a:solidFill>
                  <a:latin typeface="Arial Narrow" panose="020B0606020202030204" pitchFamily="34" charset="0"/>
                </a:rPr>
                <a:t>-</a:t>
              </a:r>
              <a:r>
                <a:rPr lang="de-DE" sz="2800" b="1" dirty="0">
                  <a:solidFill>
                    <a:srgbClr val="0070C0"/>
                  </a:solidFill>
                  <a:latin typeface="Arial Narrow" panose="020B0606020202030204" pitchFamily="34" charset="0"/>
                </a:rPr>
                <a:t> </a:t>
              </a:r>
              <a:r>
                <a:rPr lang="uk-UA" sz="2800" b="1" dirty="0">
                  <a:solidFill>
                    <a:srgbClr val="0070C0"/>
                  </a:solidFill>
                  <a:latin typeface="Arial Narrow" panose="020B0606020202030204" pitchFamily="34" charset="0"/>
                </a:rPr>
                <a:t>аналіз </a:t>
              </a:r>
              <a:endParaRPr lang="uk-UA" sz="2800" dirty="0">
                <a:solidFill>
                  <a:srgbClr val="0070C0"/>
                </a:solidFill>
                <a:latin typeface="Arial Narrow" panose="020B0606020202030204" pitchFamily="34" charset="0"/>
              </a:endParaRPr>
            </a:p>
          </p:txBody>
        </p:sp>
        <p:sp>
          <p:nvSpPr>
            <p:cNvPr id="7" name="Прямокутник 6">
              <a:extLst>
                <a:ext uri="{FF2B5EF4-FFF2-40B4-BE49-F238E27FC236}">
                  <a16:creationId xmlns:a16="http://schemas.microsoft.com/office/drawing/2014/main" id="{717E0E63-3144-4BB1-AF22-8811805C79C5}"/>
                </a:ext>
              </a:extLst>
            </p:cNvPr>
            <p:cNvSpPr/>
            <p:nvPr/>
          </p:nvSpPr>
          <p:spPr>
            <a:xfrm>
              <a:off x="267629" y="705221"/>
              <a:ext cx="11831443" cy="2308324"/>
            </a:xfrm>
            <a:prstGeom prst="rect">
              <a:avLst/>
            </a:prstGeom>
          </p:spPr>
          <p:txBody>
            <a:bodyPr wrap="square">
              <a:spAutoFit/>
            </a:bodyPr>
            <a:lstStyle/>
            <a:p>
              <a:r>
                <a:rPr lang="uk-UA" b="1" dirty="0">
                  <a:latin typeface="Arial Narrow" panose="020B0606020202030204" pitchFamily="34" charset="0"/>
                </a:rPr>
                <a:t>ABC - метод вивчення асортименту. В його основі лежить </a:t>
              </a:r>
              <a:r>
                <a:rPr lang="uk-UA" b="1" dirty="0">
                  <a:solidFill>
                    <a:srgbClr val="0070C0"/>
                  </a:solidFill>
                  <a:latin typeface="Arial Narrow" panose="020B0606020202030204" pitchFamily="34" charset="0"/>
                </a:rPr>
                <a:t>закон Парето </a:t>
              </a:r>
              <a:r>
                <a:rPr lang="uk-UA" b="1" dirty="0">
                  <a:latin typeface="Arial Narrow" panose="020B0606020202030204" pitchFamily="34" charset="0"/>
                </a:rPr>
                <a:t>- 20% товарів дають 80% ефективності, а решта 80% товарів - лише 20%.</a:t>
              </a:r>
            </a:p>
            <a:p>
              <a:r>
                <a:rPr lang="uk-UA" b="1" dirty="0">
                  <a:solidFill>
                    <a:srgbClr val="0070C0"/>
                  </a:solidFill>
                  <a:latin typeface="Arial Narrow" panose="020B0606020202030204" pitchFamily="34" charset="0"/>
                </a:rPr>
                <a:t>Категорія </a:t>
              </a:r>
              <a:r>
                <a:rPr lang="de-DE" b="1" dirty="0">
                  <a:solidFill>
                    <a:srgbClr val="0070C0"/>
                  </a:solidFill>
                  <a:latin typeface="Arial Narrow" panose="020B0606020202030204" pitchFamily="34" charset="0"/>
                </a:rPr>
                <a:t>A </a:t>
              </a:r>
              <a:r>
                <a:rPr lang="de-DE" b="1" dirty="0">
                  <a:latin typeface="Arial Narrow" panose="020B0606020202030204" pitchFamily="34" charset="0"/>
                </a:rPr>
                <a:t>- </a:t>
              </a:r>
              <a:r>
                <a:rPr lang="uk-UA" b="1" dirty="0">
                  <a:latin typeface="Arial Narrow" panose="020B0606020202030204" pitchFamily="34" charset="0"/>
                </a:rPr>
                <a:t>пріоритетні товари: 20% товарів приносять 80% прибутку. Загальноприйнята практика - створення для групи </a:t>
              </a:r>
              <a:r>
                <a:rPr lang="de-DE" b="1" dirty="0">
                  <a:latin typeface="Arial Narrow" panose="020B0606020202030204" pitchFamily="34" charset="0"/>
                </a:rPr>
                <a:t>A </a:t>
              </a:r>
              <a:r>
                <a:rPr lang="uk-UA" b="1" dirty="0">
                  <a:latin typeface="Arial Narrow" panose="020B0606020202030204" pitchFamily="34" charset="0"/>
                </a:rPr>
                <a:t>надлишкового запасу.</a:t>
              </a:r>
            </a:p>
            <a:p>
              <a:r>
                <a:rPr lang="uk-UA" b="1" dirty="0">
                  <a:solidFill>
                    <a:srgbClr val="0070C0"/>
                  </a:solidFill>
                  <a:latin typeface="Arial Narrow" panose="020B0606020202030204" pitchFamily="34" charset="0"/>
                </a:rPr>
                <a:t>Категорія </a:t>
              </a:r>
              <a:r>
                <a:rPr lang="de-DE" b="1" dirty="0">
                  <a:solidFill>
                    <a:srgbClr val="0070C0"/>
                  </a:solidFill>
                  <a:latin typeface="Arial Narrow" panose="020B0606020202030204" pitchFamily="34" charset="0"/>
                </a:rPr>
                <a:t>B </a:t>
              </a:r>
              <a:r>
                <a:rPr lang="de-DE" b="1" dirty="0">
                  <a:latin typeface="Arial Narrow" panose="020B0606020202030204" pitchFamily="34" charset="0"/>
                </a:rPr>
                <a:t>- </a:t>
              </a:r>
              <a:r>
                <a:rPr lang="uk-UA" b="1" dirty="0">
                  <a:latin typeface="Arial Narrow" panose="020B0606020202030204" pitchFamily="34" charset="0"/>
                </a:rPr>
                <a:t>звичайні товари: забезпечують основний товарообіг компанії та складають 30% асортименту і 15% продажів. Тому потрібно забезпечити їх постійну наявність та достатній запас на складі або в торговій мережі.</a:t>
              </a:r>
            </a:p>
            <a:p>
              <a:r>
                <a:rPr lang="uk-UA" b="1" dirty="0">
                  <a:solidFill>
                    <a:srgbClr val="0070C0"/>
                  </a:solidFill>
                  <a:latin typeface="Arial Narrow" panose="020B0606020202030204" pitchFamily="34" charset="0"/>
                </a:rPr>
                <a:t>Категорія </a:t>
              </a:r>
              <a:r>
                <a:rPr lang="de-DE" b="1" dirty="0">
                  <a:solidFill>
                    <a:srgbClr val="0070C0"/>
                  </a:solidFill>
                  <a:latin typeface="Arial Narrow" panose="020B0606020202030204" pitchFamily="34" charset="0"/>
                </a:rPr>
                <a:t>C </a:t>
              </a:r>
              <a:r>
                <a:rPr lang="de-DE" b="1" dirty="0">
                  <a:latin typeface="Arial Narrow" panose="020B0606020202030204" pitchFamily="34" charset="0"/>
                </a:rPr>
                <a:t>- </a:t>
              </a:r>
              <a:r>
                <a:rPr lang="uk-UA" b="1" dirty="0">
                  <a:latin typeface="Arial Narrow" panose="020B0606020202030204" pitchFamily="34" charset="0"/>
                </a:rPr>
                <a:t>товари, які гірше продаються та складають близько 50% від загального асортименту й приносять ~ 5% прибутку.</a:t>
              </a:r>
            </a:p>
          </p:txBody>
        </p:sp>
        <p:pic>
          <p:nvPicPr>
            <p:cNvPr id="11" name="Рисунок 10">
              <a:extLst>
                <a:ext uri="{FF2B5EF4-FFF2-40B4-BE49-F238E27FC236}">
                  <a16:creationId xmlns:a16="http://schemas.microsoft.com/office/drawing/2014/main" id="{14E46578-61A3-4979-A430-93F79841820E}"/>
                </a:ext>
              </a:extLst>
            </p:cNvPr>
            <p:cNvPicPr>
              <a:picLocks noChangeAspect="1"/>
            </p:cNvPicPr>
            <p:nvPr/>
          </p:nvPicPr>
          <p:blipFill>
            <a:blip r:embed="rId2"/>
            <a:stretch>
              <a:fillRect/>
            </a:stretch>
          </p:blipFill>
          <p:spPr>
            <a:xfrm>
              <a:off x="7347145" y="2983140"/>
              <a:ext cx="4277165" cy="3071971"/>
            </a:xfrm>
            <a:prstGeom prst="rect">
              <a:avLst/>
            </a:prstGeom>
            <a:ln w="19050">
              <a:solidFill>
                <a:schemeClr val="tx1"/>
              </a:solidFill>
            </a:ln>
          </p:spPr>
        </p:pic>
        <p:pic>
          <p:nvPicPr>
            <p:cNvPr id="15" name="Рисунок 14">
              <a:extLst>
                <a:ext uri="{FF2B5EF4-FFF2-40B4-BE49-F238E27FC236}">
                  <a16:creationId xmlns:a16="http://schemas.microsoft.com/office/drawing/2014/main" id="{13983376-2FED-4407-9498-96A410987087}"/>
                </a:ext>
              </a:extLst>
            </p:cNvPr>
            <p:cNvPicPr>
              <a:picLocks noChangeAspect="1"/>
            </p:cNvPicPr>
            <p:nvPr/>
          </p:nvPicPr>
          <p:blipFill>
            <a:blip r:embed="rId3"/>
            <a:stretch>
              <a:fillRect/>
            </a:stretch>
          </p:blipFill>
          <p:spPr>
            <a:xfrm>
              <a:off x="1400553" y="2821638"/>
              <a:ext cx="4277164" cy="3331141"/>
            </a:xfrm>
            <a:prstGeom prst="rect">
              <a:avLst/>
            </a:prstGeom>
          </p:spPr>
        </p:pic>
      </p:grpSp>
      <p:sp>
        <p:nvSpPr>
          <p:cNvPr id="8" name="TextBox 7">
            <a:extLst>
              <a:ext uri="{FF2B5EF4-FFF2-40B4-BE49-F238E27FC236}">
                <a16:creationId xmlns:a16="http://schemas.microsoft.com/office/drawing/2014/main" id="{DAE23A59-F568-4C3E-A042-4ABA8F2C468F}"/>
              </a:ext>
            </a:extLst>
          </p:cNvPr>
          <p:cNvSpPr txBox="1"/>
          <p:nvPr/>
        </p:nvSpPr>
        <p:spPr>
          <a:xfrm>
            <a:off x="11499671" y="335889"/>
            <a:ext cx="492550" cy="369332"/>
          </a:xfrm>
          <a:prstGeom prst="rect">
            <a:avLst/>
          </a:prstGeom>
          <a:noFill/>
        </p:spPr>
        <p:txBody>
          <a:bodyPr wrap="square" rtlCol="0">
            <a:spAutoFit/>
          </a:bodyPr>
          <a:lstStyle/>
          <a:p>
            <a:r>
              <a:rPr lang="uk-UA" dirty="0"/>
              <a:t>96</a:t>
            </a:r>
          </a:p>
        </p:txBody>
      </p:sp>
    </p:spTree>
    <p:extLst>
      <p:ext uri="{BB962C8B-B14F-4D97-AF65-F5344CB8AC3E}">
        <p14:creationId xmlns:p14="http://schemas.microsoft.com/office/powerpoint/2010/main" val="399193420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F3B8A84-B0F9-4383-A74A-B4BDA514899B}"/>
              </a:ext>
            </a:extLst>
          </p:cNvPr>
          <p:cNvSpPr txBox="1"/>
          <p:nvPr/>
        </p:nvSpPr>
        <p:spPr>
          <a:xfrm>
            <a:off x="10794477" y="4604448"/>
            <a:ext cx="152400" cy="112294"/>
          </a:xfrm>
          <a:prstGeom prst="rect">
            <a:avLst/>
          </a:prstGeom>
          <a:solidFill>
            <a:schemeClr val="bg1"/>
          </a:solidFill>
        </p:spPr>
        <p:txBody>
          <a:bodyPr wrap="square" rtlCol="0">
            <a:spAutoFit/>
          </a:bodyPr>
          <a:lstStyle/>
          <a:p>
            <a:endParaRPr lang="uk-UA" dirty="0"/>
          </a:p>
        </p:txBody>
      </p:sp>
      <p:sp>
        <p:nvSpPr>
          <p:cNvPr id="14" name="TextBox 13">
            <a:extLst>
              <a:ext uri="{FF2B5EF4-FFF2-40B4-BE49-F238E27FC236}">
                <a16:creationId xmlns:a16="http://schemas.microsoft.com/office/drawing/2014/main" id="{F19A7E4E-C1C0-491B-BFA1-EFC69CC487E9}"/>
              </a:ext>
            </a:extLst>
          </p:cNvPr>
          <p:cNvSpPr txBox="1"/>
          <p:nvPr/>
        </p:nvSpPr>
        <p:spPr>
          <a:xfrm>
            <a:off x="11462374" y="4548301"/>
            <a:ext cx="152400" cy="112294"/>
          </a:xfrm>
          <a:prstGeom prst="rect">
            <a:avLst/>
          </a:prstGeom>
          <a:solidFill>
            <a:schemeClr val="bg1"/>
          </a:solidFill>
        </p:spPr>
        <p:txBody>
          <a:bodyPr wrap="square" rtlCol="0">
            <a:spAutoFit/>
          </a:bodyPr>
          <a:lstStyle/>
          <a:p>
            <a:endParaRPr lang="uk-UA" dirty="0"/>
          </a:p>
        </p:txBody>
      </p:sp>
      <p:sp>
        <p:nvSpPr>
          <p:cNvPr id="16" name="Дуга 15">
            <a:extLst>
              <a:ext uri="{FF2B5EF4-FFF2-40B4-BE49-F238E27FC236}">
                <a16:creationId xmlns:a16="http://schemas.microsoft.com/office/drawing/2014/main" id="{D88BF96E-8130-4916-A0BA-22E1E050BCB5}"/>
              </a:ext>
            </a:extLst>
          </p:cNvPr>
          <p:cNvSpPr/>
          <p:nvPr/>
        </p:nvSpPr>
        <p:spPr>
          <a:xfrm>
            <a:off x="10202780" y="4660595"/>
            <a:ext cx="328862" cy="4571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a:p>
        </p:txBody>
      </p:sp>
      <p:grpSp>
        <p:nvGrpSpPr>
          <p:cNvPr id="38" name="Групувати 37">
            <a:extLst>
              <a:ext uri="{FF2B5EF4-FFF2-40B4-BE49-F238E27FC236}">
                <a16:creationId xmlns:a16="http://schemas.microsoft.com/office/drawing/2014/main" id="{1C82BD99-2B62-46B3-8D07-3038F52B6663}"/>
              </a:ext>
            </a:extLst>
          </p:cNvPr>
          <p:cNvGrpSpPr/>
          <p:nvPr/>
        </p:nvGrpSpPr>
        <p:grpSpPr>
          <a:xfrm>
            <a:off x="164918" y="332062"/>
            <a:ext cx="11907543" cy="5755761"/>
            <a:chOff x="304800" y="356125"/>
            <a:chExt cx="11907543" cy="5755761"/>
          </a:xfrm>
        </p:grpSpPr>
        <p:grpSp>
          <p:nvGrpSpPr>
            <p:cNvPr id="10" name="Групувати 9">
              <a:extLst>
                <a:ext uri="{FF2B5EF4-FFF2-40B4-BE49-F238E27FC236}">
                  <a16:creationId xmlns:a16="http://schemas.microsoft.com/office/drawing/2014/main" id="{8917195B-DDD8-4A2E-9BFA-7A7D042C70C1}"/>
                </a:ext>
              </a:extLst>
            </p:cNvPr>
            <p:cNvGrpSpPr/>
            <p:nvPr/>
          </p:nvGrpSpPr>
          <p:grpSpPr>
            <a:xfrm>
              <a:off x="304800" y="356125"/>
              <a:ext cx="11907543" cy="5755761"/>
              <a:chOff x="230292" y="348103"/>
              <a:chExt cx="11907543" cy="5755761"/>
            </a:xfrm>
          </p:grpSpPr>
          <p:sp>
            <p:nvSpPr>
              <p:cNvPr id="2" name="Прямокутник 1">
                <a:extLst>
                  <a:ext uri="{FF2B5EF4-FFF2-40B4-BE49-F238E27FC236}">
                    <a16:creationId xmlns:a16="http://schemas.microsoft.com/office/drawing/2014/main" id="{FB41ACA3-98CC-4D2B-A15A-7CA1C525F9B4}"/>
                  </a:ext>
                </a:extLst>
              </p:cNvPr>
              <p:cNvSpPr/>
              <p:nvPr/>
            </p:nvSpPr>
            <p:spPr>
              <a:xfrm>
                <a:off x="230292" y="1471827"/>
                <a:ext cx="5497218" cy="4632037"/>
              </a:xfrm>
              <a:prstGeom prst="rect">
                <a:avLst/>
              </a:prstGeom>
              <a:ln w="19050">
                <a:solidFill>
                  <a:schemeClr val="tx1"/>
                </a:solidFill>
              </a:ln>
            </p:spPr>
            <p:txBody>
              <a:bodyPr wrap="square">
                <a:spAutoFit/>
              </a:bodyPr>
              <a:lstStyle/>
              <a:p>
                <a:pPr>
                  <a:spcAft>
                    <a:spcPts val="600"/>
                  </a:spcAft>
                </a:pPr>
                <a:r>
                  <a:rPr lang="de-DE" sz="2000" b="1" dirty="0">
                    <a:solidFill>
                      <a:srgbClr val="0070C0"/>
                    </a:solidFill>
                    <a:latin typeface="Arial Narrow" panose="020B0606020202030204" pitchFamily="34" charset="0"/>
                  </a:rPr>
                  <a:t>XYZ </a:t>
                </a:r>
                <a:r>
                  <a:rPr lang="uk-UA" sz="2000" b="1" dirty="0">
                    <a:solidFill>
                      <a:srgbClr val="0070C0"/>
                    </a:solidFill>
                    <a:latin typeface="Arial Narrow" panose="020B0606020202030204" pitchFamily="34" charset="0"/>
                  </a:rPr>
                  <a:t>аналіз </a:t>
                </a:r>
                <a:r>
                  <a:rPr lang="uk-UA" sz="2000" b="1" dirty="0">
                    <a:latin typeface="Arial Narrow" panose="020B0606020202030204" pitchFamily="34" charset="0"/>
                  </a:rPr>
                  <a:t>показує стабільність продажів товару за певний період.</a:t>
                </a:r>
                <a:br>
                  <a:rPr lang="uk-UA" sz="2000" b="1" dirty="0">
                    <a:latin typeface="Arial Narrow" panose="020B0606020202030204" pitchFamily="34" charset="0"/>
                  </a:rPr>
                </a:br>
                <a:r>
                  <a:rPr lang="uk-UA" sz="2000" b="1" dirty="0">
                    <a:latin typeface="Arial Narrow" panose="020B0606020202030204" pitchFamily="34" charset="0"/>
                  </a:rPr>
                  <a:t>В основі аналізу лежить визначення коефіцієнта варіації товарів, тобто оцінка процентного відхилення обсягу продажів від середнього значення: чим більше показник варіації, тим менш стійкий обсяг продажів цього виду товару.</a:t>
                </a:r>
              </a:p>
              <a:p>
                <a:pPr>
                  <a:spcAft>
                    <a:spcPts val="600"/>
                  </a:spcAft>
                </a:pPr>
                <a:r>
                  <a:rPr lang="uk-UA" sz="2000" b="1" dirty="0">
                    <a:solidFill>
                      <a:srgbClr val="0070C0"/>
                    </a:solidFill>
                    <a:latin typeface="Arial Narrow" panose="020B0606020202030204" pitchFamily="34" charset="0"/>
                  </a:rPr>
                  <a:t>Категорія </a:t>
                </a:r>
                <a:r>
                  <a:rPr lang="de-DE" sz="2000" b="1" dirty="0">
                    <a:solidFill>
                      <a:srgbClr val="0070C0"/>
                    </a:solidFill>
                    <a:latin typeface="Arial Narrow" panose="020B0606020202030204" pitchFamily="34" charset="0"/>
                  </a:rPr>
                  <a:t>X </a:t>
                </a:r>
                <a:r>
                  <a:rPr lang="de-DE" sz="2000" b="1" dirty="0">
                    <a:latin typeface="Arial Narrow" panose="020B0606020202030204" pitchFamily="34" charset="0"/>
                  </a:rPr>
                  <a:t>- </a:t>
                </a:r>
                <a:r>
                  <a:rPr lang="uk-UA" sz="2000" b="1" dirty="0">
                    <a:latin typeface="Arial Narrow" panose="020B0606020202030204" pitchFamily="34" charset="0"/>
                  </a:rPr>
                  <a:t>товари з найбільш стійким обсягом продажів (коефіцієнт варіації до 0,1-0,2).</a:t>
                </a:r>
              </a:p>
              <a:p>
                <a:pPr>
                  <a:spcAft>
                    <a:spcPts val="600"/>
                  </a:spcAft>
                </a:pPr>
                <a:r>
                  <a:rPr lang="uk-UA" sz="2000" b="1" dirty="0">
                    <a:solidFill>
                      <a:srgbClr val="0070C0"/>
                    </a:solidFill>
                    <a:latin typeface="Arial Narrow" panose="020B0606020202030204" pitchFamily="34" charset="0"/>
                  </a:rPr>
                  <a:t>Категорія </a:t>
                </a:r>
                <a:r>
                  <a:rPr lang="de-DE" sz="2000" b="1" dirty="0">
                    <a:solidFill>
                      <a:srgbClr val="0070C0"/>
                    </a:solidFill>
                    <a:latin typeface="Arial Narrow" panose="020B0606020202030204" pitchFamily="34" charset="0"/>
                  </a:rPr>
                  <a:t>Y </a:t>
                </a:r>
                <a:r>
                  <a:rPr lang="de-DE" sz="2000" b="1" dirty="0">
                    <a:latin typeface="Arial Narrow" panose="020B0606020202030204" pitchFamily="34" charset="0"/>
                  </a:rPr>
                  <a:t>- </a:t>
                </a:r>
                <a:r>
                  <a:rPr lang="uk-UA" sz="2000" b="1" dirty="0">
                    <a:latin typeface="Arial Narrow" panose="020B0606020202030204" pitchFamily="34" charset="0"/>
                  </a:rPr>
                  <a:t>товари з прогнозованим, але мінливим обсягом продажів (коефіцієнт варіації від 0,2 до 0,6);</a:t>
                </a:r>
              </a:p>
              <a:p>
                <a:pPr>
                  <a:spcAft>
                    <a:spcPts val="600"/>
                  </a:spcAft>
                </a:pPr>
                <a:r>
                  <a:rPr lang="uk-UA" sz="2000" b="1" dirty="0">
                    <a:solidFill>
                      <a:srgbClr val="0070C0"/>
                    </a:solidFill>
                    <a:latin typeface="Arial Narrow" panose="020B0606020202030204" pitchFamily="34" charset="0"/>
                  </a:rPr>
                  <a:t>Категорія </a:t>
                </a:r>
                <a:r>
                  <a:rPr lang="de-DE" sz="2000" b="1" dirty="0">
                    <a:solidFill>
                      <a:srgbClr val="0070C0"/>
                    </a:solidFill>
                    <a:latin typeface="Arial Narrow" panose="020B0606020202030204" pitchFamily="34" charset="0"/>
                  </a:rPr>
                  <a:t>Z </a:t>
                </a:r>
                <a:r>
                  <a:rPr lang="de-DE" sz="2000" b="1" dirty="0">
                    <a:latin typeface="Arial Narrow" panose="020B0606020202030204" pitchFamily="34" charset="0"/>
                  </a:rPr>
                  <a:t>- </a:t>
                </a:r>
                <a:r>
                  <a:rPr lang="uk-UA" sz="2000" b="1" dirty="0">
                    <a:latin typeface="Arial Narrow" panose="020B0606020202030204" pitchFamily="34" charset="0"/>
                  </a:rPr>
                  <a:t>товари, що мають випадковий попит (коефіцієнт варіації від 0,6 і вище).</a:t>
                </a:r>
              </a:p>
            </p:txBody>
          </p:sp>
          <p:pic>
            <p:nvPicPr>
              <p:cNvPr id="8" name="Рисунок 7">
                <a:extLst>
                  <a:ext uri="{FF2B5EF4-FFF2-40B4-BE49-F238E27FC236}">
                    <a16:creationId xmlns:a16="http://schemas.microsoft.com/office/drawing/2014/main" id="{1D47B203-63BB-4199-9F52-B02AAC0B99AC}"/>
                  </a:ext>
                </a:extLst>
              </p:cNvPr>
              <p:cNvPicPr>
                <a:picLocks noChangeAspect="1"/>
              </p:cNvPicPr>
              <p:nvPr/>
            </p:nvPicPr>
            <p:blipFill>
              <a:blip r:embed="rId2"/>
              <a:stretch>
                <a:fillRect/>
              </a:stretch>
            </p:blipFill>
            <p:spPr>
              <a:xfrm>
                <a:off x="5727510" y="1471827"/>
                <a:ext cx="6410325" cy="4514850"/>
              </a:xfrm>
              <a:prstGeom prst="rect">
                <a:avLst/>
              </a:prstGeom>
              <a:ln w="19050">
                <a:solidFill>
                  <a:schemeClr val="tx1"/>
                </a:solidFill>
              </a:ln>
            </p:spPr>
          </p:pic>
          <p:sp>
            <p:nvSpPr>
              <p:cNvPr id="9" name="Прямокутник 8">
                <a:extLst>
                  <a:ext uri="{FF2B5EF4-FFF2-40B4-BE49-F238E27FC236}">
                    <a16:creationId xmlns:a16="http://schemas.microsoft.com/office/drawing/2014/main" id="{6319E138-4BB8-4700-85F5-D564C47E9C96}"/>
                  </a:ext>
                </a:extLst>
              </p:cNvPr>
              <p:cNvSpPr/>
              <p:nvPr/>
            </p:nvSpPr>
            <p:spPr>
              <a:xfrm>
                <a:off x="4847301" y="348103"/>
                <a:ext cx="1760418" cy="523220"/>
              </a:xfrm>
              <a:prstGeom prst="rect">
                <a:avLst/>
              </a:prstGeom>
              <a:ln w="19050">
                <a:solidFill>
                  <a:schemeClr val="tx1"/>
                </a:solidFill>
              </a:ln>
            </p:spPr>
            <p:txBody>
              <a:bodyPr wrap="none">
                <a:spAutoFit/>
              </a:bodyPr>
              <a:lstStyle/>
              <a:p>
                <a:pPr algn="ctr">
                  <a:spcAft>
                    <a:spcPts val="600"/>
                  </a:spcAft>
                </a:pPr>
                <a:r>
                  <a:rPr lang="de-DE" sz="2800" b="1" dirty="0">
                    <a:solidFill>
                      <a:srgbClr val="0070C0"/>
                    </a:solidFill>
                    <a:latin typeface="Arial Narrow" panose="020B0606020202030204" pitchFamily="34" charset="0"/>
                  </a:rPr>
                  <a:t>XYZ </a:t>
                </a:r>
                <a:r>
                  <a:rPr lang="uk-UA" sz="2800" b="1" dirty="0">
                    <a:solidFill>
                      <a:srgbClr val="0070C0"/>
                    </a:solidFill>
                    <a:latin typeface="Arial Narrow" panose="020B0606020202030204" pitchFamily="34" charset="0"/>
                  </a:rPr>
                  <a:t>аналіз</a:t>
                </a:r>
              </a:p>
            </p:txBody>
          </p:sp>
        </p:grpSp>
        <p:grpSp>
          <p:nvGrpSpPr>
            <p:cNvPr id="37" name="Групувати 36">
              <a:extLst>
                <a:ext uri="{FF2B5EF4-FFF2-40B4-BE49-F238E27FC236}">
                  <a16:creationId xmlns:a16="http://schemas.microsoft.com/office/drawing/2014/main" id="{B80414D9-5688-45AE-BC0F-3233F0CAB52F}"/>
                </a:ext>
              </a:extLst>
            </p:cNvPr>
            <p:cNvGrpSpPr/>
            <p:nvPr/>
          </p:nvGrpSpPr>
          <p:grpSpPr>
            <a:xfrm>
              <a:off x="10202780" y="4291263"/>
              <a:ext cx="1925051" cy="415051"/>
              <a:chOff x="10202780" y="4291263"/>
              <a:chExt cx="1925051" cy="415051"/>
            </a:xfrm>
          </p:grpSpPr>
          <p:sp>
            <p:nvSpPr>
              <p:cNvPr id="11" name="TextBox 10">
                <a:extLst>
                  <a:ext uri="{FF2B5EF4-FFF2-40B4-BE49-F238E27FC236}">
                    <a16:creationId xmlns:a16="http://schemas.microsoft.com/office/drawing/2014/main" id="{FB06A90F-93BD-4AD7-97E3-322BCE86AA49}"/>
                  </a:ext>
                </a:extLst>
              </p:cNvPr>
              <p:cNvSpPr txBox="1"/>
              <p:nvPr/>
            </p:nvSpPr>
            <p:spPr>
              <a:xfrm>
                <a:off x="10217747" y="4314484"/>
                <a:ext cx="625641" cy="369332"/>
              </a:xfrm>
              <a:prstGeom prst="rect">
                <a:avLst/>
              </a:prstGeom>
              <a:solidFill>
                <a:schemeClr val="bg1"/>
              </a:solidFill>
            </p:spPr>
            <p:txBody>
              <a:bodyPr wrap="square" rtlCol="0">
                <a:spAutoFit/>
              </a:bodyPr>
              <a:lstStyle/>
              <a:p>
                <a:endParaRPr lang="uk-UA" dirty="0"/>
              </a:p>
            </p:txBody>
          </p:sp>
          <p:sp>
            <p:nvSpPr>
              <p:cNvPr id="12" name="TextBox 11">
                <a:extLst>
                  <a:ext uri="{FF2B5EF4-FFF2-40B4-BE49-F238E27FC236}">
                    <a16:creationId xmlns:a16="http://schemas.microsoft.com/office/drawing/2014/main" id="{45A19557-E85D-4A47-BFE7-295348045E62}"/>
                  </a:ext>
                </a:extLst>
              </p:cNvPr>
              <p:cNvSpPr txBox="1"/>
              <p:nvPr/>
            </p:nvSpPr>
            <p:spPr>
              <a:xfrm>
                <a:off x="11502190" y="4291263"/>
                <a:ext cx="625641" cy="369332"/>
              </a:xfrm>
              <a:prstGeom prst="rect">
                <a:avLst/>
              </a:prstGeom>
              <a:solidFill>
                <a:schemeClr val="bg1"/>
              </a:solidFill>
            </p:spPr>
            <p:txBody>
              <a:bodyPr wrap="square" rtlCol="0">
                <a:spAutoFit/>
              </a:bodyPr>
              <a:lstStyle/>
              <a:p>
                <a:endParaRPr lang="uk-UA" dirty="0"/>
              </a:p>
            </p:txBody>
          </p:sp>
          <p:cxnSp>
            <p:nvCxnSpPr>
              <p:cNvPr id="22" name="Пряма сполучна лінія 21">
                <a:extLst>
                  <a:ext uri="{FF2B5EF4-FFF2-40B4-BE49-F238E27FC236}">
                    <a16:creationId xmlns:a16="http://schemas.microsoft.com/office/drawing/2014/main" id="{68FA2B75-E280-4DF0-BA20-FA0D7520143B}"/>
                  </a:ext>
                </a:extLst>
              </p:cNvPr>
              <p:cNvCxnSpPr>
                <a:cxnSpLocks/>
              </p:cNvCxnSpPr>
              <p:nvPr/>
            </p:nvCxnSpPr>
            <p:spPr>
              <a:xfrm>
                <a:off x="10202780" y="4645758"/>
                <a:ext cx="521280" cy="60556"/>
              </a:xfrm>
              <a:prstGeom prst="line">
                <a:avLst/>
              </a:prstGeom>
              <a:ln w="19050">
                <a:solidFill>
                  <a:schemeClr val="bg1">
                    <a:lumMod val="50000"/>
                  </a:schemeClr>
                </a:solidFill>
              </a:ln>
            </p:spPr>
            <p:style>
              <a:lnRef idx="1">
                <a:schemeClr val="dk1"/>
              </a:lnRef>
              <a:fillRef idx="0">
                <a:schemeClr val="dk1"/>
              </a:fillRef>
              <a:effectRef idx="0">
                <a:schemeClr val="dk1"/>
              </a:effectRef>
              <a:fontRef idx="minor">
                <a:schemeClr val="tx1"/>
              </a:fontRef>
            </p:style>
          </p:cxnSp>
        </p:grpSp>
        <p:cxnSp>
          <p:nvCxnSpPr>
            <p:cNvPr id="29" name="Пряма сполучна лінія 28">
              <a:extLst>
                <a:ext uri="{FF2B5EF4-FFF2-40B4-BE49-F238E27FC236}">
                  <a16:creationId xmlns:a16="http://schemas.microsoft.com/office/drawing/2014/main" id="{41F95843-32A8-4B77-90F2-8EAB49A2E91B}"/>
                </a:ext>
              </a:extLst>
            </p:cNvPr>
            <p:cNvCxnSpPr>
              <a:cxnSpLocks/>
            </p:cNvCxnSpPr>
            <p:nvPr/>
          </p:nvCxnSpPr>
          <p:spPr>
            <a:xfrm>
              <a:off x="10724060" y="4716742"/>
              <a:ext cx="146617" cy="63805"/>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46D2BA7D-3945-4C96-8D27-BC831D8C9C6C}"/>
              </a:ext>
            </a:extLst>
          </p:cNvPr>
          <p:cNvSpPr txBox="1"/>
          <p:nvPr/>
        </p:nvSpPr>
        <p:spPr>
          <a:xfrm>
            <a:off x="11371634" y="335704"/>
            <a:ext cx="492550" cy="369332"/>
          </a:xfrm>
          <a:prstGeom prst="rect">
            <a:avLst/>
          </a:prstGeom>
          <a:noFill/>
        </p:spPr>
        <p:txBody>
          <a:bodyPr wrap="square" rtlCol="0">
            <a:spAutoFit/>
          </a:bodyPr>
          <a:lstStyle/>
          <a:p>
            <a:r>
              <a:rPr lang="uk-UA" dirty="0"/>
              <a:t>97</a:t>
            </a:r>
          </a:p>
        </p:txBody>
      </p:sp>
    </p:spTree>
    <p:extLst>
      <p:ext uri="{BB962C8B-B14F-4D97-AF65-F5344CB8AC3E}">
        <p14:creationId xmlns:p14="http://schemas.microsoft.com/office/powerpoint/2010/main" val="41880004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Групувати 7">
            <a:extLst>
              <a:ext uri="{FF2B5EF4-FFF2-40B4-BE49-F238E27FC236}">
                <a16:creationId xmlns:a16="http://schemas.microsoft.com/office/drawing/2014/main" id="{97F0AB67-8056-4198-8CE8-98A67F0F4517}"/>
              </a:ext>
            </a:extLst>
          </p:cNvPr>
          <p:cNvGrpSpPr/>
          <p:nvPr/>
        </p:nvGrpSpPr>
        <p:grpSpPr>
          <a:xfrm>
            <a:off x="379141" y="516419"/>
            <a:ext cx="11084312" cy="4854694"/>
            <a:chOff x="379141" y="516419"/>
            <a:chExt cx="11084312" cy="4854694"/>
          </a:xfrm>
        </p:grpSpPr>
        <p:sp>
          <p:nvSpPr>
            <p:cNvPr id="2" name="Прямокутник 1">
              <a:extLst>
                <a:ext uri="{FF2B5EF4-FFF2-40B4-BE49-F238E27FC236}">
                  <a16:creationId xmlns:a16="http://schemas.microsoft.com/office/drawing/2014/main" id="{7D295372-E76F-4C75-BCE5-29B4B8C7A663}"/>
                </a:ext>
              </a:extLst>
            </p:cNvPr>
            <p:cNvSpPr/>
            <p:nvPr/>
          </p:nvSpPr>
          <p:spPr>
            <a:xfrm>
              <a:off x="4218278" y="516419"/>
              <a:ext cx="2740084" cy="523220"/>
            </a:xfrm>
            <a:prstGeom prst="rect">
              <a:avLst/>
            </a:prstGeom>
          </p:spPr>
          <p:txBody>
            <a:bodyPr wrap="square">
              <a:spAutoFit/>
            </a:bodyPr>
            <a:lstStyle/>
            <a:p>
              <a:r>
                <a:rPr lang="de-DE" sz="2800" b="1" dirty="0">
                  <a:solidFill>
                    <a:srgbClr val="0070C0"/>
                  </a:solidFill>
                  <a:latin typeface="Arial Narrow" panose="020B0606020202030204" pitchFamily="34" charset="0"/>
                </a:rPr>
                <a:t>ABC </a:t>
              </a:r>
              <a:r>
                <a:rPr lang="uk-UA" sz="2800" b="1" dirty="0">
                  <a:solidFill>
                    <a:srgbClr val="0070C0"/>
                  </a:solidFill>
                  <a:latin typeface="Arial Narrow" panose="020B0606020202030204" pitchFamily="34" charset="0"/>
                </a:rPr>
                <a:t>і </a:t>
              </a:r>
              <a:r>
                <a:rPr lang="de-DE" sz="2800" b="1" dirty="0">
                  <a:solidFill>
                    <a:srgbClr val="0070C0"/>
                  </a:solidFill>
                  <a:latin typeface="Arial Narrow" panose="020B0606020202030204" pitchFamily="34" charset="0"/>
                </a:rPr>
                <a:t>XYZ </a:t>
              </a:r>
              <a:r>
                <a:rPr lang="uk-UA" sz="2800" b="1" dirty="0">
                  <a:solidFill>
                    <a:srgbClr val="0070C0"/>
                  </a:solidFill>
                  <a:latin typeface="Arial Narrow" panose="020B0606020202030204" pitchFamily="34" charset="0"/>
                </a:rPr>
                <a:t>аналіз </a:t>
              </a:r>
              <a:endParaRPr lang="uk-UA" sz="2800" dirty="0">
                <a:solidFill>
                  <a:srgbClr val="0070C0"/>
                </a:solidFill>
                <a:latin typeface="Arial Narrow" panose="020B0606020202030204" pitchFamily="34" charset="0"/>
              </a:endParaRPr>
            </a:p>
          </p:txBody>
        </p:sp>
        <p:grpSp>
          <p:nvGrpSpPr>
            <p:cNvPr id="6" name="Групувати 5">
              <a:extLst>
                <a:ext uri="{FF2B5EF4-FFF2-40B4-BE49-F238E27FC236}">
                  <a16:creationId xmlns:a16="http://schemas.microsoft.com/office/drawing/2014/main" id="{563E6948-117A-436B-9FB3-ED88A7003C37}"/>
                </a:ext>
              </a:extLst>
            </p:cNvPr>
            <p:cNvGrpSpPr/>
            <p:nvPr/>
          </p:nvGrpSpPr>
          <p:grpSpPr>
            <a:xfrm>
              <a:off x="379141" y="1663304"/>
              <a:ext cx="4482790" cy="3551678"/>
              <a:chOff x="3635298" y="1942865"/>
              <a:chExt cx="4098052" cy="2985975"/>
            </a:xfrm>
          </p:grpSpPr>
          <p:pic>
            <p:nvPicPr>
              <p:cNvPr id="4" name="Рисунок 3">
                <a:extLst>
                  <a:ext uri="{FF2B5EF4-FFF2-40B4-BE49-F238E27FC236}">
                    <a16:creationId xmlns:a16="http://schemas.microsoft.com/office/drawing/2014/main" id="{ACCEBADE-E6CD-42ED-8029-E8C4A5809F99}"/>
                  </a:ext>
                </a:extLst>
              </p:cNvPr>
              <p:cNvPicPr>
                <a:picLocks noChangeAspect="1"/>
              </p:cNvPicPr>
              <p:nvPr/>
            </p:nvPicPr>
            <p:blipFill>
              <a:blip r:embed="rId2"/>
              <a:stretch>
                <a:fillRect/>
              </a:stretch>
            </p:blipFill>
            <p:spPr>
              <a:xfrm>
                <a:off x="3635298" y="1942865"/>
                <a:ext cx="4098052" cy="2985975"/>
              </a:xfrm>
              <a:prstGeom prst="rect">
                <a:avLst/>
              </a:prstGeom>
            </p:spPr>
          </p:pic>
          <p:sp>
            <p:nvSpPr>
              <p:cNvPr id="5" name="Прямокутник 4">
                <a:extLst>
                  <a:ext uri="{FF2B5EF4-FFF2-40B4-BE49-F238E27FC236}">
                    <a16:creationId xmlns:a16="http://schemas.microsoft.com/office/drawing/2014/main" id="{3564ACE8-E3B7-4CE8-BD39-33E034F4CAB1}"/>
                  </a:ext>
                </a:extLst>
              </p:cNvPr>
              <p:cNvSpPr/>
              <p:nvPr/>
            </p:nvSpPr>
            <p:spPr>
              <a:xfrm>
                <a:off x="3735660" y="2155087"/>
                <a:ext cx="892098" cy="641714"/>
              </a:xfrm>
              <a:prstGeom prst="rect">
                <a:avLst/>
              </a:prstGeom>
              <a:solidFill>
                <a:srgbClr val="FFCC00"/>
              </a:solidFill>
            </p:spPr>
            <p:txBody>
              <a:bodyPr wrap="square">
                <a:spAutoFit/>
              </a:bodyPr>
              <a:lstStyle/>
              <a:p>
                <a:pPr>
                  <a:lnSpc>
                    <a:spcPct val="85000"/>
                  </a:lnSpc>
                </a:pPr>
                <a:r>
                  <a:rPr lang="uk-UA" sz="2100" b="1" dirty="0">
                    <a:solidFill>
                      <a:srgbClr val="0070C0"/>
                    </a:solidFill>
                    <a:latin typeface="Arial Narrow" panose="020B0606020202030204" pitchFamily="34" charset="0"/>
                  </a:rPr>
                  <a:t>    </a:t>
                </a:r>
                <a:r>
                  <a:rPr lang="de-DE" sz="2100" b="1" dirty="0">
                    <a:solidFill>
                      <a:srgbClr val="0070C0"/>
                    </a:solidFill>
                    <a:latin typeface="Arial Narrow" panose="020B0606020202030204" pitchFamily="34" charset="0"/>
                  </a:rPr>
                  <a:t>XYZ</a:t>
                </a:r>
                <a:endParaRPr lang="uk-UA" sz="2100" b="1" dirty="0">
                  <a:solidFill>
                    <a:srgbClr val="0070C0"/>
                  </a:solidFill>
                  <a:latin typeface="Arial Narrow" panose="020B0606020202030204" pitchFamily="34" charset="0"/>
                </a:endParaRPr>
              </a:p>
              <a:p>
                <a:pPr>
                  <a:lnSpc>
                    <a:spcPct val="85000"/>
                  </a:lnSpc>
                </a:pPr>
                <a:r>
                  <a:rPr lang="de-DE" sz="2100" b="1" dirty="0">
                    <a:solidFill>
                      <a:srgbClr val="0070C0"/>
                    </a:solidFill>
                    <a:latin typeface="Arial Narrow" panose="020B0606020202030204" pitchFamily="34" charset="0"/>
                  </a:rPr>
                  <a:t>ABC</a:t>
                </a:r>
                <a:endParaRPr lang="uk-UA" sz="2100" b="1" dirty="0">
                  <a:solidFill>
                    <a:srgbClr val="0070C0"/>
                  </a:solidFill>
                  <a:latin typeface="Arial Narrow" panose="020B0606020202030204" pitchFamily="34" charset="0"/>
                </a:endParaRPr>
              </a:p>
            </p:txBody>
          </p:sp>
        </p:grpSp>
        <p:sp>
          <p:nvSpPr>
            <p:cNvPr id="3" name="Прямокутник 2">
              <a:extLst>
                <a:ext uri="{FF2B5EF4-FFF2-40B4-BE49-F238E27FC236}">
                  <a16:creationId xmlns:a16="http://schemas.microsoft.com/office/drawing/2014/main" id="{F22FAE2A-DF93-4083-BD31-0031EC3FD5EE}"/>
                </a:ext>
              </a:extLst>
            </p:cNvPr>
            <p:cNvSpPr/>
            <p:nvPr/>
          </p:nvSpPr>
          <p:spPr>
            <a:xfrm>
              <a:off x="5367453" y="1663303"/>
              <a:ext cx="6096000" cy="3707810"/>
            </a:xfrm>
            <a:prstGeom prst="rect">
              <a:avLst/>
            </a:prstGeom>
          </p:spPr>
          <p:txBody>
            <a:bodyPr>
              <a:spAutoFit/>
            </a:bodyPr>
            <a:lstStyle/>
            <a:p>
              <a:pPr>
                <a:lnSpc>
                  <a:spcPct val="89000"/>
                </a:lnSpc>
                <a:spcAft>
                  <a:spcPts val="600"/>
                </a:spcAft>
              </a:pPr>
              <a:r>
                <a:rPr lang="uk-UA" sz="2400" b="1" dirty="0">
                  <a:solidFill>
                    <a:srgbClr val="7CAC2E"/>
                  </a:solidFill>
                  <a:latin typeface="Arial Narrow" panose="020B0606020202030204" pitchFamily="34" charset="0"/>
                </a:rPr>
                <a:t>Зеленим кольором зображено товари, які забезпечують основний товарообіг та стабільно продаються. Необхідно забезпечити постійну наявність цих товарів.</a:t>
              </a:r>
              <a:br>
                <a:rPr lang="uk-UA" sz="2400" b="1" dirty="0">
                  <a:latin typeface="Arial Narrow" panose="020B0606020202030204" pitchFamily="34" charset="0"/>
                </a:rPr>
              </a:br>
              <a:r>
                <a:rPr lang="uk-UA" sz="2400" b="1" dirty="0">
                  <a:solidFill>
                    <a:srgbClr val="FFCC00"/>
                  </a:solidFill>
                  <a:latin typeface="Arial Narrow" panose="020B0606020202030204" pitchFamily="34" charset="0"/>
                </a:rPr>
                <a:t>Жовтим зображено категорію, на яку потрібно звернути увагу. Це важливі товари, але з не стабільними продажами.</a:t>
              </a:r>
              <a:br>
                <a:rPr lang="uk-UA" sz="2400" b="1" dirty="0">
                  <a:latin typeface="Arial Narrow" panose="020B0606020202030204" pitchFamily="34" charset="0"/>
                </a:rPr>
              </a:br>
              <a:r>
                <a:rPr lang="uk-UA" sz="2400" b="1" dirty="0">
                  <a:solidFill>
                    <a:srgbClr val="C00000"/>
                  </a:solidFill>
                  <a:latin typeface="Arial Narrow" panose="020B0606020202030204" pitchFamily="34" charset="0"/>
                </a:rPr>
                <a:t>Червоним кольором - категорія вимагає вдумливого аналізу. Ці товари можна виводити з асортименту, якщо вони не нові, елітні або унікальні.</a:t>
              </a:r>
            </a:p>
          </p:txBody>
        </p:sp>
      </p:grpSp>
      <p:sp>
        <p:nvSpPr>
          <p:cNvPr id="9" name="TextBox 8">
            <a:extLst>
              <a:ext uri="{FF2B5EF4-FFF2-40B4-BE49-F238E27FC236}">
                <a16:creationId xmlns:a16="http://schemas.microsoft.com/office/drawing/2014/main" id="{7285F027-5DC2-47BE-8758-49F465400E03}"/>
              </a:ext>
            </a:extLst>
          </p:cNvPr>
          <p:cNvSpPr txBox="1"/>
          <p:nvPr/>
        </p:nvSpPr>
        <p:spPr>
          <a:xfrm>
            <a:off x="11371634" y="335704"/>
            <a:ext cx="492550" cy="369332"/>
          </a:xfrm>
          <a:prstGeom prst="rect">
            <a:avLst/>
          </a:prstGeom>
          <a:noFill/>
        </p:spPr>
        <p:txBody>
          <a:bodyPr wrap="square" rtlCol="0">
            <a:spAutoFit/>
          </a:bodyPr>
          <a:lstStyle/>
          <a:p>
            <a:r>
              <a:rPr lang="uk-UA" dirty="0"/>
              <a:t>98</a:t>
            </a:r>
          </a:p>
        </p:txBody>
      </p:sp>
    </p:spTree>
    <p:extLst>
      <p:ext uri="{BB962C8B-B14F-4D97-AF65-F5344CB8AC3E}">
        <p14:creationId xmlns:p14="http://schemas.microsoft.com/office/powerpoint/2010/main" val="136068251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кутник 6">
            <a:extLst>
              <a:ext uri="{FF2B5EF4-FFF2-40B4-BE49-F238E27FC236}">
                <a16:creationId xmlns:a16="http://schemas.microsoft.com/office/drawing/2014/main" id="{7441B221-5A85-405F-BA51-6BCBE11176ED}"/>
              </a:ext>
            </a:extLst>
          </p:cNvPr>
          <p:cNvSpPr/>
          <p:nvPr/>
        </p:nvSpPr>
        <p:spPr>
          <a:xfrm>
            <a:off x="144378" y="352540"/>
            <a:ext cx="11923296" cy="5555367"/>
          </a:xfrm>
          <a:prstGeom prst="rect">
            <a:avLst/>
          </a:prstGeom>
        </p:spPr>
        <p:txBody>
          <a:bodyPr wrap="square">
            <a:spAutoFit/>
          </a:bodyPr>
          <a:lstStyle/>
          <a:p>
            <a:pPr>
              <a:spcAft>
                <a:spcPts val="600"/>
              </a:spcAft>
            </a:pPr>
            <a:r>
              <a:rPr lang="uk-UA" sz="2000" b="1" dirty="0">
                <a:solidFill>
                  <a:srgbClr val="33CC33"/>
                </a:solidFill>
                <a:latin typeface="Arial Narrow" panose="020B0606020202030204" pitchFamily="34" charset="0"/>
              </a:rPr>
              <a:t>Група AX. </a:t>
            </a:r>
            <a:r>
              <a:rPr lang="uk-UA" sz="2000" b="1" dirty="0">
                <a:latin typeface="Arial Narrow" panose="020B0606020202030204" pitchFamily="34" charset="0"/>
              </a:rPr>
              <a:t>Товари з високим товарообігом та стабільними продажами, повинні бути в наявності і для цієї групи не потрібно створювати надлишковий запас. Реалізація товарів цієї групи стабільна і добре прогнозується.</a:t>
            </a:r>
          </a:p>
          <a:p>
            <a:pPr>
              <a:spcAft>
                <a:spcPts val="600"/>
              </a:spcAft>
            </a:pPr>
            <a:r>
              <a:rPr lang="uk-UA" sz="2000" b="1" dirty="0">
                <a:solidFill>
                  <a:srgbClr val="00B050"/>
                </a:solidFill>
                <a:latin typeface="Arial Narrow" panose="020B0606020202030204" pitchFamily="34" charset="0"/>
              </a:rPr>
              <a:t>Група BX</a:t>
            </a:r>
            <a:r>
              <a:rPr lang="uk-UA" sz="2000" b="1" dirty="0">
                <a:latin typeface="Arial Narrow" panose="020B0606020202030204" pitchFamily="34" charset="0"/>
              </a:rPr>
              <a:t>. Товари аналогічні групі AX, продаж цих товарів також стабільний та його можна спрогнозувати.</a:t>
            </a:r>
          </a:p>
          <a:p>
            <a:pPr>
              <a:spcAft>
                <a:spcPts val="600"/>
              </a:spcAft>
            </a:pPr>
            <a:r>
              <a:rPr lang="uk-UA" sz="2000" b="1" dirty="0">
                <a:solidFill>
                  <a:srgbClr val="00B050"/>
                </a:solidFill>
                <a:latin typeface="Arial Narrow" panose="020B0606020202030204" pitchFamily="34" charset="0"/>
              </a:rPr>
              <a:t>Група CX</a:t>
            </a:r>
            <a:r>
              <a:rPr lang="uk-UA" sz="2000" b="1" dirty="0">
                <a:latin typeface="Arial Narrow" panose="020B0606020202030204" pitchFamily="34" charset="0"/>
              </a:rPr>
              <a:t>. Товари замовляють у постачальника зі стабільною періодичністю.</a:t>
            </a:r>
          </a:p>
          <a:p>
            <a:pPr>
              <a:spcAft>
                <a:spcPts val="600"/>
              </a:spcAft>
            </a:pPr>
            <a:r>
              <a:rPr lang="uk-UA" sz="2000" b="1" dirty="0">
                <a:solidFill>
                  <a:srgbClr val="00B050"/>
                </a:solidFill>
                <a:latin typeface="Arial Narrow" panose="020B0606020202030204" pitchFamily="34" charset="0"/>
              </a:rPr>
              <a:t>Група AY</a:t>
            </a:r>
            <a:r>
              <a:rPr lang="uk-UA" sz="2000" b="1" dirty="0">
                <a:latin typeface="Arial Narrow" panose="020B0606020202030204" pitchFamily="34" charset="0"/>
              </a:rPr>
              <a:t>. Високий товарообіг, нестабільний продаж, товар краще мати в невеликому надлишку, щоб не було перебоїв з його наявністю.</a:t>
            </a:r>
          </a:p>
          <a:p>
            <a:pPr>
              <a:spcAft>
                <a:spcPts val="600"/>
              </a:spcAft>
            </a:pPr>
            <a:r>
              <a:rPr lang="uk-UA" sz="2000" b="1" dirty="0">
                <a:solidFill>
                  <a:srgbClr val="FF99FF"/>
                </a:solidFill>
                <a:latin typeface="Arial Narrow" panose="020B0606020202030204" pitchFamily="34" charset="0"/>
              </a:rPr>
              <a:t>Група BY</a:t>
            </a:r>
            <a:r>
              <a:rPr lang="uk-UA" sz="2000" b="1" dirty="0">
                <a:latin typeface="Arial Narrow" panose="020B0606020202030204" pitchFamily="34" charset="0"/>
              </a:rPr>
              <a:t>. Високий товарообіг, нестабільні продажі, товар у невеликому надлишку, щоб забезпечити перманентну наявність товару.</a:t>
            </a:r>
          </a:p>
          <a:p>
            <a:pPr>
              <a:spcAft>
                <a:spcPts val="600"/>
              </a:spcAft>
            </a:pPr>
            <a:r>
              <a:rPr lang="uk-UA" sz="2000" b="1" dirty="0">
                <a:solidFill>
                  <a:srgbClr val="FF99FF"/>
                </a:solidFill>
                <a:latin typeface="Arial Narrow" panose="020B0606020202030204" pitchFamily="34" charset="0"/>
              </a:rPr>
              <a:t>Група CY</a:t>
            </a:r>
            <a:r>
              <a:rPr lang="uk-UA" sz="2000" b="1" dirty="0">
                <a:latin typeface="Arial Narrow" panose="020B0606020202030204" pitchFamily="34" charset="0"/>
              </a:rPr>
              <a:t>. Товари можна замовляти у постачальника регулярно, при цьому рекомендується мати страховий запас через коливання попиту, якщо дозволяють фінансові можливості.</a:t>
            </a:r>
          </a:p>
          <a:p>
            <a:pPr>
              <a:spcAft>
                <a:spcPts val="600"/>
              </a:spcAft>
            </a:pPr>
            <a:r>
              <a:rPr lang="uk-UA" sz="2000" b="1" dirty="0">
                <a:solidFill>
                  <a:srgbClr val="FFC000"/>
                </a:solidFill>
                <a:latin typeface="Arial Narrow" panose="020B0606020202030204" pitchFamily="34" charset="0"/>
              </a:rPr>
              <a:t>Група AZ </a:t>
            </a:r>
            <a:r>
              <a:rPr lang="uk-UA" sz="2000" b="1" dirty="0">
                <a:latin typeface="Arial Narrow" panose="020B0606020202030204" pitchFamily="34" charset="0"/>
              </a:rPr>
              <a:t>і </a:t>
            </a:r>
            <a:r>
              <a:rPr lang="uk-UA" sz="2000" b="1" dirty="0">
                <a:solidFill>
                  <a:srgbClr val="FF99FF"/>
                </a:solidFill>
                <a:latin typeface="Arial Narrow" panose="020B0606020202030204" pitchFamily="34" charset="0"/>
              </a:rPr>
              <a:t>група BZ</a:t>
            </a:r>
            <a:r>
              <a:rPr lang="uk-UA" sz="2000" b="1" dirty="0">
                <a:latin typeface="Arial Narrow" panose="020B0606020202030204" pitchFamily="34" charset="0"/>
              </a:rPr>
              <a:t>. Товари при високому товарообігу відрізняються низькою прогнозованістю продажів; слід переглянути систему замовлень: більш часті постачання, вибір територіально близьких постачальників, ретельний контроль запасів, робота з цими групами товарів найдосвідченішого менеджеру.</a:t>
            </a:r>
          </a:p>
          <a:p>
            <a:pPr>
              <a:spcAft>
                <a:spcPts val="600"/>
              </a:spcAft>
            </a:pPr>
            <a:r>
              <a:rPr lang="uk-UA" sz="2000" b="1" dirty="0">
                <a:solidFill>
                  <a:srgbClr val="C00000"/>
                </a:solidFill>
                <a:latin typeface="Arial Narrow" panose="020B0606020202030204" pitchFamily="34" charset="0"/>
              </a:rPr>
              <a:t>Група CZ</a:t>
            </a:r>
            <a:r>
              <a:rPr lang="uk-UA" sz="2000" b="1" dirty="0">
                <a:latin typeface="Arial Narrow" panose="020B0606020202030204" pitchFamily="34" charset="0"/>
              </a:rPr>
              <a:t>. Це нові товари, товари спонтанного попиту, що поставляються під замовлення. Частину цих товарів можна безболісно вивести з асортименту, інші постійно контролювати, аби не допустити неліквідів, через які компанія зазнає збитків. </a:t>
            </a:r>
          </a:p>
        </p:txBody>
      </p:sp>
      <p:sp>
        <p:nvSpPr>
          <p:cNvPr id="3" name="TextBox 2">
            <a:extLst>
              <a:ext uri="{FF2B5EF4-FFF2-40B4-BE49-F238E27FC236}">
                <a16:creationId xmlns:a16="http://schemas.microsoft.com/office/drawing/2014/main" id="{28677CC0-A22A-458D-BF29-F694C256956D}"/>
              </a:ext>
            </a:extLst>
          </p:cNvPr>
          <p:cNvSpPr txBox="1"/>
          <p:nvPr/>
        </p:nvSpPr>
        <p:spPr>
          <a:xfrm>
            <a:off x="11575124" y="99780"/>
            <a:ext cx="492550" cy="369332"/>
          </a:xfrm>
          <a:prstGeom prst="rect">
            <a:avLst/>
          </a:prstGeom>
          <a:noFill/>
        </p:spPr>
        <p:txBody>
          <a:bodyPr wrap="square" rtlCol="0">
            <a:spAutoFit/>
          </a:bodyPr>
          <a:lstStyle/>
          <a:p>
            <a:r>
              <a:rPr lang="uk-UA" dirty="0"/>
              <a:t>99</a:t>
            </a:r>
          </a:p>
        </p:txBody>
      </p:sp>
    </p:spTree>
    <p:extLst>
      <p:ext uri="{BB962C8B-B14F-4D97-AF65-F5344CB8AC3E}">
        <p14:creationId xmlns:p14="http://schemas.microsoft.com/office/powerpoint/2010/main" val="2410059851"/>
      </p:ext>
    </p:extLst>
  </p:cSld>
  <p:clrMapOvr>
    <a:masterClrMapping/>
  </p:clrMapOvr>
</p:sld>
</file>

<file path=ppt/theme/theme1.xml><?xml version="1.0" encoding="utf-8"?>
<a:theme xmlns:a="http://schemas.openxmlformats.org/drawingml/2006/main" name="Галерея">
  <a:themeElements>
    <a:clrScheme name="Gallery">
      <a:dk1>
        <a:sysClr val="windowText" lastClr="000000"/>
      </a:dk1>
      <a:lt1>
        <a:sysClr val="window" lastClr="FFFFFF"/>
      </a:lt1>
      <a:dk2>
        <a:srgbClr val="454545"/>
      </a:dk2>
      <a:lt2>
        <a:srgbClr val="EDEBE7"/>
      </a:lt2>
      <a:accent1>
        <a:srgbClr val="5FA534"/>
      </a:accent1>
      <a:accent2>
        <a:srgbClr val="DCAB34"/>
      </a:accent2>
      <a:accent3>
        <a:srgbClr val="D26D23"/>
      </a:accent3>
      <a:accent4>
        <a:srgbClr val="972323"/>
      </a:accent4>
      <a:accent5>
        <a:srgbClr val="236797"/>
      </a:accent5>
      <a:accent6>
        <a:srgbClr val="2FB6C6"/>
      </a:accent6>
      <a:hlink>
        <a:srgbClr val="8FC639"/>
      </a:hlink>
      <a:folHlink>
        <a:srgbClr val="E7C272"/>
      </a:folHlink>
    </a:clrScheme>
    <a:fontScheme name="Gallery">
      <a:majorFont>
        <a:latin typeface="Palatino Linotype" panose="020405020505050303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panose="020405020505050303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AC464412-510E-4F2B-8947-A0DDBD028997}"/>
    </a:ext>
  </a:extLst>
</a:theme>
</file>

<file path=ppt/theme/theme2.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TM10001114[[fn=Галерея]]</Template>
  <TotalTime>0</TotalTime>
  <Words>13672</Words>
  <Application>Microsoft Office PowerPoint</Application>
  <PresentationFormat>Широкий екран</PresentationFormat>
  <Paragraphs>1328</Paragraphs>
  <Slides>212</Slides>
  <Notes>1</Notes>
  <HiddenSlides>0</HiddenSlides>
  <MMClips>0</MMClips>
  <ScaleCrop>false</ScaleCrop>
  <HeadingPairs>
    <vt:vector size="8" baseType="variant">
      <vt:variant>
        <vt:lpstr>Використані шрифти</vt:lpstr>
      </vt:variant>
      <vt:variant>
        <vt:i4>16</vt:i4>
      </vt:variant>
      <vt:variant>
        <vt:lpstr>Тема</vt:lpstr>
      </vt:variant>
      <vt:variant>
        <vt:i4>1</vt:i4>
      </vt:variant>
      <vt:variant>
        <vt:lpstr>Вбудовані сервери OLE</vt:lpstr>
      </vt:variant>
      <vt:variant>
        <vt:i4>1</vt:i4>
      </vt:variant>
      <vt:variant>
        <vt:lpstr>Заголовки слайдів</vt:lpstr>
      </vt:variant>
      <vt:variant>
        <vt:i4>212</vt:i4>
      </vt:variant>
    </vt:vector>
  </HeadingPairs>
  <TitlesOfParts>
    <vt:vector size="230" baseType="lpstr">
      <vt:lpstr>Microsoft YaHei</vt:lpstr>
      <vt:lpstr>Arial</vt:lpstr>
      <vt:lpstr>Arial Narrow</vt:lpstr>
      <vt:lpstr>Arial Unicode MS</vt:lpstr>
      <vt:lpstr>Bahnschrift</vt:lpstr>
      <vt:lpstr>Bahnschrift Condensed</vt:lpstr>
      <vt:lpstr>Bahnschrift SemiBold</vt:lpstr>
      <vt:lpstr>Bahnschrift SemiBold Condensed</vt:lpstr>
      <vt:lpstr>Bahnschrift SemiBold SemiConden</vt:lpstr>
      <vt:lpstr>Calibri</vt:lpstr>
      <vt:lpstr>Cambria Math</vt:lpstr>
      <vt:lpstr>Franklin Gothic Medium</vt:lpstr>
      <vt:lpstr>Georgia</vt:lpstr>
      <vt:lpstr>Palatino Linotype</vt:lpstr>
      <vt:lpstr>Times New Roman</vt:lpstr>
      <vt:lpstr>Times New Roman Italic+FPEF</vt:lpstr>
      <vt:lpstr>Галерея</vt:lpstr>
      <vt:lpstr>Об’єкт оболонки Пакувальника</vt:lpstr>
      <vt:lpstr>Презентація PowerPoint</vt:lpstr>
      <vt:lpstr>Презентація PowerPoint</vt:lpstr>
      <vt:lpstr>Презентація PowerPoint</vt:lpstr>
      <vt:lpstr>Презентація PowerPoint</vt:lpstr>
      <vt:lpstr>Презентація PowerPoint</vt:lpstr>
      <vt:lpstr>Тема 1. Фінансовий контролінг: сутність, функції, методи</vt:lpstr>
      <vt:lpstr>План</vt:lpstr>
      <vt:lpstr>1 СУТНІСТЬ, ЗАВДАННЯ, ВИДИ ТА ФУНКЦІЇ ФІНАНСОВОГО КОНТРОЛІНГУ</vt:lpstr>
      <vt:lpstr>Презентація PowerPoint</vt:lpstr>
      <vt:lpstr>Основні причини розвитку контролінгу:</vt:lpstr>
      <vt:lpstr>ОБ’ЄКТИ ФІНАНСОВОГО КОНТРОЛІНГУ:</vt:lpstr>
      <vt:lpstr>ЗАВДАННЯ ФІНАНСОВОГО КОНТРОЛІНГУ:</vt:lpstr>
      <vt:lpstr>ЗАВДАННЯ ФІНАНСОВОГО КОНТРОЛІНГУ:</vt:lpstr>
      <vt:lpstr>Види фінансового контролінгу</vt:lpstr>
      <vt:lpstr>Функції контролінгу</vt:lpstr>
      <vt:lpstr>Функції контролінгу</vt:lpstr>
      <vt:lpstr>2 СТРАТЕГІЧНИЙ ТА ОПЕРАТИВНИЙ ФІНАНСОВИЙ КОНТРОЛІНГ</vt:lpstr>
      <vt:lpstr>Презентація PowerPoint</vt:lpstr>
      <vt:lpstr>Презентація PowerPoint</vt:lpstr>
      <vt:lpstr>Презентація PowerPoint</vt:lpstr>
      <vt:lpstr>Презентація PowerPoint</vt:lpstr>
      <vt:lpstr>Презентація PowerPoint</vt:lpstr>
      <vt:lpstr>3 МЕТОДИ ФІНАНСОВОГО КОНТРОЛІНГУ</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План</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Тема 3 Методичний інструментарій оперативного фінансового контролінгу</vt:lpstr>
      <vt:lpstr>План</vt:lpstr>
      <vt:lpstr>1 Показники оперативного аналізу в системі фінансового контролінгу</vt:lpstr>
      <vt:lpstr>           У сучасній системі контролінгу виділяють різні       класифікації показників відповідно до певних критеріїв:  – ресурси виробництва (засоби виробництва, матеріальні, персонал); – господарські процеси (інвестиційна діяльність, постачання, виробництво та збут продукції, науково-дослідницька діяльність тощо); – фінансова діяльність; – показники ефективності використання ресурсів та здійснення процесів управлінської діяльності.</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Тема 4 Методичний інструментарій стратегічного фінансового контролінгу</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PowerPoint</dc:title>
  <dc:creator>valentyna antonenko</dc:creator>
  <cp:lastModifiedBy>valentyna antonenko</cp:lastModifiedBy>
  <cp:revision>657</cp:revision>
  <dcterms:created xsi:type="dcterms:W3CDTF">2024-02-03T12:45:32Z</dcterms:created>
  <dcterms:modified xsi:type="dcterms:W3CDTF">2024-07-03T15:20:47Z</dcterms:modified>
</cp:coreProperties>
</file>

<file path=userCustomization/customUI.xml><?xml version="1.0" encoding="utf-8"?>
<mso:customUI xmlns:mso="http://schemas.microsoft.com/office/2006/01/customui">
  <mso:ribbon>
    <mso:qat>
      <mso:documentControls>
        <mso:control idQ="mso:ObjectsGroup" visible="true"/>
        <mso:control idQ="mso:HyperlinkInsert" visible="true"/>
      </mso:documentControls>
    </mso:qat>
  </mso:ribbon>
</mso:customUI>
</file>